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446" r:id="rId12"/>
    <p:sldId id="540" r:id="rId13"/>
    <p:sldId id="517" r:id="rId14"/>
    <p:sldId id="518" r:id="rId15"/>
    <p:sldId id="267" r:id="rId16"/>
    <p:sldId id="464" r:id="rId17"/>
    <p:sldId id="465" r:id="rId18"/>
    <p:sldId id="273" r:id="rId19"/>
    <p:sldId id="512" r:id="rId20"/>
    <p:sldId id="513" r:id="rId21"/>
    <p:sldId id="279" r:id="rId22"/>
    <p:sldId id="466" r:id="rId23"/>
    <p:sldId id="467" r:id="rId24"/>
    <p:sldId id="282" r:id="rId25"/>
    <p:sldId id="506" r:id="rId26"/>
    <p:sldId id="507" r:id="rId27"/>
    <p:sldId id="516" r:id="rId28"/>
    <p:sldId id="502" r:id="rId29"/>
    <p:sldId id="503" r:id="rId30"/>
    <p:sldId id="297" r:id="rId31"/>
    <p:sldId id="498" r:id="rId32"/>
    <p:sldId id="499" r:id="rId33"/>
    <p:sldId id="541" r:id="rId34"/>
    <p:sldId id="494" r:id="rId35"/>
    <p:sldId id="495" r:id="rId36"/>
    <p:sldId id="542" r:id="rId37"/>
    <p:sldId id="490" r:id="rId38"/>
    <p:sldId id="491" r:id="rId39"/>
    <p:sldId id="409" r:id="rId40"/>
    <p:sldId id="486" r:id="rId41"/>
    <p:sldId id="487" r:id="rId42"/>
    <p:sldId id="321" r:id="rId43"/>
    <p:sldId id="482" r:id="rId44"/>
    <p:sldId id="483" r:id="rId45"/>
    <p:sldId id="327" r:id="rId46"/>
    <p:sldId id="478" r:id="rId47"/>
    <p:sldId id="479" r:id="rId48"/>
    <p:sldId id="376" r:id="rId49"/>
    <p:sldId id="377" r:id="rId50"/>
    <p:sldId id="378" r:id="rId51"/>
    <p:sldId id="379" r:id="rId52"/>
    <p:sldId id="380" r:id="rId53"/>
    <p:sldId id="381" r:id="rId54"/>
    <p:sldId id="382" r:id="rId55"/>
    <p:sldId id="383" r:id="rId56"/>
    <p:sldId id="384" r:id="rId57"/>
    <p:sldId id="419" r:id="rId58"/>
    <p:sldId id="420" r:id="rId59"/>
    <p:sldId id="421" r:id="rId60"/>
    <p:sldId id="422" r:id="rId61"/>
    <p:sldId id="423" r:id="rId62"/>
    <p:sldId id="427" r:id="rId63"/>
    <p:sldId id="428" r:id="rId64"/>
    <p:sldId id="429" r:id="rId65"/>
    <p:sldId id="430" r:id="rId66"/>
    <p:sldId id="431"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1F3BB-9F31-4B29-8AB5-D9640CB8EA2D}" type="datetimeFigureOut">
              <a:rPr lang="es-MX" smtClean="0"/>
              <a:t>11/02/2023</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7211D-D327-437A-9505-B8A54331C8C2}" type="slidenum">
              <a:rPr lang="es-MX" smtClean="0"/>
              <a:t>‹Nº›</a:t>
            </a:fld>
            <a:endParaRPr lang="es-MX"/>
          </a:p>
        </p:txBody>
      </p:sp>
    </p:spTree>
    <p:extLst>
      <p:ext uri="{BB962C8B-B14F-4D97-AF65-F5344CB8AC3E}">
        <p14:creationId xmlns:p14="http://schemas.microsoft.com/office/powerpoint/2010/main" val="320914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DA5376C-8F51-4DE6-902D-8863D2EF1E7B}" type="slidenum">
              <a:rPr lang="es-MX" smtClean="0"/>
              <a:t>12</a:t>
            </a:fld>
            <a:endParaRPr lang="es-MX" dirty="0"/>
          </a:p>
        </p:txBody>
      </p:sp>
    </p:spTree>
    <p:extLst>
      <p:ext uri="{BB962C8B-B14F-4D97-AF65-F5344CB8AC3E}">
        <p14:creationId xmlns:p14="http://schemas.microsoft.com/office/powerpoint/2010/main" val="122487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1DA5376C-8F51-4DE6-902D-8863D2EF1E7B}" type="slidenum">
              <a:rPr lang="es-MX" smtClean="0"/>
              <a:t>21</a:t>
            </a:fld>
            <a:endParaRPr lang="es-MX" dirty="0"/>
          </a:p>
        </p:txBody>
      </p:sp>
    </p:spTree>
    <p:extLst>
      <p:ext uri="{BB962C8B-B14F-4D97-AF65-F5344CB8AC3E}">
        <p14:creationId xmlns:p14="http://schemas.microsoft.com/office/powerpoint/2010/main" val="586282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48B816-E8B0-4CA2-8285-C309CDA0AA10}" type="datetimeFigureOut">
              <a:rPr lang="es-MX" smtClean="0"/>
              <a:t>11/02/2023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151090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48B816-E8B0-4CA2-8285-C309CDA0AA10}" type="datetimeFigureOut">
              <a:rPr lang="es-MX" smtClean="0"/>
              <a:t>11/02/2023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343781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48B816-E8B0-4CA2-8285-C309CDA0AA10}" type="datetimeFigureOut">
              <a:rPr lang="es-MX" smtClean="0"/>
              <a:t>11/02/2023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5358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48B816-E8B0-4CA2-8285-C309CDA0AA10}" type="datetimeFigureOut">
              <a:rPr lang="es-MX" smtClean="0"/>
              <a:t>11/02/2023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48515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48B816-E8B0-4CA2-8285-C309CDA0AA10}" type="datetimeFigureOut">
              <a:rPr lang="es-MX" smtClean="0"/>
              <a:t>11/02/2023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395172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48B816-E8B0-4CA2-8285-C309CDA0AA10}" type="datetimeFigureOut">
              <a:rPr lang="es-MX" smtClean="0"/>
              <a:t>11/02/2023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27203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48B816-E8B0-4CA2-8285-C309CDA0AA10}" type="datetimeFigureOut">
              <a:rPr lang="es-MX" smtClean="0"/>
              <a:t>11/02/2023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27122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48B816-E8B0-4CA2-8285-C309CDA0AA10}" type="datetimeFigureOut">
              <a:rPr lang="es-MX" smtClean="0"/>
              <a:t>11/02/2023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120006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8B816-E8B0-4CA2-8285-C309CDA0AA10}" type="datetimeFigureOut">
              <a:rPr lang="es-MX" smtClean="0"/>
              <a:t>11/02/2023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371248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48B816-E8B0-4CA2-8285-C309CDA0AA10}" type="datetimeFigureOut">
              <a:rPr lang="es-MX" smtClean="0"/>
              <a:t>11/02/2023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65749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48B816-E8B0-4CA2-8285-C309CDA0AA10}" type="datetimeFigureOut">
              <a:rPr lang="es-MX" smtClean="0"/>
              <a:t>11/02/2023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0BC4191-30E7-42F8-A29B-5829427590D8}" type="slidenum">
              <a:rPr lang="es-MX" smtClean="0"/>
              <a:t>‹Nº›</a:t>
            </a:fld>
            <a:endParaRPr lang="es-MX"/>
          </a:p>
        </p:txBody>
      </p:sp>
    </p:spTree>
    <p:extLst>
      <p:ext uri="{BB962C8B-B14F-4D97-AF65-F5344CB8AC3E}">
        <p14:creationId xmlns:p14="http://schemas.microsoft.com/office/powerpoint/2010/main" val="131193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8B816-E8B0-4CA2-8285-C309CDA0AA10}" type="datetimeFigureOut">
              <a:rPr lang="es-MX" smtClean="0"/>
              <a:t>11/02/2023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C4191-30E7-42F8-A29B-5829427590D8}" type="slidenum">
              <a:rPr lang="es-MX" smtClean="0"/>
              <a:t>‹Nº›</a:t>
            </a:fld>
            <a:endParaRPr lang="es-MX"/>
          </a:p>
        </p:txBody>
      </p:sp>
    </p:spTree>
    <p:extLst>
      <p:ext uri="{BB962C8B-B14F-4D97-AF65-F5344CB8AC3E}">
        <p14:creationId xmlns:p14="http://schemas.microsoft.com/office/powerpoint/2010/main" val="1725481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cenni.sep.gob.mx/"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hyperlink" Target="http://www.redalyc.org/articulp.oa?id=56711798015" TargetMode="External"/><Relationship Id="rId3" Type="http://schemas.openxmlformats.org/officeDocument/2006/relationships/image" Target="../media/image16.png"/><Relationship Id="rId7" Type="http://schemas.openxmlformats.org/officeDocument/2006/relationships/hyperlink" Target="http://www.ice.deusto.es/rinace/reice/vol2m2/Rizo.pdf"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red-u-net/redu/index.php/REDU/article/view/144" TargetMode="External"/><Relationship Id="rId5" Type="http://schemas.openxmlformats.org/officeDocument/2006/relationships/hyperlink" Target="http://www.ulpgc.es/hege/almacen/download/42/42376/modalidades_ense&#241;anza_competencias_mario_miguel2_documento.pdf" TargetMode="External"/><Relationship Id="rId10" Type="http://schemas.openxmlformats.org/officeDocument/2006/relationships/hyperlink" Target="http://www.youtube.com/watch?v=piEI0pjHqI8" TargetMode="External"/><Relationship Id="rId4" Type="http://schemas.openxmlformats.org/officeDocument/2006/relationships/hyperlink" Target="http://www.euv.cl/archivos_pdf/rev_perspectiva_educ/persp_45_1sem.pdf" TargetMode="External"/><Relationship Id="rId9" Type="http://schemas.openxmlformats.org/officeDocument/2006/relationships/hyperlink" Target="http://www.revistaeducacion.educaci&#243;n.es/re354/re354_29.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2 CuadroTexto">
            <a:extLst>
              <a:ext uri="{FF2B5EF4-FFF2-40B4-BE49-F238E27FC236}">
                <a16:creationId xmlns:a16="http://schemas.microsoft.com/office/drawing/2014/main" id="{397BC647-90C5-4587-99D0-893D3CF78E3F}"/>
              </a:ext>
            </a:extLst>
          </p:cNvPr>
          <p:cNvSpPr txBox="1"/>
          <p:nvPr/>
        </p:nvSpPr>
        <p:spPr>
          <a:xfrm>
            <a:off x="239579" y="5286130"/>
            <a:ext cx="5077831" cy="369332"/>
          </a:xfrm>
          <a:prstGeom prst="rect">
            <a:avLst/>
          </a:prstGeom>
          <a:noFill/>
          <a:ln>
            <a:noFill/>
          </a:ln>
        </p:spPr>
        <p:txBody>
          <a:bodyPr wrap="square" rtlCol="0">
            <a:spAutoFit/>
          </a:bodyPr>
          <a:lstStyle/>
          <a:p>
            <a:endParaRPr lang="es-MX" dirty="0"/>
          </a:p>
        </p:txBody>
      </p:sp>
    </p:spTree>
    <p:extLst>
      <p:ext uri="{BB962C8B-B14F-4D97-AF65-F5344CB8AC3E}">
        <p14:creationId xmlns:p14="http://schemas.microsoft.com/office/powerpoint/2010/main" val="86303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98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4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ChangeAspect="1"/>
          </p:cNvSpPr>
          <p:nvPr/>
        </p:nvSpPr>
        <p:spPr>
          <a:xfrm>
            <a:off x="-10452" y="184806"/>
            <a:ext cx="9154452" cy="1166170"/>
          </a:xfrm>
          <a:prstGeom prst="rect">
            <a:avLst/>
          </a:prstGeom>
        </p:spPr>
        <p:txBody>
          <a:bodyPr vert="horz" lIns="91440" tIns="45720" rIns="91440" bIns="45720" rtlCol="0" anchor="ctr">
            <a:norm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pPr>
              <a:lnSpc>
                <a:spcPct val="80000"/>
              </a:lnSpc>
              <a:spcAft>
                <a:spcPts val="600"/>
              </a:spcAft>
            </a:pPr>
            <a:r>
              <a:rPr lang="en-US" sz="5300" dirty="0">
                <a:solidFill>
                  <a:srgbClr val="009900"/>
                </a:solidFill>
                <a:latin typeface="Futura Md BT" panose="020B0602020204020303" pitchFamily="34" charset="0"/>
              </a:rPr>
              <a:t>Agosto 2022</a:t>
            </a: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7" name="Flecha: pentágono 6">
            <a:extLst>
              <a:ext uri="{FF2B5EF4-FFF2-40B4-BE49-F238E27FC236}">
                <a16:creationId xmlns:a16="http://schemas.microsoft.com/office/drawing/2014/main" id="{9BB09FA4-0A93-4557-8379-B69758D13EC7}"/>
              </a:ext>
            </a:extLst>
          </p:cNvPr>
          <p:cNvSpPr/>
          <p:nvPr/>
        </p:nvSpPr>
        <p:spPr>
          <a:xfrm>
            <a:off x="1296000" y="5877272"/>
            <a:ext cx="1548000" cy="980728"/>
          </a:xfrm>
          <a:prstGeom prst="homePlate">
            <a:avLst>
              <a:gd name="adj" fmla="val 241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Tabla 5">
            <a:extLst>
              <a:ext uri="{FF2B5EF4-FFF2-40B4-BE49-F238E27FC236}">
                <a16:creationId xmlns:a16="http://schemas.microsoft.com/office/drawing/2014/main" id="{7CAF87D8-B781-4707-9B91-F7F11D11833F}"/>
              </a:ext>
            </a:extLst>
          </p:cNvPr>
          <p:cNvGraphicFramePr>
            <a:graphicFrameLocks noGrp="1"/>
          </p:cNvGraphicFramePr>
          <p:nvPr/>
        </p:nvGraphicFramePr>
        <p:xfrm>
          <a:off x="0" y="1395170"/>
          <a:ext cx="9144002" cy="5462831"/>
        </p:xfrm>
        <a:graphic>
          <a:graphicData uri="http://schemas.openxmlformats.org/drawingml/2006/table">
            <a:tbl>
              <a:tblPr/>
              <a:tblGrid>
                <a:gridCol w="1306286">
                  <a:extLst>
                    <a:ext uri="{9D8B030D-6E8A-4147-A177-3AD203B41FA5}">
                      <a16:colId xmlns:a16="http://schemas.microsoft.com/office/drawing/2014/main" val="3627921220"/>
                    </a:ext>
                  </a:extLst>
                </a:gridCol>
                <a:gridCol w="1306286">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Domingo</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Lunes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Miércoles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Jueves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Viernes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Sábado</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a:txBody>
                    <a:bodyPr/>
                    <a:lstStyle/>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MX" sz="1400" kern="1400" dirty="0">
                          <a:ln>
                            <a:noFill/>
                          </a:ln>
                          <a:solidFill>
                            <a:schemeClr val="bg1"/>
                          </a:solidFill>
                          <a:effectLst/>
                          <a:latin typeface="Garamond" panose="02020404030301010803" pitchFamily="18" charset="0"/>
                        </a:rPr>
                        <a:t>1</a:t>
                      </a:r>
                    </a:p>
                    <a:p>
                      <a:pPr marR="0" indent="0" algn="l" rtl="0">
                        <a:spcBef>
                          <a:spcPts val="0"/>
                        </a:spcBef>
                        <a:spcAft>
                          <a:spcPts val="0"/>
                        </a:spcAft>
                      </a:pPr>
                      <a:r>
                        <a:rPr lang="es-MX" sz="1400" kern="1400" dirty="0">
                          <a:ln>
                            <a:noFill/>
                          </a:ln>
                          <a:solidFill>
                            <a:schemeClr val="bg1"/>
                          </a:solidFill>
                          <a:effectLst/>
                          <a:latin typeface="Garamond" panose="02020404030301010803" pitchFamily="18" charset="0"/>
                        </a:rPr>
                        <a:t> </a:t>
                      </a:r>
                      <a:endParaRPr lang="es-MX" sz="1400" kern="1400" dirty="0">
                        <a:ln>
                          <a:noFill/>
                        </a:ln>
                        <a:solidFill>
                          <a:schemeClr val="bg1"/>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MX" sz="1400" kern="1400" dirty="0">
                          <a:ln>
                            <a:noFill/>
                          </a:ln>
                          <a:solidFill>
                            <a:schemeClr val="bg1"/>
                          </a:solidFill>
                          <a:effectLst/>
                          <a:latin typeface="Garamond" panose="02020404030301010803" pitchFamily="18" charset="0"/>
                        </a:rPr>
                        <a:t>15</a:t>
                      </a:r>
                    </a:p>
                    <a:p>
                      <a:pPr marR="0" indent="0" algn="l" rtl="0">
                        <a:spcBef>
                          <a:spcPts val="0"/>
                        </a:spcBef>
                        <a:spcAft>
                          <a:spcPts val="0"/>
                        </a:spcAft>
                      </a:pPr>
                      <a:r>
                        <a:rPr lang="es-MX" sz="1400" kern="1400" dirty="0">
                          <a:ln>
                            <a:noFill/>
                          </a:ln>
                          <a:solidFill>
                            <a:schemeClr val="bg1"/>
                          </a:solidFill>
                          <a:effectLst/>
                          <a:latin typeface="Garamond" panose="02020404030301010803" pitchFamily="18" charset="0"/>
                        </a:rPr>
                        <a:t> </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22</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txBody>
                  <a:tcPr marL="50800" marR="50800" marT="50800" marB="5080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2D050"/>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23</a:t>
                      </a:r>
                    </a:p>
                  </a:txBody>
                  <a:tcPr marL="50800" marR="50800" marT="50800" marB="50800">
                    <a:lnL w="12700" cap="flat" cmpd="sng" algn="ctr">
                      <a:solidFill>
                        <a:srgbClr val="00B0F0"/>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29</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rgbClr val="FFFFFF"/>
                          </a:solidFill>
                          <a:effectLst/>
                          <a:latin typeface="Comic Sans MS" panose="030F0702030302020204" pitchFamily="66" charset="0"/>
                          <a:ea typeface="+mn-ea"/>
                          <a:cs typeface="+mn-cs"/>
                        </a:rPr>
                        <a:t>INICIO DE </a:t>
                      </a:r>
                    </a:p>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rgbClr val="FFFFFF"/>
                          </a:solidFill>
                          <a:effectLst/>
                          <a:latin typeface="Comic Sans MS" panose="030F0702030302020204" pitchFamily="66" charset="0"/>
                          <a:ea typeface="+mn-ea"/>
                          <a:cs typeface="+mn-cs"/>
                        </a:rPr>
                        <a:t>CURSO</a:t>
                      </a: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  30</a:t>
                      </a:r>
                    </a:p>
                  </a:txBody>
                  <a:tcPr marL="50800" marR="50800" marT="50800" marB="50800">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gridSpan="3">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2" name="CuadroTexto 1">
            <a:extLst>
              <a:ext uri="{FF2B5EF4-FFF2-40B4-BE49-F238E27FC236}">
                <a16:creationId xmlns:a16="http://schemas.microsoft.com/office/drawing/2014/main" id="{A613B348-6370-4869-9A2F-5860410CBA20}"/>
              </a:ext>
            </a:extLst>
          </p:cNvPr>
          <p:cNvSpPr txBox="1"/>
          <p:nvPr/>
        </p:nvSpPr>
        <p:spPr>
          <a:xfrm>
            <a:off x="1902478" y="5435932"/>
            <a:ext cx="5189802" cy="369332"/>
          </a:xfrm>
          <a:prstGeom prst="rect">
            <a:avLst/>
          </a:prstGeom>
          <a:noFill/>
        </p:spPr>
        <p:txBody>
          <a:bodyPr wrap="square" rtlCol="0">
            <a:spAutoFit/>
          </a:bodyPr>
          <a:lstStyle/>
          <a:p>
            <a:r>
              <a:rPr lang="es-ES" sz="1800" b="1" kern="1400" dirty="0">
                <a:ln>
                  <a:noFill/>
                </a:ln>
                <a:solidFill>
                  <a:schemeClr val="bg1"/>
                </a:solidFill>
                <a:effectLst/>
                <a:latin typeface="Comic Sans MS" panose="030F0702030302020204" pitchFamily="66" charset="0"/>
              </a:rPr>
              <a:t>Periodo de planeación y habilitación</a:t>
            </a:r>
            <a:r>
              <a:rPr lang="es-ES" b="1" kern="1400" dirty="0">
                <a:solidFill>
                  <a:schemeClr val="bg1"/>
                </a:solidFill>
                <a:latin typeface="Comic Sans MS" panose="030F0702030302020204" pitchFamily="66" charset="0"/>
              </a:rPr>
              <a:t> docente</a:t>
            </a:r>
            <a:endParaRPr lang="es-ES" sz="2000" b="1" kern="1400" dirty="0">
              <a:ln>
                <a:noFill/>
              </a:ln>
              <a:solidFill>
                <a:schemeClr val="bg1"/>
              </a:solidFill>
              <a:effectLst/>
              <a:latin typeface="Comic Sans MS" panose="030F0702030302020204" pitchFamily="66" charset="0"/>
            </a:endParaRPr>
          </a:p>
        </p:txBody>
      </p:sp>
    </p:spTree>
    <p:extLst>
      <p:ext uri="{BB962C8B-B14F-4D97-AF65-F5344CB8AC3E}">
        <p14:creationId xmlns:p14="http://schemas.microsoft.com/office/powerpoint/2010/main" val="63503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91655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59714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noChangeAspect="1"/>
          </p:cNvSpPr>
          <p:nvPr/>
        </p:nvSpPr>
        <p:spPr>
          <a:xfrm>
            <a:off x="-10452" y="184806"/>
            <a:ext cx="9154452" cy="1166170"/>
          </a:xfrm>
          <a:prstGeom prst="rect">
            <a:avLst/>
          </a:prstGeom>
        </p:spPr>
        <p:txBody>
          <a:bodyPr vert="horz" lIns="91440" tIns="45720" rIns="91440" bIns="45720" rtlCol="0" anchor="ctr">
            <a:norm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pPr>
              <a:lnSpc>
                <a:spcPct val="80000"/>
              </a:lnSpc>
              <a:spcAft>
                <a:spcPts val="600"/>
              </a:spcAft>
            </a:pPr>
            <a:r>
              <a:rPr lang="en-US" sz="5300" dirty="0">
                <a:solidFill>
                  <a:srgbClr val="009900"/>
                </a:solidFill>
                <a:latin typeface="Futura Md BT" panose="020B0602020204020303" pitchFamily="34" charset="0"/>
              </a:rPr>
              <a:t>Septiembre 2022</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6" name="Tabla 5">
            <a:extLst>
              <a:ext uri="{FF2B5EF4-FFF2-40B4-BE49-F238E27FC236}">
                <a16:creationId xmlns:a16="http://schemas.microsoft.com/office/drawing/2014/main" id="{26060BBE-DA8B-4C22-9D76-75DD319CB774}"/>
              </a:ext>
            </a:extLst>
          </p:cNvPr>
          <p:cNvGraphicFramePr>
            <a:graphicFrameLocks noGrp="1"/>
          </p:cNvGraphicFramePr>
          <p:nvPr/>
        </p:nvGraphicFramePr>
        <p:xfrm>
          <a:off x="0" y="1395170"/>
          <a:ext cx="9144002" cy="5462831"/>
        </p:xfrm>
        <a:graphic>
          <a:graphicData uri="http://schemas.openxmlformats.org/drawingml/2006/table">
            <a:tbl>
              <a:tblPr/>
              <a:tblGrid>
                <a:gridCol w="1306286">
                  <a:extLst>
                    <a:ext uri="{9D8B030D-6E8A-4147-A177-3AD203B41FA5}">
                      <a16:colId xmlns:a16="http://schemas.microsoft.com/office/drawing/2014/main" val="3627921220"/>
                    </a:ext>
                  </a:extLst>
                </a:gridCol>
                <a:gridCol w="1306286">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gridSpan="4">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MX"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12 </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15</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16</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Suspensión de</a:t>
                      </a:r>
                    </a:p>
                    <a:p>
                      <a:pPr marR="0" indent="0" algn="l" rtl="0">
                        <a:spcBef>
                          <a:spcPts val="0"/>
                        </a:spcBef>
                        <a:spcAft>
                          <a:spcPts val="0"/>
                        </a:spcAft>
                      </a:pPr>
                      <a:r>
                        <a:rPr lang="es-MX" sz="1100" kern="1400" dirty="0">
                          <a:ln>
                            <a:noFill/>
                          </a:ln>
                          <a:solidFill>
                            <a:srgbClr val="FFFFFF"/>
                          </a:solidFill>
                          <a:effectLst/>
                          <a:latin typeface="Comic Sans MS" panose="030F0702030302020204" pitchFamily="66" charset="0"/>
                        </a:rPr>
                        <a:t>labores docentes</a:t>
                      </a:r>
                      <a:endParaRPr lang="es-ES" sz="1100" kern="1400" dirty="0">
                        <a:ln>
                          <a:noFill/>
                        </a:ln>
                        <a:solidFill>
                          <a:schemeClr val="bg1"/>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Tree>
    <p:extLst>
      <p:ext uri="{BB962C8B-B14F-4D97-AF65-F5344CB8AC3E}">
        <p14:creationId xmlns:p14="http://schemas.microsoft.com/office/powerpoint/2010/main" val="52479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71771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806918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85774"/>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rmAutofit fontScale="67500" lnSpcReduction="20000"/>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dirty="0">
                <a:solidFill>
                  <a:srgbClr val="009900"/>
                </a:solidFill>
                <a:latin typeface="Futura Md BT" panose="020B0602020204020303" pitchFamily="34" charset="0"/>
              </a:rPr>
              <a:t>Octubre 2022</a:t>
            </a:r>
          </a:p>
        </p:txBody>
      </p:sp>
      <p:graphicFrame>
        <p:nvGraphicFramePr>
          <p:cNvPr id="2" name="Tabla 1">
            <a:extLst>
              <a:ext uri="{FF2B5EF4-FFF2-40B4-BE49-F238E27FC236}">
                <a16:creationId xmlns:a16="http://schemas.microsoft.com/office/drawing/2014/main" id="{9E3E3EF9-D925-4948-9310-7B4D99C5FB34}"/>
              </a:ext>
            </a:extLst>
          </p:cNvPr>
          <p:cNvGraphicFramePr>
            <a:graphicFrameLocks noGrp="1"/>
          </p:cNvGraphicFramePr>
          <p:nvPr/>
        </p:nvGraphicFramePr>
        <p:xfrm>
          <a:off x="0" y="1410618"/>
          <a:ext cx="9144002" cy="5447380"/>
        </p:xfrm>
        <a:graphic>
          <a:graphicData uri="http://schemas.openxmlformats.org/drawingml/2006/table">
            <a:tbl>
              <a:tblPr/>
              <a:tblGrid>
                <a:gridCol w="1306286">
                  <a:extLst>
                    <a:ext uri="{9D8B030D-6E8A-4147-A177-3AD203B41FA5}">
                      <a16:colId xmlns:a16="http://schemas.microsoft.com/office/drawing/2014/main" val="29574649"/>
                    </a:ext>
                  </a:extLst>
                </a:gridCol>
                <a:gridCol w="1306286">
                  <a:extLst>
                    <a:ext uri="{9D8B030D-6E8A-4147-A177-3AD203B41FA5}">
                      <a16:colId xmlns:a16="http://schemas.microsoft.com/office/drawing/2014/main" val="2245821200"/>
                    </a:ext>
                  </a:extLst>
                </a:gridCol>
                <a:gridCol w="1306286">
                  <a:extLst>
                    <a:ext uri="{9D8B030D-6E8A-4147-A177-3AD203B41FA5}">
                      <a16:colId xmlns:a16="http://schemas.microsoft.com/office/drawing/2014/main" val="3694480555"/>
                    </a:ext>
                  </a:extLst>
                </a:gridCol>
                <a:gridCol w="1306286">
                  <a:extLst>
                    <a:ext uri="{9D8B030D-6E8A-4147-A177-3AD203B41FA5}">
                      <a16:colId xmlns:a16="http://schemas.microsoft.com/office/drawing/2014/main" val="1927516289"/>
                    </a:ext>
                  </a:extLst>
                </a:gridCol>
                <a:gridCol w="1306286">
                  <a:extLst>
                    <a:ext uri="{9D8B030D-6E8A-4147-A177-3AD203B41FA5}">
                      <a16:colId xmlns:a16="http://schemas.microsoft.com/office/drawing/2014/main" val="4009001322"/>
                    </a:ext>
                  </a:extLst>
                </a:gridCol>
                <a:gridCol w="1306286">
                  <a:extLst>
                    <a:ext uri="{9D8B030D-6E8A-4147-A177-3AD203B41FA5}">
                      <a16:colId xmlns:a16="http://schemas.microsoft.com/office/drawing/2014/main" val="2988543415"/>
                    </a:ext>
                  </a:extLst>
                </a:gridCol>
                <a:gridCol w="1306286">
                  <a:extLst>
                    <a:ext uri="{9D8B030D-6E8A-4147-A177-3AD203B41FA5}">
                      <a16:colId xmlns:a16="http://schemas.microsoft.com/office/drawing/2014/main" val="3848527091"/>
                    </a:ext>
                  </a:extLst>
                </a:gridCol>
              </a:tblGrid>
              <a:tr h="382737">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Martes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Sábado</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extLst>
                  <a:ext uri="{0D108BD9-81ED-4DB2-BD59-A6C34878D82A}">
                    <a16:rowId xmlns:a16="http://schemas.microsoft.com/office/drawing/2014/main" val="4197949264"/>
                  </a:ext>
                </a:extLst>
              </a:tr>
              <a:tr h="839533">
                <a:tc gridSpan="6">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 </a:t>
                      </a:r>
                    </a:p>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 </a:t>
                      </a:r>
                    </a:p>
                  </a:txBody>
                  <a:tcPr marL="50800" marR="50800" marT="50800" marB="50800">
                    <a:lnL>
                      <a:noFill/>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rgbClr val="99CCCC"/>
                      </a:solidFill>
                      <a:prstDash val="solid"/>
                      <a:round/>
                      <a:headEnd type="none" w="med" len="med"/>
                      <a:tailEnd type="none" w="med" len="med"/>
                    </a:lnL>
                    <a:lnR>
                      <a:noFill/>
                    </a:lnR>
                    <a:lnT>
                      <a:noFill/>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1639658229"/>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2838438281"/>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202423862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71863233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ea typeface="+mn-ea"/>
                          <a:cs typeface="+mn-cs"/>
                        </a:rPr>
                        <a:t>28</a:t>
                      </a:r>
                      <a:endParaRPr lang="es-ES" sz="1400" kern="1400" dirty="0">
                        <a:ln>
                          <a:noFill/>
                        </a:ln>
                        <a:solidFill>
                          <a:schemeClr val="bg1"/>
                        </a:solidFill>
                        <a:effectLst/>
                        <a:latin typeface="Comic Sans MS" panose="030F0702030302020204" pitchFamily="66" charset="0"/>
                        <a:ea typeface="+mn-ea"/>
                        <a:cs typeface="+mn-cs"/>
                      </a:endParaRP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42817049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gridSpan="5">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45117528"/>
                  </a:ext>
                </a:extLst>
              </a:tr>
            </a:tbl>
          </a:graphicData>
        </a:graphic>
      </p:graphicFrame>
      <p:sp>
        <p:nvSpPr>
          <p:cNvPr id="5" name="Triángulo rectángulo 4">
            <a:extLst>
              <a:ext uri="{FF2B5EF4-FFF2-40B4-BE49-F238E27FC236}">
                <a16:creationId xmlns:a16="http://schemas.microsoft.com/office/drawing/2014/main" id="{A3A97D1F-A0D5-730C-1267-B996BB8DE126}"/>
              </a:ext>
            </a:extLst>
          </p:cNvPr>
          <p:cNvSpPr/>
          <p:nvPr/>
        </p:nvSpPr>
        <p:spPr>
          <a:xfrm>
            <a:off x="6547223" y="5445224"/>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397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75579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58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425993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NOVIEMBRE 2022</a:t>
            </a:r>
          </a:p>
        </p:txBody>
      </p:sp>
      <p:graphicFrame>
        <p:nvGraphicFramePr>
          <p:cNvPr id="2" name="Tabla 1">
            <a:extLst>
              <a:ext uri="{FF2B5EF4-FFF2-40B4-BE49-F238E27FC236}">
                <a16:creationId xmlns:a16="http://schemas.microsoft.com/office/drawing/2014/main" id="{3DC85DF6-2B0D-4C38-8898-6AAB9F475B6C}"/>
              </a:ext>
            </a:extLst>
          </p:cNvPr>
          <p:cNvGraphicFramePr>
            <a:graphicFrameLocks noGrp="1"/>
          </p:cNvGraphicFramePr>
          <p:nvPr/>
        </p:nvGraphicFramePr>
        <p:xfrm>
          <a:off x="0" y="1395170"/>
          <a:ext cx="9144002" cy="5462831"/>
        </p:xfrm>
        <a:graphic>
          <a:graphicData uri="http://schemas.openxmlformats.org/drawingml/2006/table">
            <a:tbl>
              <a:tblPr/>
              <a:tblGrid>
                <a:gridCol w="1306286">
                  <a:extLst>
                    <a:ext uri="{9D8B030D-6E8A-4147-A177-3AD203B41FA5}">
                      <a16:colId xmlns:a16="http://schemas.microsoft.com/office/drawing/2014/main" val="3627921220"/>
                    </a:ext>
                  </a:extLst>
                </a:gridCol>
                <a:gridCol w="1306286">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Domingo</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Miércoles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gridSpan="2">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MX" sz="1400" kern="1400" dirty="0">
                        <a:ln>
                          <a:noFill/>
                        </a:ln>
                        <a:solidFill>
                          <a:schemeClr val="tx1"/>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1</a:t>
                      </a:r>
                      <a:endParaRPr lang="es-ES" sz="1400" kern="1400" dirty="0">
                        <a:ln>
                          <a:noFill/>
                        </a:ln>
                        <a:solidFill>
                          <a:schemeClr val="bg1"/>
                        </a:solidFill>
                        <a:effectLst/>
                        <a:latin typeface="Garamond" panose="02020404030301010803" pitchFamily="18" charset="0"/>
                      </a:endParaRPr>
                    </a:p>
                    <a:p>
                      <a:pPr marR="0" indent="0" algn="l" rtl="0">
                        <a:spcBef>
                          <a:spcPts val="0"/>
                        </a:spcBef>
                        <a:spcAft>
                          <a:spcPts val="0"/>
                        </a:spcAft>
                      </a:pPr>
                      <a:endParaRPr lang="es-ES" sz="1100" kern="1400" dirty="0">
                        <a:ln>
                          <a:noFill/>
                        </a:ln>
                        <a:solidFill>
                          <a:schemeClr val="bg1"/>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a:t>
                      </a:r>
                    </a:p>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p>
                      <a:pPr marR="0" indent="0" algn="r" rtl="0">
                        <a:spcBef>
                          <a:spcPts val="0"/>
                        </a:spcBef>
                        <a:spcAft>
                          <a:spcPts val="0"/>
                        </a:spcAft>
                      </a:pPr>
                      <a:r>
                        <a:rPr lang="es-ES" sz="1400" kern="1400" dirty="0">
                          <a:ln>
                            <a:noFill/>
                          </a:ln>
                          <a:solidFill>
                            <a:schemeClr val="bg1"/>
                          </a:solidFill>
                          <a:effectLst/>
                          <a:latin typeface="Garamond" panose="02020404030301010803" pitchFamily="18" charset="0"/>
                        </a:rPr>
                        <a:t>Suspensión de   labores docentes</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solidFill>
                          <a:effectLst/>
                          <a:latin typeface="Garamond" panose="02020404030301010803" pitchFamily="18" charset="0"/>
                        </a:rPr>
                        <a:t>14</a:t>
                      </a:r>
                      <a:endParaRPr lang="es-MX"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21</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p>
                      <a:pPr marR="0" indent="0" algn="r" rtl="0">
                        <a:spcBef>
                          <a:spcPts val="0"/>
                        </a:spcBef>
                        <a:spcAft>
                          <a:spcPts val="0"/>
                        </a:spcAft>
                      </a:pPr>
                      <a:r>
                        <a:rPr lang="es-ES" sz="1400" kern="1400" dirty="0">
                          <a:ln>
                            <a:noFill/>
                          </a:ln>
                          <a:solidFill>
                            <a:schemeClr val="bg1"/>
                          </a:solidFill>
                          <a:effectLst/>
                          <a:latin typeface="Garamond" panose="02020404030301010803" pitchFamily="18" charset="0"/>
                        </a:rPr>
                        <a:t>Suspensión de   labores docentes</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25 </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gridSpan="3">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5" name="Triángulo rectángulo 4">
            <a:extLst>
              <a:ext uri="{FF2B5EF4-FFF2-40B4-BE49-F238E27FC236}">
                <a16:creationId xmlns:a16="http://schemas.microsoft.com/office/drawing/2014/main" id="{E7FD30F8-E408-F436-EB80-B25EDB4C450E}"/>
              </a:ext>
            </a:extLst>
          </p:cNvPr>
          <p:cNvSpPr/>
          <p:nvPr/>
        </p:nvSpPr>
        <p:spPr>
          <a:xfrm>
            <a:off x="6547223" y="5301208"/>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297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74201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424117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Diciembre 2022</a:t>
            </a:r>
          </a:p>
        </p:txBody>
      </p:sp>
      <p:graphicFrame>
        <p:nvGraphicFramePr>
          <p:cNvPr id="6" name="Tabla 5">
            <a:extLst>
              <a:ext uri="{FF2B5EF4-FFF2-40B4-BE49-F238E27FC236}">
                <a16:creationId xmlns:a16="http://schemas.microsoft.com/office/drawing/2014/main" id="{EB991DE0-D78B-4624-AE06-DCB831CC7EA8}"/>
              </a:ext>
            </a:extLst>
          </p:cNvPr>
          <p:cNvGraphicFramePr>
            <a:graphicFrameLocks noGrp="1"/>
          </p:cNvGraphicFramePr>
          <p:nvPr/>
        </p:nvGraphicFramePr>
        <p:xfrm>
          <a:off x="0" y="1395170"/>
          <a:ext cx="9144002" cy="5462831"/>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0">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291072">
                  <a:extLst>
                    <a:ext uri="{9D8B030D-6E8A-4147-A177-3AD203B41FA5}">
                      <a16:colId xmlns:a16="http://schemas.microsoft.com/office/drawing/2014/main" val="3705172693"/>
                    </a:ext>
                  </a:extLst>
                </a:gridCol>
                <a:gridCol w="1321500">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gridSpan="3">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 </a:t>
                      </a:r>
                      <a:endParaRPr lang="es-MX" sz="1400" kern="1400" dirty="0">
                        <a:ln>
                          <a:noFill/>
                        </a:ln>
                        <a:solidFill>
                          <a:schemeClr val="tx1">
                            <a:lumMod val="75000"/>
                            <a:lumOff val="25000"/>
                          </a:schemeClr>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 </a:t>
                      </a:r>
                      <a:endParaRPr lang="es-MX" sz="1400" kern="1400" dirty="0">
                        <a:ln>
                          <a:noFill/>
                        </a:ln>
                        <a:solidFill>
                          <a:schemeClr val="tx1">
                            <a:lumMod val="75000"/>
                            <a:lumOff val="25000"/>
                          </a:schemeClr>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b="1"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lumMod val="75000"/>
                      </a:schemeClr>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7" name="Text Box 2">
            <a:extLst>
              <a:ext uri="{FF2B5EF4-FFF2-40B4-BE49-F238E27FC236}">
                <a16:creationId xmlns:a16="http://schemas.microsoft.com/office/drawing/2014/main" id="{981D420F-F124-467D-A874-D18D3268D6A6}"/>
              </a:ext>
            </a:extLst>
          </p:cNvPr>
          <p:cNvSpPr txBox="1">
            <a:spLocks noChangeArrowheads="1"/>
          </p:cNvSpPr>
          <p:nvPr/>
        </p:nvSpPr>
        <p:spPr bwMode="auto">
          <a:xfrm>
            <a:off x="3276599" y="5454853"/>
            <a:ext cx="25908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2461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036834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269444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pentágono 6">
            <a:extLst>
              <a:ext uri="{FF2B5EF4-FFF2-40B4-BE49-F238E27FC236}">
                <a16:creationId xmlns:a16="http://schemas.microsoft.com/office/drawing/2014/main" id="{9BE6FDEF-5E6E-9B5C-A071-F258F855B333}"/>
              </a:ext>
            </a:extLst>
          </p:cNvPr>
          <p:cNvSpPr/>
          <p:nvPr/>
        </p:nvSpPr>
        <p:spPr>
          <a:xfrm flipH="1">
            <a:off x="6228184" y="4797152"/>
            <a:ext cx="1656184" cy="1167540"/>
          </a:xfrm>
          <a:prstGeom prst="homePlate">
            <a:avLst>
              <a:gd name="adj" fmla="val 241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404664"/>
            <a:ext cx="9143999" cy="755999"/>
          </a:xfrm>
          <a:prstGeom prst="rect">
            <a:avLst/>
          </a:prstGeom>
        </p:spPr>
        <p:txBody>
          <a:bodyPr anchor="ct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Enero 2023</a:t>
            </a:r>
          </a:p>
        </p:txBody>
      </p:sp>
      <p:graphicFrame>
        <p:nvGraphicFramePr>
          <p:cNvPr id="2" name="Tabla 1">
            <a:extLst>
              <a:ext uri="{FF2B5EF4-FFF2-40B4-BE49-F238E27FC236}">
                <a16:creationId xmlns:a16="http://schemas.microsoft.com/office/drawing/2014/main" id="{B86082D9-D7FB-5503-3522-8E6C3B1BF595}"/>
              </a:ext>
            </a:extLst>
          </p:cNvPr>
          <p:cNvGraphicFramePr>
            <a:graphicFrameLocks noGrp="1"/>
          </p:cNvGraphicFramePr>
          <p:nvPr/>
        </p:nvGraphicFramePr>
        <p:xfrm>
          <a:off x="0" y="1395170"/>
          <a:ext cx="9144002" cy="5462831"/>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0">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Lunes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600" kern="1400" dirty="0">
                          <a:ln>
                            <a:noFill/>
                          </a:ln>
                          <a:solidFill>
                            <a:schemeClr val="tx1"/>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27</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gridSpan="4">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endParaRPr lang="es-ES" sz="1400" kern="1400" dirty="0">
                        <a:ln>
                          <a:noFill/>
                        </a:ln>
                        <a:solidFill>
                          <a:schemeClr val="tx1">
                            <a:lumMod val="75000"/>
                            <a:lumOff val="25000"/>
                          </a:schemeClr>
                        </a:solidFill>
                        <a:effectLst/>
                        <a:latin typeface="Comic Sans MS" panose="030F0702030302020204" pitchFamily="66" charset="0"/>
                        <a:ea typeface="+mn-ea"/>
                        <a:cs typeface="+mn-cs"/>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77676788"/>
                  </a:ext>
                </a:extLst>
              </a:tr>
            </a:tbl>
          </a:graphicData>
        </a:graphic>
      </p:graphicFrame>
      <p:sp>
        <p:nvSpPr>
          <p:cNvPr id="5" name="Triángulo rectángulo 4">
            <a:extLst>
              <a:ext uri="{FF2B5EF4-FFF2-40B4-BE49-F238E27FC236}">
                <a16:creationId xmlns:a16="http://schemas.microsoft.com/office/drawing/2014/main" id="{603BC2C6-C34D-2715-649A-2BAFA412F068}"/>
              </a:ext>
            </a:extLst>
          </p:cNvPr>
          <p:cNvSpPr/>
          <p:nvPr/>
        </p:nvSpPr>
        <p:spPr>
          <a:xfrm>
            <a:off x="6547223" y="5301208"/>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0629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491766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340104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29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cha: pentágono 5">
            <a:extLst>
              <a:ext uri="{FF2B5EF4-FFF2-40B4-BE49-F238E27FC236}">
                <a16:creationId xmlns:a16="http://schemas.microsoft.com/office/drawing/2014/main" id="{C95E8385-DCD9-4DE9-B752-ADC63395DA9D}"/>
              </a:ext>
            </a:extLst>
          </p:cNvPr>
          <p:cNvSpPr/>
          <p:nvPr/>
        </p:nvSpPr>
        <p:spPr>
          <a:xfrm>
            <a:off x="1259632" y="3836197"/>
            <a:ext cx="1584176" cy="1008112"/>
          </a:xfrm>
          <a:prstGeom prst="homePlate">
            <a:avLst>
              <a:gd name="adj" fmla="val 241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Febrero 2023</a:t>
            </a:r>
          </a:p>
        </p:txBody>
      </p:sp>
      <p:sp>
        <p:nvSpPr>
          <p:cNvPr id="9" name="Text Box 3"/>
          <p:cNvSpPr txBox="1">
            <a:spLocks noChangeArrowheads="1"/>
          </p:cNvSpPr>
          <p:nvPr/>
        </p:nvSpPr>
        <p:spPr bwMode="auto">
          <a:xfrm>
            <a:off x="5292080" y="2708920"/>
            <a:ext cx="237626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a 6">
            <a:extLst>
              <a:ext uri="{FF2B5EF4-FFF2-40B4-BE49-F238E27FC236}">
                <a16:creationId xmlns:a16="http://schemas.microsoft.com/office/drawing/2014/main" id="{3C5577CA-7911-4E58-A75C-BE414208B4C2}"/>
              </a:ext>
            </a:extLst>
          </p:cNvPr>
          <p:cNvGraphicFramePr>
            <a:graphicFrameLocks noGrp="1"/>
          </p:cNvGraphicFramePr>
          <p:nvPr/>
        </p:nvGraphicFramePr>
        <p:xfrm>
          <a:off x="0" y="1395170"/>
          <a:ext cx="9144002" cy="5462829"/>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0">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1878">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Lunes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997679">
                <a:tc gridSpan="2">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MX"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997679">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6</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p>
                      <a:pPr marL="0" marR="0" lvl="0" indent="0" algn="l" defTabSz="1625479" rtl="0" eaLnBrk="1" fontAlgn="auto" latinLnBrk="0" hangingPunct="1">
                        <a:lnSpc>
                          <a:spcPct val="100000"/>
                        </a:lnSpc>
                        <a:spcBef>
                          <a:spcPts val="0"/>
                        </a:spcBef>
                        <a:spcAft>
                          <a:spcPts val="0"/>
                        </a:spcAft>
                        <a:buClrTx/>
                        <a:buSzTx/>
                        <a:buFontTx/>
                        <a:buNone/>
                        <a:tabLst/>
                        <a:defRPr/>
                      </a:pPr>
                      <a:r>
                        <a:rPr lang="es-ES" sz="1200" kern="1400" dirty="0">
                          <a:ln>
                            <a:noFill/>
                          </a:ln>
                          <a:solidFill>
                            <a:schemeClr val="bg1"/>
                          </a:solidFill>
                          <a:effectLst/>
                          <a:latin typeface="Garamond" panose="02020404030301010803" pitchFamily="18" charset="0"/>
                        </a:rPr>
                        <a:t>Suspensión de   labores docentes</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2D05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20235">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bg1"/>
                          </a:solidFill>
                          <a:effectLst/>
                          <a:latin typeface="Garamond" panose="02020404030301010803" pitchFamily="18" charset="0"/>
                        </a:rPr>
                        <a:t>13</a:t>
                      </a:r>
                    </a:p>
                    <a:p>
                      <a:pPr marR="0" indent="0" algn="l" rtl="0">
                        <a:spcBef>
                          <a:spcPts val="0"/>
                        </a:spcBef>
                        <a:spcAft>
                          <a:spcPts val="0"/>
                        </a:spcAft>
                      </a:pPr>
                      <a:endParaRPr lang="es-MX" sz="1400" kern="1400" dirty="0">
                        <a:ln>
                          <a:noFill/>
                        </a:ln>
                        <a:solidFill>
                          <a:schemeClr val="bg1"/>
                        </a:solidFill>
                        <a:effectLst/>
                        <a:latin typeface="Garamond" panose="02020404030301010803" pitchFamily="18" charset="0"/>
                      </a:endParaRPr>
                    </a:p>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rgbClr val="FFFFFF"/>
                          </a:solidFill>
                          <a:effectLst/>
                          <a:latin typeface="Comic Sans MS" panose="030F0702030302020204" pitchFamily="66" charset="0"/>
                          <a:ea typeface="+mn-ea"/>
                          <a:cs typeface="+mn-cs"/>
                        </a:rPr>
                        <a:t>INICIO DE CURSO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tx1">
                              <a:lumMod val="75000"/>
                              <a:lumOff val="25000"/>
                            </a:schemeClr>
                          </a:solidFill>
                          <a:effectLst/>
                          <a:latin typeface="Garamond" panose="02020404030301010803" pitchFamily="18" charset="0"/>
                        </a:rPr>
                        <a:t>14</a:t>
                      </a:r>
                    </a:p>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997679">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24</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997679">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gridSpan="4">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11" name="CuadroTexto 10">
            <a:extLst>
              <a:ext uri="{FF2B5EF4-FFF2-40B4-BE49-F238E27FC236}">
                <a16:creationId xmlns:a16="http://schemas.microsoft.com/office/drawing/2014/main" id="{5B12CDA3-5D86-4B03-BE9A-64D317A93DB1}"/>
              </a:ext>
            </a:extLst>
          </p:cNvPr>
          <p:cNvSpPr txBox="1"/>
          <p:nvPr/>
        </p:nvSpPr>
        <p:spPr>
          <a:xfrm>
            <a:off x="4114246" y="2288775"/>
            <a:ext cx="2880320" cy="1200329"/>
          </a:xfrm>
          <a:prstGeom prst="rect">
            <a:avLst/>
          </a:prstGeom>
          <a:noFill/>
        </p:spPr>
        <p:txBody>
          <a:bodyPr wrap="square" rtlCol="0">
            <a:spAutoFit/>
          </a:bodyPr>
          <a:lstStyle/>
          <a:p>
            <a:pPr algn="ctr"/>
            <a:r>
              <a:rPr lang="es-ES" sz="1800" b="1" kern="1400" dirty="0">
                <a:ln>
                  <a:noFill/>
                </a:ln>
                <a:solidFill>
                  <a:srgbClr val="000000"/>
                </a:solidFill>
                <a:effectLst/>
                <a:latin typeface="Comic Sans MS" panose="030F0702030302020204" pitchFamily="66" charset="0"/>
              </a:rPr>
              <a:t>Periodo de planeación </a:t>
            </a:r>
          </a:p>
          <a:p>
            <a:pPr algn="ctr"/>
            <a:endParaRPr lang="es-ES" sz="1800" b="1" kern="1400" dirty="0">
              <a:ln>
                <a:noFill/>
              </a:ln>
              <a:solidFill>
                <a:srgbClr val="000000"/>
              </a:solidFill>
              <a:effectLst/>
              <a:latin typeface="Comic Sans MS" panose="030F0702030302020204" pitchFamily="66" charset="0"/>
            </a:endParaRPr>
          </a:p>
          <a:p>
            <a:pPr algn="ctr"/>
            <a:endParaRPr lang="es-ES" sz="1800" b="1" kern="1400" dirty="0">
              <a:ln>
                <a:noFill/>
              </a:ln>
              <a:solidFill>
                <a:srgbClr val="000000"/>
              </a:solidFill>
              <a:effectLst/>
              <a:latin typeface="Comic Sans MS" panose="030F0702030302020204" pitchFamily="66" charset="0"/>
            </a:endParaRPr>
          </a:p>
          <a:p>
            <a:pPr algn="ctr"/>
            <a:r>
              <a:rPr lang="es-ES" sz="1800" b="1" kern="1400" dirty="0">
                <a:ln>
                  <a:noFill/>
                </a:ln>
                <a:solidFill>
                  <a:srgbClr val="000000"/>
                </a:solidFill>
                <a:effectLst/>
                <a:latin typeface="Comic Sans MS" panose="030F0702030302020204" pitchFamily="66" charset="0"/>
              </a:rPr>
              <a:t>y habilitación</a:t>
            </a:r>
            <a:r>
              <a:rPr lang="es-ES" b="1" kern="1400" dirty="0">
                <a:solidFill>
                  <a:srgbClr val="000000"/>
                </a:solidFill>
                <a:latin typeface="Comic Sans MS" panose="030F0702030302020204" pitchFamily="66" charset="0"/>
              </a:rPr>
              <a:t> docente</a:t>
            </a:r>
            <a:endParaRPr lang="es-ES" sz="2000" b="1" kern="1400" dirty="0">
              <a:ln>
                <a:noFill/>
              </a:ln>
              <a:solidFill>
                <a:srgbClr val="000000"/>
              </a:solidFill>
              <a:effectLst/>
              <a:latin typeface="Comic Sans MS" panose="030F0702030302020204" pitchFamily="66" charset="0"/>
            </a:endParaRPr>
          </a:p>
        </p:txBody>
      </p:sp>
      <p:sp>
        <p:nvSpPr>
          <p:cNvPr id="2" name="Triángulo rectángulo 1">
            <a:extLst>
              <a:ext uri="{FF2B5EF4-FFF2-40B4-BE49-F238E27FC236}">
                <a16:creationId xmlns:a16="http://schemas.microsoft.com/office/drawing/2014/main" id="{DA9A4FF6-FB66-7B66-410A-B409C1C4CE93}"/>
              </a:ext>
            </a:extLst>
          </p:cNvPr>
          <p:cNvSpPr/>
          <p:nvPr/>
        </p:nvSpPr>
        <p:spPr>
          <a:xfrm>
            <a:off x="6547223" y="5301208"/>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6009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841631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81815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Marzo 2023</a:t>
            </a:r>
          </a:p>
        </p:txBody>
      </p:sp>
      <p:graphicFrame>
        <p:nvGraphicFramePr>
          <p:cNvPr id="8" name="Tabla 7">
            <a:extLst>
              <a:ext uri="{FF2B5EF4-FFF2-40B4-BE49-F238E27FC236}">
                <a16:creationId xmlns:a16="http://schemas.microsoft.com/office/drawing/2014/main" id="{3BE27FA1-3B93-4DA7-8F42-2FEB3A32EBAE}"/>
              </a:ext>
            </a:extLst>
          </p:cNvPr>
          <p:cNvGraphicFramePr>
            <a:graphicFrameLocks noGrp="1"/>
          </p:cNvGraphicFramePr>
          <p:nvPr/>
        </p:nvGraphicFramePr>
        <p:xfrm>
          <a:off x="0" y="1395170"/>
          <a:ext cx="9144002" cy="5462831"/>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0">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Lunes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gridSpan="2">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MX" sz="1400" kern="1400" dirty="0">
                        <a:ln>
                          <a:noFill/>
                        </a:ln>
                        <a:solidFill>
                          <a:schemeClr val="tx1">
                            <a:lumMod val="75000"/>
                            <a:lumOff val="25000"/>
                          </a:schemeClr>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20</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200" kern="1400" dirty="0">
                          <a:ln>
                            <a:noFill/>
                          </a:ln>
                          <a:solidFill>
                            <a:schemeClr val="bg1"/>
                          </a:solidFill>
                          <a:effectLst/>
                          <a:latin typeface="Comic Sans MS" panose="030F0702030302020204" pitchFamily="66" charset="0"/>
                        </a:rPr>
                        <a:t>Suspensión de   labores docentes</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31</a:t>
                      </a:r>
                    </a:p>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800000"/>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2" name="Triángulo rectángulo 1">
            <a:extLst>
              <a:ext uri="{FF2B5EF4-FFF2-40B4-BE49-F238E27FC236}">
                <a16:creationId xmlns:a16="http://schemas.microsoft.com/office/drawing/2014/main" id="{532DDDBB-8550-F353-DD6B-D619487C0C65}"/>
              </a:ext>
            </a:extLst>
          </p:cNvPr>
          <p:cNvSpPr/>
          <p:nvPr/>
        </p:nvSpPr>
        <p:spPr>
          <a:xfrm>
            <a:off x="6547223" y="6309320"/>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99650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4213791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87105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E7C90A6-2865-7846-167A-58CA2A7B285F}"/>
              </a:ext>
            </a:extLst>
          </p:cNvPr>
          <p:cNvGraphicFramePr>
            <a:graphicFrameLocks noGrp="1"/>
          </p:cNvGraphicFramePr>
          <p:nvPr/>
        </p:nvGraphicFramePr>
        <p:xfrm>
          <a:off x="0" y="1410618"/>
          <a:ext cx="9144002" cy="5447380"/>
        </p:xfrm>
        <a:graphic>
          <a:graphicData uri="http://schemas.openxmlformats.org/drawingml/2006/table">
            <a:tbl>
              <a:tblPr/>
              <a:tblGrid>
                <a:gridCol w="1306286">
                  <a:extLst>
                    <a:ext uri="{9D8B030D-6E8A-4147-A177-3AD203B41FA5}">
                      <a16:colId xmlns:a16="http://schemas.microsoft.com/office/drawing/2014/main" val="29574649"/>
                    </a:ext>
                  </a:extLst>
                </a:gridCol>
                <a:gridCol w="1306286">
                  <a:extLst>
                    <a:ext uri="{9D8B030D-6E8A-4147-A177-3AD203B41FA5}">
                      <a16:colId xmlns:a16="http://schemas.microsoft.com/office/drawing/2014/main" val="2245821200"/>
                    </a:ext>
                  </a:extLst>
                </a:gridCol>
                <a:gridCol w="1306286">
                  <a:extLst>
                    <a:ext uri="{9D8B030D-6E8A-4147-A177-3AD203B41FA5}">
                      <a16:colId xmlns:a16="http://schemas.microsoft.com/office/drawing/2014/main" val="3694480555"/>
                    </a:ext>
                  </a:extLst>
                </a:gridCol>
                <a:gridCol w="1306286">
                  <a:extLst>
                    <a:ext uri="{9D8B030D-6E8A-4147-A177-3AD203B41FA5}">
                      <a16:colId xmlns:a16="http://schemas.microsoft.com/office/drawing/2014/main" val="1927516289"/>
                    </a:ext>
                  </a:extLst>
                </a:gridCol>
                <a:gridCol w="1306286">
                  <a:extLst>
                    <a:ext uri="{9D8B030D-6E8A-4147-A177-3AD203B41FA5}">
                      <a16:colId xmlns:a16="http://schemas.microsoft.com/office/drawing/2014/main" val="4009001322"/>
                    </a:ext>
                  </a:extLst>
                </a:gridCol>
                <a:gridCol w="1306286">
                  <a:extLst>
                    <a:ext uri="{9D8B030D-6E8A-4147-A177-3AD203B41FA5}">
                      <a16:colId xmlns:a16="http://schemas.microsoft.com/office/drawing/2014/main" val="2988543415"/>
                    </a:ext>
                  </a:extLst>
                </a:gridCol>
                <a:gridCol w="1306286">
                  <a:extLst>
                    <a:ext uri="{9D8B030D-6E8A-4147-A177-3AD203B41FA5}">
                      <a16:colId xmlns:a16="http://schemas.microsoft.com/office/drawing/2014/main" val="3848527091"/>
                    </a:ext>
                  </a:extLst>
                </a:gridCol>
              </a:tblGrid>
              <a:tr h="382737">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Martes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Sábado</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extLst>
                  <a:ext uri="{0D108BD9-81ED-4DB2-BD59-A6C34878D82A}">
                    <a16:rowId xmlns:a16="http://schemas.microsoft.com/office/drawing/2014/main" val="4197949264"/>
                  </a:ext>
                </a:extLst>
              </a:tr>
              <a:tr h="839533">
                <a:tc gridSpan="6">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 </a:t>
                      </a:r>
                    </a:p>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 </a:t>
                      </a:r>
                    </a:p>
                  </a:txBody>
                  <a:tcPr marL="50800" marR="50800" marT="50800" marB="50800">
                    <a:lnL>
                      <a:noFill/>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rgbClr val="99CCCC"/>
                      </a:solidFill>
                      <a:prstDash val="solid"/>
                      <a:round/>
                      <a:headEnd type="none" w="med" len="med"/>
                      <a:tailEnd type="none" w="med" len="med"/>
                    </a:lnL>
                    <a:lnR>
                      <a:noFill/>
                    </a:lnR>
                    <a:lnT>
                      <a:noFill/>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1639658229"/>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2838438281"/>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chemeClr val="bg2"/>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202423862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71863233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ea typeface="+mn-ea"/>
                          <a:cs typeface="+mn-cs"/>
                        </a:rPr>
                        <a:t>28</a:t>
                      </a:r>
                      <a:endParaRPr lang="es-ES" sz="1400" kern="1400" dirty="0">
                        <a:ln>
                          <a:noFill/>
                        </a:ln>
                        <a:solidFill>
                          <a:schemeClr val="bg1"/>
                        </a:solidFill>
                        <a:effectLst/>
                        <a:latin typeface="Comic Sans MS" panose="030F0702030302020204" pitchFamily="66" charset="0"/>
                        <a:ea typeface="+mn-ea"/>
                        <a:cs typeface="+mn-cs"/>
                      </a:endParaRP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428170495"/>
                  </a:ext>
                </a:extLst>
              </a:tr>
              <a:tr h="845022">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gridSpan="6">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FFFFFF"/>
                    </a:solid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45117528"/>
                  </a:ext>
                </a:extLst>
              </a:tr>
            </a:tbl>
          </a:graphicData>
        </a:graphic>
      </p:graphicFrame>
      <p:sp>
        <p:nvSpPr>
          <p:cNvPr id="5" name="Triángulo rectángulo 4">
            <a:extLst>
              <a:ext uri="{FF2B5EF4-FFF2-40B4-BE49-F238E27FC236}">
                <a16:creationId xmlns:a16="http://schemas.microsoft.com/office/drawing/2014/main" id="{8E9770CE-53EA-08CD-0AA2-852DC6395852}"/>
              </a:ext>
            </a:extLst>
          </p:cNvPr>
          <p:cNvSpPr/>
          <p:nvPr/>
        </p:nvSpPr>
        <p:spPr>
          <a:xfrm>
            <a:off x="6547223" y="5445224"/>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Abril 2023</a:t>
            </a:r>
          </a:p>
        </p:txBody>
      </p:sp>
      <p:sp>
        <p:nvSpPr>
          <p:cNvPr id="11" name="Text Box 2">
            <a:extLst>
              <a:ext uri="{FF2B5EF4-FFF2-40B4-BE49-F238E27FC236}">
                <a16:creationId xmlns:a16="http://schemas.microsoft.com/office/drawing/2014/main" id="{B179AE08-CB11-4AD8-BE5D-377202156716}"/>
              </a:ext>
            </a:extLst>
          </p:cNvPr>
          <p:cNvSpPr txBox="1">
            <a:spLocks noChangeArrowheads="1"/>
          </p:cNvSpPr>
          <p:nvPr/>
        </p:nvSpPr>
        <p:spPr bwMode="auto">
          <a:xfrm>
            <a:off x="2771800" y="3035050"/>
            <a:ext cx="346349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effectLst/>
                <a:latin typeface="Comic Sans MS" panose="030F0702030302020204" pitchFamily="66" charset="0"/>
              </a:rPr>
              <a:t>VACACIONES</a:t>
            </a:r>
            <a:r>
              <a:rPr kumimoji="0" lang="es-ES" altLang="es-MX" sz="1800" b="1" i="0" u="none" strike="noStrike" cap="none" normalizeH="0" baseline="0" dirty="0">
                <a:ln>
                  <a:noFill/>
                </a:ln>
                <a:solidFill>
                  <a:srgbClr val="FFFFFF"/>
                </a:solidFill>
                <a:effectLst/>
                <a:latin typeface="Comic Sans MS" panose="030F0702030302020204" pitchFamily="66" charset="0"/>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5672E0DF-7712-8AC9-11C5-489814C157B3}"/>
              </a:ext>
            </a:extLst>
          </p:cNvPr>
          <p:cNvSpPr txBox="1">
            <a:spLocks noChangeArrowheads="1"/>
          </p:cNvSpPr>
          <p:nvPr/>
        </p:nvSpPr>
        <p:spPr bwMode="auto">
          <a:xfrm>
            <a:off x="2844952" y="3748282"/>
            <a:ext cx="346349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effectLst/>
                <a:latin typeface="Comic Sans MS" panose="030F0702030302020204" pitchFamily="66" charset="0"/>
              </a:rPr>
              <a:t>VACACIONES</a:t>
            </a:r>
            <a:r>
              <a:rPr kumimoji="0" lang="es-ES" altLang="es-MX" sz="1800" b="1" i="0" u="none" strike="noStrike" cap="none" normalizeH="0" baseline="0" dirty="0">
                <a:ln>
                  <a:noFill/>
                </a:ln>
                <a:solidFill>
                  <a:srgbClr val="FFFFFF"/>
                </a:solidFill>
                <a:effectLst/>
                <a:latin typeface="Comic Sans MS" panose="030F0702030302020204" pitchFamily="66" charset="0"/>
              </a:rPr>
              <a:t>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5826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95773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876099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Mayo 2023</a:t>
            </a:r>
          </a:p>
        </p:txBody>
      </p:sp>
      <p:sp>
        <p:nvSpPr>
          <p:cNvPr id="5" name="Control 1">
            <a:extLst>
              <a:ext uri="{FF2B5EF4-FFF2-40B4-BE49-F238E27FC236}">
                <a16:creationId xmlns:a16="http://schemas.microsoft.com/office/drawing/2014/main" id="{59891408-C52B-450E-9D3D-F1C783AE2EC0}"/>
              </a:ext>
            </a:extLst>
          </p:cNvPr>
          <p:cNvSpPr>
            <a:spLocks noChangeArrowheads="1" noChangeShapeType="1"/>
          </p:cNvSpPr>
          <p:nvPr/>
        </p:nvSpPr>
        <p:spPr bwMode="auto">
          <a:xfrm>
            <a:off x="4057650" y="3487738"/>
            <a:ext cx="6515100" cy="44100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s-MX"/>
          </a:p>
        </p:txBody>
      </p:sp>
      <p:graphicFrame>
        <p:nvGraphicFramePr>
          <p:cNvPr id="12" name="Tabla 11">
            <a:extLst>
              <a:ext uri="{FF2B5EF4-FFF2-40B4-BE49-F238E27FC236}">
                <a16:creationId xmlns:a16="http://schemas.microsoft.com/office/drawing/2014/main" id="{BCE429B4-91F1-407F-A4B2-9B0D82EF60BF}"/>
              </a:ext>
            </a:extLst>
          </p:cNvPr>
          <p:cNvGraphicFramePr>
            <a:graphicFrameLocks noGrp="1"/>
          </p:cNvGraphicFramePr>
          <p:nvPr/>
        </p:nvGraphicFramePr>
        <p:xfrm>
          <a:off x="0" y="1395170"/>
          <a:ext cx="9144002" cy="5462831"/>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0">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306286">
                  <a:extLst>
                    <a:ext uri="{9D8B030D-6E8A-4147-A177-3AD203B41FA5}">
                      <a16:colId xmlns:a16="http://schemas.microsoft.com/office/drawing/2014/main" val="3705172693"/>
                    </a:ext>
                  </a:extLst>
                </a:gridCol>
                <a:gridCol w="1306286">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Lunes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1</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rPr>
                        <a:t>Suspensión de   labores docente</a:t>
                      </a: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600" kern="1400" dirty="0">
                          <a:ln>
                            <a:noFill/>
                          </a:ln>
                          <a:solidFill>
                            <a:schemeClr val="tx1"/>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5</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rPr>
                        <a:t>Suspensión de   labores docente</a:t>
                      </a: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1"/>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26</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endParaRPr lang="es-ES" sz="1400" kern="1400" dirty="0">
                        <a:ln>
                          <a:noFill/>
                        </a:ln>
                        <a:solidFill>
                          <a:schemeClr val="tx1">
                            <a:lumMod val="75000"/>
                            <a:lumOff val="25000"/>
                          </a:schemeClr>
                        </a:solidFill>
                        <a:effectLst/>
                        <a:latin typeface="Comic Sans MS" panose="030F0702030302020204" pitchFamily="66" charset="0"/>
                        <a:ea typeface="+mn-ea"/>
                        <a:cs typeface="+mn-cs"/>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7676788"/>
                  </a:ext>
                </a:extLst>
              </a:tr>
            </a:tbl>
          </a:graphicData>
        </a:graphic>
      </p:graphicFrame>
      <p:sp>
        <p:nvSpPr>
          <p:cNvPr id="2" name="Triángulo rectángulo 1">
            <a:extLst>
              <a:ext uri="{FF2B5EF4-FFF2-40B4-BE49-F238E27FC236}">
                <a16:creationId xmlns:a16="http://schemas.microsoft.com/office/drawing/2014/main" id="{DEC66F6B-3362-2882-7E75-7804A35F97E3}"/>
              </a:ext>
            </a:extLst>
          </p:cNvPr>
          <p:cNvSpPr/>
          <p:nvPr/>
        </p:nvSpPr>
        <p:spPr>
          <a:xfrm>
            <a:off x="6547223" y="5253432"/>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7989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665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996867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11607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Junio 2023</a:t>
            </a:r>
          </a:p>
        </p:txBody>
      </p:sp>
      <p:sp>
        <p:nvSpPr>
          <p:cNvPr id="9" name="Text Box 3"/>
          <p:cNvSpPr txBox="1">
            <a:spLocks noChangeArrowheads="1"/>
          </p:cNvSpPr>
          <p:nvPr/>
        </p:nvSpPr>
        <p:spPr bwMode="auto">
          <a:xfrm>
            <a:off x="5292080" y="2708920"/>
            <a:ext cx="237626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Text Box 3"/>
          <p:cNvSpPr txBox="1">
            <a:spLocks noChangeArrowheads="1"/>
          </p:cNvSpPr>
          <p:nvPr/>
        </p:nvSpPr>
        <p:spPr bwMode="auto">
          <a:xfrm>
            <a:off x="1403648" y="3645024"/>
            <a:ext cx="237626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1" name="Text Box 2"/>
          <p:cNvSpPr txBox="1">
            <a:spLocks noChangeArrowheads="1"/>
          </p:cNvSpPr>
          <p:nvPr/>
        </p:nvSpPr>
        <p:spPr bwMode="auto">
          <a:xfrm>
            <a:off x="2591780" y="3643114"/>
            <a:ext cx="346349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a 12">
            <a:extLst>
              <a:ext uri="{FF2B5EF4-FFF2-40B4-BE49-F238E27FC236}">
                <a16:creationId xmlns:a16="http://schemas.microsoft.com/office/drawing/2014/main" id="{D43944AA-2884-4E8C-AFBC-29C8A4E009BF}"/>
              </a:ext>
            </a:extLst>
          </p:cNvPr>
          <p:cNvGraphicFramePr>
            <a:graphicFrameLocks noGrp="1"/>
          </p:cNvGraphicFramePr>
          <p:nvPr/>
        </p:nvGraphicFramePr>
        <p:xfrm>
          <a:off x="0" y="1395170"/>
          <a:ext cx="9212597" cy="5462831"/>
        </p:xfrm>
        <a:graphic>
          <a:graphicData uri="http://schemas.openxmlformats.org/drawingml/2006/table">
            <a:tbl>
              <a:tblPr/>
              <a:tblGrid>
                <a:gridCol w="1259632">
                  <a:extLst>
                    <a:ext uri="{9D8B030D-6E8A-4147-A177-3AD203B41FA5}">
                      <a16:colId xmlns:a16="http://schemas.microsoft.com/office/drawing/2014/main" val="3627921220"/>
                    </a:ext>
                  </a:extLst>
                </a:gridCol>
                <a:gridCol w="1352941">
                  <a:extLst>
                    <a:ext uri="{9D8B030D-6E8A-4147-A177-3AD203B41FA5}">
                      <a16:colId xmlns:a16="http://schemas.microsoft.com/office/drawing/2014/main" val="439631877"/>
                    </a:ext>
                  </a:extLst>
                </a:gridCol>
                <a:gridCol w="1306286">
                  <a:extLst>
                    <a:ext uri="{9D8B030D-6E8A-4147-A177-3AD203B41FA5}">
                      <a16:colId xmlns:a16="http://schemas.microsoft.com/office/drawing/2014/main" val="136082206"/>
                    </a:ext>
                  </a:extLst>
                </a:gridCol>
                <a:gridCol w="1306286">
                  <a:extLst>
                    <a:ext uri="{9D8B030D-6E8A-4147-A177-3AD203B41FA5}">
                      <a16:colId xmlns:a16="http://schemas.microsoft.com/office/drawing/2014/main" val="2414544660"/>
                    </a:ext>
                  </a:extLst>
                </a:gridCol>
                <a:gridCol w="1291072">
                  <a:extLst>
                    <a:ext uri="{9D8B030D-6E8A-4147-A177-3AD203B41FA5}">
                      <a16:colId xmlns:a16="http://schemas.microsoft.com/office/drawing/2014/main" val="3705172693"/>
                    </a:ext>
                  </a:extLst>
                </a:gridCol>
                <a:gridCol w="1390094">
                  <a:extLst>
                    <a:ext uri="{9D8B030D-6E8A-4147-A177-3AD203B41FA5}">
                      <a16:colId xmlns:a16="http://schemas.microsoft.com/office/drawing/2014/main" val="1336571456"/>
                    </a:ext>
                  </a:extLst>
                </a:gridCol>
                <a:gridCol w="1306286">
                  <a:extLst>
                    <a:ext uri="{9D8B030D-6E8A-4147-A177-3AD203B41FA5}">
                      <a16:colId xmlns:a16="http://schemas.microsoft.com/office/drawing/2014/main" val="2065306295"/>
                    </a:ext>
                  </a:extLst>
                </a:gridCol>
              </a:tblGrid>
              <a:tr h="453751">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Martes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Miércoles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99CCCC"/>
                    </a:solidFill>
                  </a:tcPr>
                </a:tc>
                <a:extLst>
                  <a:ext uri="{0D108BD9-81ED-4DB2-BD59-A6C34878D82A}">
                    <a16:rowId xmlns:a16="http://schemas.microsoft.com/office/drawing/2014/main" val="643099574"/>
                  </a:ext>
                </a:extLst>
              </a:tr>
              <a:tr h="1001816">
                <a:tc gridSpan="3">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 </a:t>
                      </a:r>
                      <a:endParaRPr lang="es-MX" sz="1400" kern="1400" dirty="0">
                        <a:ln>
                          <a:noFill/>
                        </a:ln>
                        <a:solidFill>
                          <a:schemeClr val="tx1">
                            <a:lumMod val="75000"/>
                            <a:lumOff val="25000"/>
                          </a:schemeClr>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 </a:t>
                      </a:r>
                      <a:endParaRPr lang="es-MX" sz="1400" kern="1400" dirty="0">
                        <a:ln>
                          <a:noFill/>
                        </a:ln>
                        <a:solidFill>
                          <a:schemeClr val="tx1">
                            <a:lumMod val="75000"/>
                            <a:lumOff val="25000"/>
                          </a:schemeClr>
                        </a:solidFill>
                        <a:effectLst/>
                        <a:latin typeface="Comic Sans MS" panose="030F0702030302020204" pitchFamily="66"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hMerge="1">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409642"/>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45277421"/>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MX" sz="1400" kern="1400" dirty="0">
                          <a:ln>
                            <a:noFill/>
                          </a:ln>
                          <a:solidFill>
                            <a:schemeClr val="tx1">
                              <a:lumMod val="75000"/>
                              <a:lumOff val="25000"/>
                            </a:schemeClr>
                          </a:solidFill>
                          <a:effectLst/>
                          <a:latin typeface="Garamond" panose="02020404030301010803" pitchFamily="18" charset="0"/>
                        </a:rPr>
                        <a:t>12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60335288"/>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19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20</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21</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22</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tx1"/>
                          </a:solidFill>
                          <a:effectLst/>
                          <a:latin typeface="Garamond" panose="02020404030301010803" pitchFamily="18" charset="0"/>
                        </a:rPr>
                        <a:t>23</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b="1" kern="1400" dirty="0">
                          <a:ln>
                            <a:noFill/>
                          </a:ln>
                          <a:solidFill>
                            <a:schemeClr val="tx1">
                              <a:lumMod val="75000"/>
                              <a:lumOff val="25000"/>
                            </a:schemeClr>
                          </a:solidFill>
                          <a:effectLst/>
                          <a:latin typeface="Garamond" panose="02020404030301010803" pitchFamily="18" charset="0"/>
                        </a:rPr>
                        <a:t>24</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49010650"/>
                  </a:ext>
                </a:extLst>
              </a:tr>
              <a:tr h="1001816">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25</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26</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27</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28</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lumMod val="75000"/>
                              <a:lumOff val="25000"/>
                            </a:schemeClr>
                          </a:solidFill>
                          <a:effectLst/>
                          <a:latin typeface="Garamond" panose="02020404030301010803" pitchFamily="18" charset="0"/>
                        </a:rPr>
                        <a:t>29</a:t>
                      </a: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Garamond" panose="02020404030301010803" pitchFamily="18" charset="0"/>
                        </a:rPr>
                        <a:t>30</a:t>
                      </a:r>
                    </a:p>
                    <a:p>
                      <a:pPr marL="0" marR="0" lvl="0" indent="0" algn="r" defTabSz="1625479" rtl="0" eaLnBrk="1" fontAlgn="auto" latinLnBrk="0" hangingPunct="1">
                        <a:lnSpc>
                          <a:spcPct val="100000"/>
                        </a:lnSpc>
                        <a:spcBef>
                          <a:spcPts val="0"/>
                        </a:spcBef>
                        <a:spcAft>
                          <a:spcPts val="0"/>
                        </a:spcAft>
                        <a:buClrTx/>
                        <a:buSzTx/>
                        <a:buFontTx/>
                        <a:buNone/>
                        <a:tabLst/>
                        <a:defRPr/>
                      </a:pPr>
                      <a:r>
                        <a:rPr lang="es-ES" sz="1400" kern="1400" dirty="0">
                          <a:ln>
                            <a:noFill/>
                          </a:ln>
                          <a:solidFill>
                            <a:schemeClr val="bg1"/>
                          </a:solidFill>
                          <a:effectLst/>
                          <a:latin typeface="Comic Sans MS" panose="030F0702030302020204" pitchFamily="66" charset="0"/>
                          <a:ea typeface="+mn-ea"/>
                          <a:cs typeface="+mn-cs"/>
                        </a:rPr>
                        <a:t>Consejo Técnico</a:t>
                      </a:r>
                    </a:p>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rgbClr val="C00000"/>
                    </a:solidFill>
                  </a:tcPr>
                </a:tc>
                <a:tc>
                  <a:txBody>
                    <a:bodyPr/>
                    <a:lstStyle/>
                    <a:p>
                      <a:pPr marR="0" indent="0" algn="l" rtl="0">
                        <a:spcBef>
                          <a:spcPts val="0"/>
                        </a:spcBef>
                        <a:spcAft>
                          <a:spcPts val="0"/>
                        </a:spcAft>
                      </a:pPr>
                      <a:endParaRPr lang="es-ES" sz="1400" kern="1400" dirty="0">
                        <a:ln>
                          <a:noFill/>
                        </a:ln>
                        <a:solidFill>
                          <a:schemeClr val="tx1">
                            <a:lumMod val="75000"/>
                            <a:lumOff val="25000"/>
                          </a:schemeClr>
                        </a:solidFill>
                        <a:effectLst/>
                        <a:latin typeface="Garamond" panose="02020404030301010803" pitchFamily="18" charset="0"/>
                      </a:endParaRPr>
                    </a:p>
                  </a:txBody>
                  <a:tcPr marL="50800" marR="50800" marT="50800" marB="508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77676788"/>
                  </a:ext>
                </a:extLst>
              </a:tr>
            </a:tbl>
          </a:graphicData>
        </a:graphic>
      </p:graphicFrame>
      <p:sp>
        <p:nvSpPr>
          <p:cNvPr id="2" name="Triángulo rectángulo 1">
            <a:extLst>
              <a:ext uri="{FF2B5EF4-FFF2-40B4-BE49-F238E27FC236}">
                <a16:creationId xmlns:a16="http://schemas.microsoft.com/office/drawing/2014/main" id="{48FCFE25-820A-B9FB-DC70-5D2484E3DB39}"/>
              </a:ext>
            </a:extLst>
          </p:cNvPr>
          <p:cNvSpPr/>
          <p:nvPr/>
        </p:nvSpPr>
        <p:spPr>
          <a:xfrm>
            <a:off x="6547223" y="6333552"/>
            <a:ext cx="792088" cy="551832"/>
          </a:xfrm>
          <a:prstGeom prst="r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86852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217365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781146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echa: pentágono 12">
            <a:extLst>
              <a:ext uri="{FF2B5EF4-FFF2-40B4-BE49-F238E27FC236}">
                <a16:creationId xmlns:a16="http://schemas.microsoft.com/office/drawing/2014/main" id="{E2A08B67-B99A-4AF0-B241-B3E2567220C7}"/>
              </a:ext>
            </a:extLst>
          </p:cNvPr>
          <p:cNvSpPr/>
          <p:nvPr/>
        </p:nvSpPr>
        <p:spPr>
          <a:xfrm rot="10800000">
            <a:off x="2411761" y="4365104"/>
            <a:ext cx="1512000" cy="864000"/>
          </a:xfrm>
          <a:prstGeom prst="homePlate">
            <a:avLst>
              <a:gd name="adj" fmla="val 2219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1 Título"/>
          <p:cNvSpPr txBox="1">
            <a:spLocks noChangeAspect="1"/>
          </p:cNvSpPr>
          <p:nvPr/>
        </p:nvSpPr>
        <p:spPr>
          <a:xfrm>
            <a:off x="0" y="370197"/>
            <a:ext cx="9143999" cy="755999"/>
          </a:xfrm>
          <a:prstGeom prst="rect">
            <a:avLst/>
          </a:prstGeom>
        </p:spPr>
        <p:txBody>
          <a:bodyPr>
            <a:noAutofit/>
          </a:bodyPr>
          <a:lstStyle>
            <a:lvl1pPr algn="ctr" defTabSz="1625479" rtl="0" eaLnBrk="1" latinLnBrk="0" hangingPunct="1">
              <a:spcBef>
                <a:spcPct val="0"/>
              </a:spcBef>
              <a:buNone/>
              <a:defRPr sz="7822" kern="1200">
                <a:solidFill>
                  <a:schemeClr val="tx1"/>
                </a:solidFill>
                <a:latin typeface="+mj-lt"/>
                <a:ea typeface="+mj-ea"/>
                <a:cs typeface="+mj-cs"/>
              </a:defRPr>
            </a:lvl1pPr>
          </a:lstStyle>
          <a:p>
            <a:r>
              <a:rPr lang="es-ES" sz="5300" dirty="0">
                <a:solidFill>
                  <a:srgbClr val="009900"/>
                </a:solidFill>
                <a:latin typeface="Futura Md BT" panose="020B0602020204020303" pitchFamily="34" charset="0"/>
              </a:rPr>
              <a:t>Julio 2023</a:t>
            </a:r>
          </a:p>
        </p:txBody>
      </p:sp>
      <p:graphicFrame>
        <p:nvGraphicFramePr>
          <p:cNvPr id="2" name="Tabla 1">
            <a:extLst>
              <a:ext uri="{FF2B5EF4-FFF2-40B4-BE49-F238E27FC236}">
                <a16:creationId xmlns:a16="http://schemas.microsoft.com/office/drawing/2014/main" id="{9FAE3AF2-F66B-4F15-8C6A-CF2C726C98C2}"/>
              </a:ext>
            </a:extLst>
          </p:cNvPr>
          <p:cNvGraphicFramePr>
            <a:graphicFrameLocks noGrp="1"/>
          </p:cNvGraphicFramePr>
          <p:nvPr/>
        </p:nvGraphicFramePr>
        <p:xfrm>
          <a:off x="0" y="1508150"/>
          <a:ext cx="9150680" cy="5349851"/>
        </p:xfrm>
        <a:graphic>
          <a:graphicData uri="http://schemas.openxmlformats.org/drawingml/2006/table">
            <a:tbl>
              <a:tblPr/>
              <a:tblGrid>
                <a:gridCol w="1307240">
                  <a:extLst>
                    <a:ext uri="{9D8B030D-6E8A-4147-A177-3AD203B41FA5}">
                      <a16:colId xmlns:a16="http://schemas.microsoft.com/office/drawing/2014/main" val="443184348"/>
                    </a:ext>
                  </a:extLst>
                </a:gridCol>
                <a:gridCol w="1307240">
                  <a:extLst>
                    <a:ext uri="{9D8B030D-6E8A-4147-A177-3AD203B41FA5}">
                      <a16:colId xmlns:a16="http://schemas.microsoft.com/office/drawing/2014/main" val="144598118"/>
                    </a:ext>
                  </a:extLst>
                </a:gridCol>
                <a:gridCol w="1307240">
                  <a:extLst>
                    <a:ext uri="{9D8B030D-6E8A-4147-A177-3AD203B41FA5}">
                      <a16:colId xmlns:a16="http://schemas.microsoft.com/office/drawing/2014/main" val="2595167041"/>
                    </a:ext>
                  </a:extLst>
                </a:gridCol>
                <a:gridCol w="1307240">
                  <a:extLst>
                    <a:ext uri="{9D8B030D-6E8A-4147-A177-3AD203B41FA5}">
                      <a16:colId xmlns:a16="http://schemas.microsoft.com/office/drawing/2014/main" val="3817299132"/>
                    </a:ext>
                  </a:extLst>
                </a:gridCol>
                <a:gridCol w="1307240">
                  <a:extLst>
                    <a:ext uri="{9D8B030D-6E8A-4147-A177-3AD203B41FA5}">
                      <a16:colId xmlns:a16="http://schemas.microsoft.com/office/drawing/2014/main" val="3142859402"/>
                    </a:ext>
                  </a:extLst>
                </a:gridCol>
                <a:gridCol w="1307240">
                  <a:extLst>
                    <a:ext uri="{9D8B030D-6E8A-4147-A177-3AD203B41FA5}">
                      <a16:colId xmlns:a16="http://schemas.microsoft.com/office/drawing/2014/main" val="937510635"/>
                    </a:ext>
                  </a:extLst>
                </a:gridCol>
                <a:gridCol w="1307240">
                  <a:extLst>
                    <a:ext uri="{9D8B030D-6E8A-4147-A177-3AD203B41FA5}">
                      <a16:colId xmlns:a16="http://schemas.microsoft.com/office/drawing/2014/main" val="3497991872"/>
                    </a:ext>
                  </a:extLst>
                </a:gridCol>
              </a:tblGrid>
              <a:tr h="375585">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Domingo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Lunes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dirty="0">
                          <a:ln>
                            <a:noFill/>
                          </a:ln>
                          <a:solidFill>
                            <a:schemeClr val="bg1"/>
                          </a:solidFill>
                          <a:effectLst/>
                          <a:latin typeface="Verdana" panose="020B0604030504040204" pitchFamily="34" charset="0"/>
                        </a:rPr>
                        <a:t>Martes</a:t>
                      </a: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dirty="0">
                          <a:ln>
                            <a:noFill/>
                          </a:ln>
                          <a:solidFill>
                            <a:srgbClr val="FFFFFF"/>
                          </a:solidFill>
                          <a:effectLst/>
                          <a:latin typeface="Verdana" panose="020B0604030504040204" pitchFamily="34" charset="0"/>
                        </a:rPr>
                        <a:t>Miércoles</a:t>
                      </a:r>
                      <a:endParaRPr lang="es-ES" sz="1400" b="1" kern="1400" dirty="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Jueves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Viernes</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tc>
                  <a:txBody>
                    <a:bodyPr/>
                    <a:lstStyle/>
                    <a:p>
                      <a:pPr marR="0" indent="0" algn="ctr" rtl="0">
                        <a:spcBef>
                          <a:spcPts val="0"/>
                        </a:spcBef>
                        <a:spcAft>
                          <a:spcPts val="0"/>
                        </a:spcAft>
                      </a:pPr>
                      <a:r>
                        <a:rPr lang="es-ES" sz="1400" b="1" kern="1400">
                          <a:ln>
                            <a:noFill/>
                          </a:ln>
                          <a:solidFill>
                            <a:srgbClr val="FFFFFF"/>
                          </a:solidFill>
                          <a:effectLst/>
                          <a:latin typeface="Verdana" panose="020B0604030504040204" pitchFamily="34" charset="0"/>
                        </a:rPr>
                        <a:t>Sábado</a:t>
                      </a:r>
                      <a:endParaRPr lang="es-ES" sz="1400" b="1" kern="1400">
                        <a:ln>
                          <a:noFill/>
                        </a:ln>
                        <a:solidFill>
                          <a:srgbClr val="000000"/>
                        </a:solidFill>
                        <a:effectLst/>
                        <a:latin typeface="Verdana" panose="020B0604030504040204" pitchFamily="34" charset="0"/>
                      </a:endParaRPr>
                    </a:p>
                  </a:txBody>
                  <a:tcPr marL="50800" marR="50800" marT="50800" marB="50800">
                    <a:lnL w="12700" cap="flat" cmpd="sng" algn="ctr">
                      <a:solidFill>
                        <a:srgbClr val="FFFFFF"/>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a:noFill/>
                    </a:lnB>
                    <a:solidFill>
                      <a:srgbClr val="99CCCC"/>
                    </a:solidFill>
                  </a:tcPr>
                </a:tc>
                <a:extLst>
                  <a:ext uri="{0D108BD9-81ED-4DB2-BD59-A6C34878D82A}">
                    <a16:rowId xmlns:a16="http://schemas.microsoft.com/office/drawing/2014/main" val="421193419"/>
                  </a:ext>
                </a:extLst>
              </a:tr>
              <a:tr h="829233">
                <a:tc gridSpan="4">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a:noFill/>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hMerge="1">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a:noFill/>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a:t>
                      </a:r>
                    </a:p>
                  </a:txBody>
                  <a:tcPr marL="50800" marR="50800" marT="50800" marB="50800">
                    <a:lnL w="12700" cap="flat" cmpd="sng" algn="ctr">
                      <a:solidFill>
                        <a:srgbClr val="99CCCC"/>
                      </a:solidFill>
                      <a:prstDash val="solid"/>
                      <a:round/>
                      <a:headEnd type="none" w="med" len="med"/>
                      <a:tailEnd type="none" w="med" len="med"/>
                    </a:lnL>
                    <a:lnR>
                      <a:noFill/>
                    </a:lnR>
                    <a:lnT>
                      <a:noFill/>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880052337"/>
                  </a:ext>
                </a:extLst>
              </a:tr>
              <a:tr h="829233">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8</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2931394158"/>
                  </a:ext>
                </a:extLst>
              </a:tr>
              <a:tr h="829233">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9</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lang="es-MX" sz="1200" dirty="0">
                          <a:solidFill>
                            <a:schemeClr val="bg1"/>
                          </a:solidFill>
                          <a:latin typeface="Comic Sans MS" panose="030F0702030302020204" pitchFamily="66" charset="0"/>
                        </a:rPr>
                        <a:t>12</a:t>
                      </a:r>
                    </a:p>
                    <a:p>
                      <a:pPr marL="0" marR="0" lvl="0" indent="0" algn="l" defTabSz="1625479" rtl="0" eaLnBrk="1" fontAlgn="auto" latinLnBrk="0" hangingPunct="1">
                        <a:lnSpc>
                          <a:spcPct val="100000"/>
                        </a:lnSpc>
                        <a:spcBef>
                          <a:spcPts val="0"/>
                        </a:spcBef>
                        <a:spcAft>
                          <a:spcPts val="0"/>
                        </a:spcAft>
                        <a:buClrTx/>
                        <a:buSzTx/>
                        <a:buFontTx/>
                        <a:buNone/>
                        <a:tabLst/>
                        <a:defRPr/>
                      </a:pPr>
                      <a:endParaRPr lang="es-MX" sz="1200" dirty="0">
                        <a:solidFill>
                          <a:schemeClr val="bg1"/>
                        </a:solidFill>
                        <a:latin typeface="Comic Sans MS" panose="030F0702030302020204" pitchFamily="66" charset="0"/>
                      </a:endParaRPr>
                    </a:p>
                    <a:p>
                      <a:pPr marL="0" marR="0" lvl="0" indent="0" algn="l" defTabSz="1625479" rtl="0" eaLnBrk="1" fontAlgn="auto" latinLnBrk="0" hangingPunct="1">
                        <a:lnSpc>
                          <a:spcPct val="100000"/>
                        </a:lnSpc>
                        <a:spcBef>
                          <a:spcPts val="0"/>
                        </a:spcBef>
                        <a:spcAft>
                          <a:spcPts val="0"/>
                        </a:spcAft>
                        <a:buClrTx/>
                        <a:buSzTx/>
                        <a:buFontTx/>
                        <a:buNone/>
                        <a:tabLst/>
                        <a:defRPr/>
                      </a:pPr>
                      <a:r>
                        <a:rPr lang="es-MX" sz="1200" dirty="0">
                          <a:solidFill>
                            <a:schemeClr val="bg1"/>
                          </a:solidFill>
                          <a:latin typeface="Comic Sans MS" panose="030F0702030302020204" pitchFamily="66" charset="0"/>
                        </a:rPr>
                        <a:t>FIN DE CURSO</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13</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14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15</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1159317398"/>
                  </a:ext>
                </a:extLst>
              </a:tr>
              <a:tr h="829233">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16</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tx1"/>
                          </a:solidFill>
                          <a:effectLst/>
                          <a:latin typeface="Garamond" panose="02020404030301010803" pitchFamily="18" charset="0"/>
                        </a:rPr>
                        <a:t>17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18</a:t>
                      </a:r>
                    </a:p>
                    <a:p>
                      <a:pPr marL="0" marR="0" lvl="0" indent="0" algn="r" defTabSz="1625479" rtl="0" eaLnBrk="1" fontAlgn="auto" latinLnBrk="0" hangingPunct="1">
                        <a:lnSpc>
                          <a:spcPct val="100000"/>
                        </a:lnSpc>
                        <a:spcBef>
                          <a:spcPts val="0"/>
                        </a:spcBef>
                        <a:spcAft>
                          <a:spcPts val="0"/>
                        </a:spcAft>
                        <a:buClrTx/>
                        <a:buSzTx/>
                        <a:buFontTx/>
                        <a:buNone/>
                        <a:tabLst/>
                        <a:defRPr/>
                      </a:pPr>
                      <a:r>
                        <a:rPr lang="es-MX" sz="1400" dirty="0">
                          <a:solidFill>
                            <a:schemeClr val="bg1"/>
                          </a:solidFill>
                          <a:latin typeface="Comic Sans MS" panose="030F0702030302020204" pitchFamily="66" charset="0"/>
                        </a:rPr>
                        <a:t>FIN DE CURSO</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19</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7030A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20</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7030A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7030A0"/>
                    </a:solidFill>
                  </a:tcPr>
                </a:tc>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22</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3683140380"/>
                  </a:ext>
                </a:extLst>
              </a:tr>
              <a:tr h="828667">
                <a:tc>
                  <a:txBody>
                    <a:bodyPr/>
                    <a:lstStyle/>
                    <a:p>
                      <a:pPr marR="0" indent="0" algn="l" rtl="0">
                        <a:spcBef>
                          <a:spcPts val="0"/>
                        </a:spcBef>
                        <a:spcAft>
                          <a:spcPts val="0"/>
                        </a:spcAft>
                      </a:pPr>
                      <a:r>
                        <a:rPr lang="es-ES" sz="1400" kern="1400" dirty="0">
                          <a:ln>
                            <a:noFill/>
                          </a:ln>
                          <a:solidFill>
                            <a:srgbClr val="000000"/>
                          </a:solidFill>
                          <a:effectLst/>
                          <a:latin typeface="Garamond" panose="02020404030301010803" pitchFamily="18" charset="0"/>
                        </a:rPr>
                        <a:t>23</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24</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7030A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25</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7030A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26</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27</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28</a:t>
                      </a:r>
                    </a:p>
                    <a:p>
                      <a:pPr marR="0" indent="0" algn="l" rtl="0">
                        <a:spcBef>
                          <a:spcPts val="0"/>
                        </a:spcBef>
                        <a:spcAft>
                          <a:spcPts val="0"/>
                        </a:spcAft>
                      </a:pPr>
                      <a:endParaRPr lang="es-ES" sz="1400" kern="1400" dirty="0">
                        <a:ln>
                          <a:noFill/>
                        </a:ln>
                        <a:solidFill>
                          <a:schemeClr val="bg1"/>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29</a:t>
                      </a: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extLst>
                  <a:ext uri="{0D108BD9-81ED-4DB2-BD59-A6C34878D82A}">
                    <a16:rowId xmlns:a16="http://schemas.microsoft.com/office/drawing/2014/main" val="2172204610"/>
                  </a:ext>
                </a:extLst>
              </a:tr>
              <a:tr h="828667">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30</a:t>
                      </a:r>
                    </a:p>
                  </a:txBody>
                  <a:tcPr marL="50800" marR="50800" marT="50800" marB="50800">
                    <a:lnL>
                      <a:noFill/>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r>
                        <a:rPr lang="es-ES" sz="1400" kern="1400" dirty="0">
                          <a:ln>
                            <a:noFill/>
                          </a:ln>
                          <a:solidFill>
                            <a:schemeClr val="bg1"/>
                          </a:solidFill>
                          <a:effectLst/>
                          <a:latin typeface="Garamond" panose="02020404030301010803" pitchFamily="18" charset="0"/>
                        </a:rPr>
                        <a:t>31</a:t>
                      </a: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C000"/>
                    </a:solidFill>
                  </a:tcPr>
                </a:tc>
                <a:tc>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s-ES" sz="1400" kern="140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tc>
                  <a:txBody>
                    <a:bodyPr/>
                    <a:lstStyle/>
                    <a:p>
                      <a:pPr marR="0" indent="0" algn="r"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w="12700" cap="flat" cmpd="sng" algn="ctr">
                      <a:solidFill>
                        <a:srgbClr val="99CCCC"/>
                      </a:solidFill>
                      <a:prstDash val="solid"/>
                      <a:round/>
                      <a:headEnd type="none" w="med" len="med"/>
                      <a:tailEnd type="none" w="med" len="med"/>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noFill/>
                  </a:tcPr>
                </a:tc>
                <a:tc>
                  <a:txBody>
                    <a:bodyPr/>
                    <a:lstStyle/>
                    <a:p>
                      <a:pPr marR="0" indent="0" algn="l" rtl="0">
                        <a:spcBef>
                          <a:spcPts val="0"/>
                        </a:spcBef>
                        <a:spcAft>
                          <a:spcPts val="0"/>
                        </a:spcAft>
                      </a:pPr>
                      <a:endParaRPr lang="es-ES" sz="1400" kern="1400" dirty="0">
                        <a:ln>
                          <a:noFill/>
                        </a:ln>
                        <a:solidFill>
                          <a:srgbClr val="000000"/>
                        </a:solidFill>
                        <a:effectLst/>
                        <a:latin typeface="Garamond" panose="02020404030301010803" pitchFamily="18" charset="0"/>
                      </a:endParaRPr>
                    </a:p>
                  </a:txBody>
                  <a:tcPr marL="50800" marR="50800" marT="50800" marB="50800">
                    <a:lnL w="12700" cap="flat" cmpd="sng" algn="ctr">
                      <a:solidFill>
                        <a:srgbClr val="99CCCC"/>
                      </a:solidFill>
                      <a:prstDash val="solid"/>
                      <a:round/>
                      <a:headEnd type="none" w="med" len="med"/>
                      <a:tailEnd type="none" w="med" len="med"/>
                    </a:lnL>
                    <a:lnR>
                      <a:noFill/>
                    </a:lnR>
                    <a:lnT w="12700" cap="flat" cmpd="sng" algn="ctr">
                      <a:solidFill>
                        <a:srgbClr val="99CCCC"/>
                      </a:solidFill>
                      <a:prstDash val="solid"/>
                      <a:round/>
                      <a:headEnd type="none" w="med" len="med"/>
                      <a:tailEnd type="none" w="med" len="med"/>
                    </a:lnT>
                    <a:lnB w="12700" cap="flat" cmpd="sng" algn="ctr">
                      <a:solidFill>
                        <a:srgbClr val="99CCCC"/>
                      </a:solidFill>
                      <a:prstDash val="solid"/>
                      <a:round/>
                      <a:headEnd type="none" w="med" len="med"/>
                      <a:tailEnd type="none" w="med" len="med"/>
                    </a:lnB>
                    <a:solidFill>
                      <a:srgbClr val="FFFFFF"/>
                    </a:solidFill>
                  </a:tcPr>
                </a:tc>
                <a:extLst>
                  <a:ext uri="{0D108BD9-81ED-4DB2-BD59-A6C34878D82A}">
                    <a16:rowId xmlns:a16="http://schemas.microsoft.com/office/drawing/2014/main" val="1071924525"/>
                  </a:ext>
                </a:extLst>
              </a:tr>
            </a:tbl>
          </a:graphicData>
        </a:graphic>
      </p:graphicFrame>
      <p:sp>
        <p:nvSpPr>
          <p:cNvPr id="8" name="CuadroTexto 7">
            <a:extLst>
              <a:ext uri="{FF2B5EF4-FFF2-40B4-BE49-F238E27FC236}">
                <a16:creationId xmlns:a16="http://schemas.microsoft.com/office/drawing/2014/main" id="{D4108B12-03B8-4E7A-AA9C-3DD9DD07BD3A}"/>
              </a:ext>
            </a:extLst>
          </p:cNvPr>
          <p:cNvSpPr txBox="1"/>
          <p:nvPr/>
        </p:nvSpPr>
        <p:spPr>
          <a:xfrm>
            <a:off x="4171874" y="4725144"/>
            <a:ext cx="3496470" cy="276999"/>
          </a:xfrm>
          <a:prstGeom prst="rect">
            <a:avLst/>
          </a:prstGeom>
          <a:noFill/>
        </p:spPr>
        <p:txBody>
          <a:bodyPr wrap="none" rtlCol="0">
            <a:spAutoFit/>
          </a:bodyPr>
          <a:lstStyle/>
          <a:p>
            <a:r>
              <a:rPr lang="es-MX" sz="1200" dirty="0">
                <a:solidFill>
                  <a:schemeClr val="bg1"/>
                </a:solidFill>
                <a:latin typeface="Comic Sans MS" panose="030F0702030302020204" pitchFamily="66" charset="0"/>
              </a:rPr>
              <a:t>PERIODO DE EXAMENES PROFESIONALES </a:t>
            </a:r>
          </a:p>
        </p:txBody>
      </p:sp>
      <p:sp>
        <p:nvSpPr>
          <p:cNvPr id="12" name="CuadroTexto 11">
            <a:extLst>
              <a:ext uri="{FF2B5EF4-FFF2-40B4-BE49-F238E27FC236}">
                <a16:creationId xmlns:a16="http://schemas.microsoft.com/office/drawing/2014/main" id="{4CC08322-B909-442B-9579-0FB7D7D8754B}"/>
              </a:ext>
            </a:extLst>
          </p:cNvPr>
          <p:cNvSpPr txBox="1"/>
          <p:nvPr/>
        </p:nvSpPr>
        <p:spPr>
          <a:xfrm>
            <a:off x="1570296" y="5517232"/>
            <a:ext cx="2122697" cy="461665"/>
          </a:xfrm>
          <a:prstGeom prst="rect">
            <a:avLst/>
          </a:prstGeom>
          <a:noFill/>
        </p:spPr>
        <p:txBody>
          <a:bodyPr wrap="none" rtlCol="0">
            <a:spAutoFit/>
          </a:bodyPr>
          <a:lstStyle/>
          <a:p>
            <a:r>
              <a:rPr lang="es-MX" sz="1200" dirty="0">
                <a:solidFill>
                  <a:schemeClr val="bg1"/>
                </a:solidFill>
                <a:latin typeface="Comic Sans MS" panose="030F0702030302020204" pitchFamily="66" charset="0"/>
              </a:rPr>
              <a:t>PERIODO DE EXAMENES </a:t>
            </a:r>
          </a:p>
          <a:p>
            <a:pPr algn="ctr"/>
            <a:r>
              <a:rPr lang="es-MX" sz="1200" dirty="0">
                <a:solidFill>
                  <a:schemeClr val="bg1"/>
                </a:solidFill>
                <a:latin typeface="Comic Sans MS" panose="030F0702030302020204" pitchFamily="66" charset="0"/>
              </a:rPr>
              <a:t>PROFESIONALES </a:t>
            </a:r>
          </a:p>
        </p:txBody>
      </p:sp>
    </p:spTree>
    <p:extLst>
      <p:ext uri="{BB962C8B-B14F-4D97-AF65-F5344CB8AC3E}">
        <p14:creationId xmlns:p14="http://schemas.microsoft.com/office/powerpoint/2010/main" val="3728078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104051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nvSpPr>
        <p:spPr>
          <a:xfrm>
            <a:off x="-108520" y="1412776"/>
            <a:ext cx="1728192" cy="400110"/>
          </a:xfrm>
          <a:prstGeom prst="rect">
            <a:avLst/>
          </a:prstGeom>
          <a:noFill/>
        </p:spPr>
        <p:txBody>
          <a:bodyPr wrap="square" rtlCol="0">
            <a:spAutoFit/>
          </a:bodyPr>
          <a:lstStyle/>
          <a:p>
            <a:pPr algn="ctr"/>
            <a:r>
              <a:rPr lang="es-MX" sz="2000" b="1"/>
              <a:t>NOTAS:</a:t>
            </a:r>
            <a:endParaRPr lang="es-MX" sz="2000" b="1" dirty="0"/>
          </a:p>
        </p:txBody>
      </p:sp>
      <p:sp>
        <p:nvSpPr>
          <p:cNvPr id="4" name="CuadroTexto 3"/>
          <p:cNvSpPr txBox="1"/>
          <p:nvPr/>
        </p:nvSpPr>
        <p:spPr>
          <a:xfrm>
            <a:off x="2415318" y="542527"/>
            <a:ext cx="2858475" cy="415498"/>
          </a:xfrm>
          <a:prstGeom prst="rect">
            <a:avLst/>
          </a:prstGeom>
          <a:noFill/>
        </p:spPr>
        <p:txBody>
          <a:bodyPr wrap="none" rtlCol="0">
            <a:spAutoFit/>
          </a:bodyPr>
          <a:lstStyle/>
          <a:p>
            <a:pPr algn="ctr"/>
            <a:r>
              <a:rPr lang="es-MX" sz="1050" b="1" dirty="0"/>
              <a:t>ESCUELA NORMAL DE EDUCACIÓN PREESCOLAR</a:t>
            </a:r>
          </a:p>
          <a:p>
            <a:pPr algn="ctr"/>
            <a:r>
              <a:rPr lang="es-MX" sz="1050" dirty="0"/>
              <a:t>SALTILLO, COAHUILA DE ZARAGOZA</a:t>
            </a:r>
          </a:p>
        </p:txBody>
      </p:sp>
      <p:sp>
        <p:nvSpPr>
          <p:cNvPr id="6" name="Rectángulo 5"/>
          <p:cNvSpPr/>
          <p:nvPr/>
        </p:nvSpPr>
        <p:spPr>
          <a:xfrm>
            <a:off x="107504" y="3717032"/>
            <a:ext cx="3168352" cy="293496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graphicFrame>
        <p:nvGraphicFramePr>
          <p:cNvPr id="2" name="Tabla 1"/>
          <p:cNvGraphicFramePr>
            <a:graphicFrameLocks noGrp="1"/>
          </p:cNvGraphicFramePr>
          <p:nvPr/>
        </p:nvGraphicFramePr>
        <p:xfrm>
          <a:off x="227854" y="1645880"/>
          <a:ext cx="8592617" cy="4937760"/>
        </p:xfrm>
        <a:graphic>
          <a:graphicData uri="http://schemas.openxmlformats.org/drawingml/2006/table">
            <a:tbl>
              <a:tblPr firstRow="1" bandRow="1">
                <a:tableStyleId>{5C22544A-7EE6-4342-B048-85BDC9FD1C3A}</a:tableStyleId>
              </a:tblPr>
              <a:tblGrid>
                <a:gridCol w="8592617">
                  <a:extLst>
                    <a:ext uri="{9D8B030D-6E8A-4147-A177-3AD203B41FA5}">
                      <a16:colId xmlns:a16="http://schemas.microsoft.com/office/drawing/2014/main" val="3400539232"/>
                    </a:ext>
                  </a:extLst>
                </a:gridCol>
              </a:tblGrid>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31325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64806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5982312"/>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98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9791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3727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9065"/>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56860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182949"/>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55517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450148"/>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44088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63824"/>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404446"/>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81542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26013"/>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271630"/>
                  </a:ext>
                </a:extLst>
              </a:tr>
              <a:tr h="180000">
                <a:tc>
                  <a:txBody>
                    <a:bodyPr/>
                    <a:lstStyle/>
                    <a:p>
                      <a:endParaRPr lang="es-MX" sz="12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796068"/>
                  </a:ext>
                </a:extLst>
              </a:tr>
            </a:tbl>
          </a:graphicData>
        </a:graphic>
      </p:graphicFrame>
      <p:pic>
        <p:nvPicPr>
          <p:cNvPr id="9" name="Imagen 8">
            <a:extLst>
              <a:ext uri="{FF2B5EF4-FFF2-40B4-BE49-F238E27FC236}">
                <a16:creationId xmlns:a16="http://schemas.microsoft.com/office/drawing/2014/main" id="{695E27F2-6052-44C0-99B9-1C518B8C0B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405" b="3899"/>
          <a:stretch/>
        </p:blipFill>
        <p:spPr>
          <a:xfrm>
            <a:off x="6728683" y="62845"/>
            <a:ext cx="2019781" cy="1372991"/>
          </a:xfrm>
          <a:prstGeom prst="rect">
            <a:avLst/>
          </a:prstGeom>
        </p:spPr>
      </p:pic>
    </p:spTree>
    <p:extLst>
      <p:ext uri="{BB962C8B-B14F-4D97-AF65-F5344CB8AC3E}">
        <p14:creationId xmlns:p14="http://schemas.microsoft.com/office/powerpoint/2010/main" val="2451430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9" name="Rectángulo 8"/>
          <p:cNvSpPr/>
          <p:nvPr/>
        </p:nvSpPr>
        <p:spPr>
          <a:xfrm>
            <a:off x="467544" y="4437113"/>
            <a:ext cx="3168352" cy="20882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0" name="Rectángulo 9"/>
          <p:cNvSpPr/>
          <p:nvPr/>
        </p:nvSpPr>
        <p:spPr>
          <a:xfrm>
            <a:off x="432000" y="1724030"/>
            <a:ext cx="8280000" cy="4801314"/>
          </a:xfrm>
          <a:prstGeom prst="rect">
            <a:avLst/>
          </a:prstGeom>
          <a:solidFill>
            <a:schemeClr val="bg1">
              <a:alpha val="50000"/>
            </a:schemeClr>
          </a:solidFill>
        </p:spPr>
        <p:txBody>
          <a:bodyPr wrap="square">
            <a:spAutoFit/>
          </a:bodyPr>
          <a:lstStyle/>
          <a:p>
            <a:r>
              <a:rPr lang="es-MX" sz="900" b="1" kern="1800" dirty="0">
                <a:solidFill>
                  <a:srgbClr val="000000"/>
                </a:solidFill>
                <a:latin typeface="Times" panose="02020603050405020304" pitchFamily="18" charset="0"/>
                <a:ea typeface="Times New Roman" panose="02020603050405020304" pitchFamily="18" charset="0"/>
                <a:cs typeface="Times New Roman" panose="02020603050405020304" pitchFamily="18" charset="0"/>
              </a:rPr>
              <a:t>ACUERDO número 14/07/18 por el que se establecen los planes y programas de estudio de las licenciaturas para la formación de maestros de educación básica que se indican. (Continúa en la Tercera Sección).</a:t>
            </a:r>
            <a:endParaRPr lang="es-MX" sz="900" dirty="0">
              <a:latin typeface="Calibri" panose="020F0502020204030204" pitchFamily="34" charset="0"/>
              <a:ea typeface="Calibri" panose="020F0502020204030204" pitchFamily="34" charset="0"/>
              <a:cs typeface="Times New Roman" panose="02020603050405020304" pitchFamily="18" charset="0"/>
            </a:endParaRPr>
          </a:p>
          <a:p>
            <a:pPr algn="ctr"/>
            <a:r>
              <a:rPr lang="es-MX" sz="900" b="1" dirty="0">
                <a:latin typeface="Arial" panose="020B0604020202020204" pitchFamily="34" charset="0"/>
                <a:cs typeface="Arial" panose="020B0604020202020204" pitchFamily="34" charset="0"/>
              </a:rPr>
              <a:t>ANEXO 3</a:t>
            </a:r>
            <a:endParaRPr lang="es-MX" sz="900" dirty="0">
              <a:latin typeface="Arial" panose="020B0604020202020204" pitchFamily="34" charset="0"/>
              <a:cs typeface="Arial" panose="020B0604020202020204" pitchFamily="34" charset="0"/>
            </a:endParaRPr>
          </a:p>
          <a:p>
            <a:pPr algn="ctr"/>
            <a:r>
              <a:rPr lang="es-MX" sz="900" b="1" dirty="0">
                <a:latin typeface="Arial" panose="020B0604020202020204" pitchFamily="34" charset="0"/>
                <a:cs typeface="Arial" panose="020B0604020202020204" pitchFamily="34" charset="0"/>
              </a:rPr>
              <a:t>PLAN DE ESTUDIOS DE LA LICENCIATURA EN EDUCACIÓN PREESCOLAR</a:t>
            </a:r>
          </a:p>
          <a:p>
            <a:endParaRPr lang="es-MX" sz="900" b="1" cap="small" dirty="0">
              <a:latin typeface="Arial" panose="020B0604020202020204" pitchFamily="34" charset="0"/>
              <a:cs typeface="Arial" panose="020B0604020202020204" pitchFamily="34" charset="0"/>
            </a:endParaRPr>
          </a:p>
          <a:p>
            <a:r>
              <a:rPr lang="es-MX" sz="900" b="1" cap="small" dirty="0">
                <a:latin typeface="Arial" panose="020B0604020202020204" pitchFamily="34" charset="0"/>
                <a:cs typeface="Arial" panose="020B0604020202020204" pitchFamily="34" charset="0"/>
              </a:rPr>
              <a:t>IV.</a:t>
            </a:r>
            <a:r>
              <a:rPr lang="es-MX" sz="900" dirty="0">
                <a:latin typeface="Arial" panose="020B0604020202020204" pitchFamily="34" charset="0"/>
                <a:cs typeface="Arial" panose="020B0604020202020204" pitchFamily="34" charset="0"/>
              </a:rPr>
              <a:t>   </a:t>
            </a:r>
            <a:r>
              <a:rPr lang="es-MX" sz="900" b="1" cap="small" dirty="0">
                <a:latin typeface="Arial" panose="020B0604020202020204" pitchFamily="34" charset="0"/>
                <a:cs typeface="Arial" panose="020B0604020202020204" pitchFamily="34" charset="0"/>
              </a:rPr>
              <a:t>Plan de Estudios de la Licenciatura en Educación Preescolar</a:t>
            </a:r>
            <a:r>
              <a:rPr lang="es-MX" sz="900" cap="small" dirty="0">
                <a:latin typeface="Arial" panose="020B0604020202020204" pitchFamily="34" charset="0"/>
                <a:cs typeface="Arial" panose="020B0604020202020204" pitchFamily="34" charset="0"/>
              </a:rPr>
              <a:t>.</a:t>
            </a:r>
          </a:p>
          <a:p>
            <a:endParaRPr lang="es-MX" sz="900" dirty="0">
              <a:latin typeface="Arial" panose="020B0604020202020204" pitchFamily="34" charset="0"/>
              <a:cs typeface="Arial" panose="020B0604020202020204" pitchFamily="34" charset="0"/>
            </a:endParaRPr>
          </a:p>
          <a:p>
            <a:pPr algn="just"/>
            <a:r>
              <a:rPr lang="es-MX" sz="900" dirty="0">
                <a:latin typeface="Arial" panose="020B0604020202020204" pitchFamily="34" charset="0"/>
                <a:cs typeface="Arial" panose="020B0604020202020204" pitchFamily="34" charset="0"/>
              </a:rPr>
              <a:t>El Plan de Estudios es el documento que rige el proceso de formación de maestros de educación preescolar. Describe sus orientaciones fundamentales, los elementos generales y específicos que lo conforman, de acuerdo con las tendencias de la educación superior y con los enfoques del plan de estudios de educación básica. Su aplicación en las Escuelas Normales debe permitir que se atiendan, con oportunidad y pertinencia, las exigencias derivadas de las situaciones y problemas que presentará la actividad profesional a los futuros maestros de este nivel educativo en el corto y mediano plazos.</a:t>
            </a:r>
          </a:p>
          <a:p>
            <a:pPr algn="just"/>
            <a:endParaRPr lang="es-MX" sz="900" dirty="0">
              <a:latin typeface="Arial" panose="020B0604020202020204" pitchFamily="34" charset="0"/>
              <a:cs typeface="Arial" panose="020B0604020202020204" pitchFamily="34" charset="0"/>
            </a:endParaRPr>
          </a:p>
          <a:p>
            <a:pPr algn="just"/>
            <a:r>
              <a:rPr lang="es-MX" sz="900" b="1" dirty="0">
                <a:latin typeface="Arial" panose="020B0604020202020204" pitchFamily="34" charset="0"/>
                <a:cs typeface="Arial" panose="020B0604020202020204" pitchFamily="34" charset="0"/>
              </a:rPr>
              <a:t>     IV.1 Orientaciones curriculares del Plan de Estudios</a:t>
            </a:r>
            <a:endParaRPr lang="es-MX" sz="900" dirty="0">
              <a:latin typeface="Arial" panose="020B0604020202020204" pitchFamily="34" charset="0"/>
              <a:cs typeface="Arial" panose="020B0604020202020204" pitchFamily="34" charset="0"/>
            </a:endParaRPr>
          </a:p>
          <a:p>
            <a:pPr algn="just"/>
            <a:r>
              <a:rPr lang="es-MX" sz="900" dirty="0">
                <a:latin typeface="Arial" panose="020B0604020202020204" pitchFamily="34" charset="0"/>
                <a:cs typeface="Arial" panose="020B0604020202020204" pitchFamily="34" charset="0"/>
              </a:rPr>
              <a:t>El Plan de Estudios se estructura a partir de tres orientaciones curriculares: </a:t>
            </a:r>
            <a:r>
              <a:rPr lang="es-MX" sz="900" i="1" dirty="0">
                <a:latin typeface="Arial" panose="020B0604020202020204" pitchFamily="34" charset="0"/>
                <a:cs typeface="Arial" panose="020B0604020202020204" pitchFamily="34" charset="0"/>
              </a:rPr>
              <a:t>Enfoque centrado en el aprendizaje, Enfoque basado en competencias y Flexibilidad curricular, académica y administrativa</a:t>
            </a:r>
            <a:r>
              <a:rPr lang="es-MX" sz="900" dirty="0">
                <a:latin typeface="Arial" panose="020B0604020202020204" pitchFamily="34" charset="0"/>
                <a:cs typeface="Arial" panose="020B0604020202020204" pitchFamily="34" charset="0"/>
              </a:rPr>
              <a:t> que están en consonancia con los enfoques propuestos en el Modelo Educativo. Éstas otorgan coherencia a la estructura curricular, plantean los elementos metodológicos de su desarrollo y conducen la formación de los maestros para el logro de las finalidades educativas.</a:t>
            </a:r>
          </a:p>
          <a:p>
            <a:pPr algn="just"/>
            <a:endParaRPr lang="es-MX" sz="900" dirty="0">
              <a:latin typeface="Arial" panose="020B0604020202020204" pitchFamily="34" charset="0"/>
              <a:cs typeface="Arial" panose="020B0604020202020204" pitchFamily="34" charset="0"/>
            </a:endParaRPr>
          </a:p>
          <a:p>
            <a:pPr algn="just"/>
            <a:r>
              <a:rPr lang="es-MX" sz="900" b="1" dirty="0">
                <a:latin typeface="Arial" panose="020B0604020202020204" pitchFamily="34" charset="0"/>
                <a:cs typeface="Arial" panose="020B0604020202020204" pitchFamily="34" charset="0"/>
              </a:rPr>
              <a:t>     IV.2 Enfoque centrado en el aprendizaje</a:t>
            </a:r>
            <a:endParaRPr lang="es-MX" sz="900" dirty="0">
              <a:latin typeface="Arial" panose="020B0604020202020204" pitchFamily="34" charset="0"/>
              <a:cs typeface="Arial" panose="020B0604020202020204" pitchFamily="34" charset="0"/>
            </a:endParaRPr>
          </a:p>
          <a:p>
            <a:pPr algn="just"/>
            <a:r>
              <a:rPr lang="es-MX" sz="900" dirty="0">
                <a:latin typeface="Arial" panose="020B0604020202020204" pitchFamily="34" charset="0"/>
                <a:cs typeface="Arial" panose="020B0604020202020204" pitchFamily="34" charset="0"/>
              </a:rPr>
              <a:t>El enfoque centrado en el aprendizaje implica un nuevo modo de pensar y desarrollar la formación y la práctica profesional que lleva a cabo un docente. Hace algunos años que se planteó la diferencia entre la enseñanza de contenidos curriculares que transmitían los maestros como parte de su actividad profesional y el aprendizaje que adquirían los estudiantes a partir de una relación vertical y de enculturación institucional. El resultado de esta manera de realizar la docencia conduce a un aprendizaje memorístico con contenidos poco relevantes para la vida y la resolución de problemas reales.</a:t>
            </a:r>
          </a:p>
          <a:p>
            <a:pPr algn="just"/>
            <a:endParaRPr lang="es-MX" sz="900" dirty="0">
              <a:latin typeface="Arial" panose="020B0604020202020204" pitchFamily="34" charset="0"/>
              <a:cs typeface="Arial" panose="020B0604020202020204" pitchFamily="34" charset="0"/>
            </a:endParaRPr>
          </a:p>
          <a:p>
            <a:pPr algn="just"/>
            <a:r>
              <a:rPr lang="es-MX" sz="900" dirty="0">
                <a:latin typeface="Arial" panose="020B0604020202020204" pitchFamily="34" charset="0"/>
                <a:cs typeface="Arial" panose="020B0604020202020204" pitchFamily="34" charset="0"/>
              </a:rPr>
              <a:t>En este sentido, el enfoque centrado en el aprendizaje reconoce la capacidad del sujeto de aprender a partir de sus experiencias y conocimientos previos, así como los que se le ofrecen por la vía institucional y por los medios tecnológicos. En consecuencia, el estudiante logra de manera efectiva el aprendizaje cuando lo que se le enseña se relaciona con situaciones de la vida real, de ahí que tenga que involucrarse plenamente en el diseño de la estrategia de aprendizaje, por lo que se requiere buscar formas diferenciadas de trabajo orientadas a favorecer el aprendizaje autónomo, y el uso de estrategias de estudio que posibiliten su formación a lo largo de la vida.</a:t>
            </a:r>
          </a:p>
          <a:p>
            <a:pPr algn="just"/>
            <a:endParaRPr lang="es-MX" sz="900" dirty="0">
              <a:latin typeface="Arial" panose="020B0604020202020204" pitchFamily="34" charset="0"/>
              <a:cs typeface="Arial" panose="020B0604020202020204" pitchFamily="34" charset="0"/>
            </a:endParaRPr>
          </a:p>
          <a:p>
            <a:pPr algn="just"/>
            <a:r>
              <a:rPr lang="es-MX" sz="900" dirty="0">
                <a:latin typeface="Arial" panose="020B0604020202020204" pitchFamily="34" charset="0"/>
                <a:cs typeface="Arial" panose="020B0604020202020204" pitchFamily="34" charset="0"/>
              </a:rPr>
              <a:t>Implica, además, una manera distinta de pensar y desarrollar la práctica docente; cuestiona el paradigma centrado en la enseñanza repetitiva, de corte transmisivo-receptivo que prioriza la adquisición de información declarativa, inerte y descontextualizada; por lo que tiene como referente principal la concepción constructivista y sociocultural del aprendizaje y de la enseñanza, según la cual el aprendizaje consiste en un proceso activo y consciente que tiene como finalidad la construcción de significados y la atribución de sentido a los contenidos y experiencias por parte de la persona que aprende.</a:t>
            </a:r>
          </a:p>
        </p:txBody>
      </p:sp>
    </p:spTree>
    <p:extLst>
      <p:ext uri="{BB962C8B-B14F-4D97-AF65-F5344CB8AC3E}">
        <p14:creationId xmlns:p14="http://schemas.microsoft.com/office/powerpoint/2010/main" val="1972649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556792"/>
            <a:ext cx="8280000" cy="5078313"/>
          </a:xfrm>
          <a:prstGeom prst="rect">
            <a:avLst/>
          </a:prstGeom>
          <a:solidFill>
            <a:schemeClr val="bg1">
              <a:alpha val="50000"/>
            </a:schemeClr>
          </a:solidFill>
        </p:spPr>
        <p:txBody>
          <a:bodyPr wrap="square">
            <a:spAutoFit/>
          </a:bodyPr>
          <a:lstStyle/>
          <a:p>
            <a:pPr lvl="0" algn="just"/>
            <a:r>
              <a:rPr lang="es-MX" sz="900" dirty="0">
                <a:solidFill>
                  <a:prstClr val="black"/>
                </a:solidFill>
                <a:latin typeface="Arial" panose="020B0604020202020204" pitchFamily="34" charset="0"/>
                <a:cs typeface="Arial" panose="020B0604020202020204" pitchFamily="34" charset="0"/>
              </a:rPr>
              <a:t>Consiste en un acto intelectivo, pero a la vez social, afectivo y de interacción en el seno de una comunidad de prácticas socioculturales. El proceso de aprendizaje tiene lugar gracias a las acciones de mediación pedagógica que involucran una actividad coordinada de intención-acción-reflexión entre los estudiantes y el docente, en torno a una diversidad de objetos de conocimiento y con intervención de determinados lenguajes e instrumentos. Además, ocurre en contextos socioculturales e históricos específicos, de los cuales no puede abstraerse, es decir, tiene un carácter situado.</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Entre las características del enfoque, destacan las siguientes:</a:t>
            </a:r>
          </a:p>
          <a:p>
            <a:pPr lvl="0" algn="just"/>
            <a:endParaRPr lang="es-MX" sz="900" dirty="0">
              <a:solidFill>
                <a:prstClr val="black"/>
              </a:solidFill>
              <a:latin typeface="Arial" panose="020B0604020202020204" pitchFamily="34" charset="0"/>
              <a:cs typeface="Arial" panose="020B0604020202020204" pitchFamily="34" charset="0"/>
            </a:endParaRPr>
          </a:p>
          <a:p>
            <a:pPr marL="171450" lvl="0" indent="-171450" algn="just">
              <a:buFont typeface="Wingdings" panose="05000000000000000000" pitchFamily="2" charset="2"/>
              <a:buChar char="§"/>
            </a:pPr>
            <a:r>
              <a:rPr lang="es-MX" sz="900" dirty="0">
                <a:solidFill>
                  <a:prstClr val="black"/>
                </a:solidFill>
                <a:latin typeface="Arial" panose="020B0604020202020204" pitchFamily="34" charset="0"/>
                <a:cs typeface="Arial" panose="020B0604020202020204" pitchFamily="34" charset="0"/>
              </a:rPr>
              <a:t>El conocimiento y la actividad intelectiva de la persona que aprende no sólo reside en la mente de quien aprende, sino que se encuentra distribuida socialmente.</a:t>
            </a:r>
          </a:p>
          <a:p>
            <a:pPr marL="171450" lvl="0" indent="-171450" algn="just">
              <a:buFont typeface="Wingdings" panose="05000000000000000000" pitchFamily="2" charset="2"/>
              <a:buChar char="§"/>
            </a:pPr>
            <a:r>
              <a:rPr lang="es-MX" sz="900" dirty="0">
                <a:solidFill>
                  <a:prstClr val="black"/>
                </a:solidFill>
                <a:latin typeface="Arial" panose="020B0604020202020204" pitchFamily="34" charset="0"/>
                <a:cs typeface="Arial" panose="020B0604020202020204" pitchFamily="34" charset="0"/>
              </a:rPr>
              <a:t>Atiende la integralidad del estudiante, es decir, el desarrollo equilibrado de sus saberes, </a:t>
            </a:r>
            <a:r>
              <a:rPr lang="es-MX" sz="900" strike="sngStrike" dirty="0">
                <a:solidFill>
                  <a:prstClr val="black"/>
                </a:solidFill>
                <a:latin typeface="Arial" panose="020B0604020202020204" pitchFamily="34" charset="0"/>
                <a:cs typeface="Arial" panose="020B0604020202020204" pitchFamily="34" charset="0"/>
              </a:rPr>
              <a:t>en</a:t>
            </a:r>
            <a:r>
              <a:rPr lang="es-MX" sz="900" dirty="0">
                <a:solidFill>
                  <a:prstClr val="black"/>
                </a:solidFill>
                <a:latin typeface="Arial" panose="020B0604020202020204" pitchFamily="34" charset="0"/>
                <a:cs typeface="Arial" panose="020B0604020202020204" pitchFamily="34" charset="0"/>
              </a:rPr>
              <a:t> donde si bien interesa su saber conocer, también se considera relevante su saber hacer y su saber ser.</a:t>
            </a:r>
          </a:p>
          <a:p>
            <a:pPr marL="171450" lvl="0" indent="-171450" algn="just">
              <a:buFont typeface="Wingdings" panose="05000000000000000000" pitchFamily="2" charset="2"/>
              <a:buChar char="§"/>
            </a:pPr>
            <a:r>
              <a:rPr lang="es-MX" sz="900" dirty="0">
                <a:solidFill>
                  <a:prstClr val="black"/>
                </a:solidFill>
                <a:latin typeface="Arial" panose="020B0604020202020204" pitchFamily="34" charset="0"/>
                <a:cs typeface="Arial" panose="020B0604020202020204" pitchFamily="34" charset="0"/>
              </a:rPr>
              <a:t>La adquisición de saberes, creencias, valores y formas de actuación profesionales es posible en la medida en que se participa en actividades significativas.</a:t>
            </a:r>
          </a:p>
          <a:p>
            <a:pPr marL="171450" lvl="0" indent="-171450" algn="just">
              <a:buFont typeface="Wingdings" panose="05000000000000000000" pitchFamily="2" charset="2"/>
              <a:buChar char="§"/>
            </a:pPr>
            <a:r>
              <a:rPr lang="es-MX" sz="900" dirty="0">
                <a:solidFill>
                  <a:prstClr val="black"/>
                </a:solidFill>
                <a:latin typeface="Arial" panose="020B0604020202020204" pitchFamily="34" charset="0"/>
                <a:cs typeface="Arial" panose="020B0604020202020204" pitchFamily="34" charset="0"/>
              </a:rPr>
              <a:t>La utilización de estrategias y herramientas de aprendizaje adquiere mayor importancia ante la</a:t>
            </a:r>
          </a:p>
          <a:p>
            <a:pPr lvl="0" algn="just"/>
            <a:r>
              <a:rPr lang="es-MX" sz="900" dirty="0">
                <a:solidFill>
                  <a:prstClr val="black"/>
                </a:solidFill>
                <a:latin typeface="Arial" panose="020B0604020202020204" pitchFamily="34" charset="0"/>
                <a:cs typeface="Arial" panose="020B0604020202020204" pitchFamily="34" charset="0"/>
              </a:rPr>
              <a:t>tradicional acumulación de conocimientos. Asimismo, favorece el diseño de distintas formas de integrar el trabajo dentro y fuera del aula.</a:t>
            </a:r>
          </a:p>
          <a:p>
            <a:pPr marL="171450" lvl="0" indent="-171450" algn="just">
              <a:buFont typeface="Wingdings" panose="05000000000000000000" pitchFamily="2" charset="2"/>
              <a:buChar char="§"/>
            </a:pPr>
            <a:r>
              <a:rPr lang="es-MX" sz="900" dirty="0">
                <a:solidFill>
                  <a:prstClr val="black"/>
                </a:solidFill>
                <a:latin typeface="Arial" panose="020B0604020202020204" pitchFamily="34" charset="0"/>
                <a:cs typeface="Arial" panose="020B0604020202020204" pitchFamily="34" charset="0"/>
              </a:rPr>
              <a:t>Propicia la integración entre la teoría y la práctica y permite la transferencia de los saberes a situaciones más allá del momento en que fueron aprendidos.</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Con base en estas características es viable generar una docencia que centre su interés en la promoción y movilización de los aprendizajes de los estudiantes. Desde la perspectiva constructivista y sociocultural asumida, se plantea como núcleo central el desarrollo de situaciones didácticas que recuperan </a:t>
            </a:r>
            <a:r>
              <a:rPr lang="es-MX" sz="900" i="1" dirty="0">
                <a:solidFill>
                  <a:prstClr val="black"/>
                </a:solidFill>
                <a:latin typeface="Arial" panose="020B0604020202020204" pitchFamily="34" charset="0"/>
                <a:cs typeface="Arial" panose="020B0604020202020204" pitchFamily="34" charset="0"/>
              </a:rPr>
              <a:t>el aprendizaje por proyectos, el aprendizaje basado en casos de enseñanza, el aprendizaje basado en problemas, el aprendizaje en el servicio, el aprendizaje colaborativo</a:t>
            </a:r>
            <a:r>
              <a:rPr lang="es-MX" sz="900" dirty="0">
                <a:solidFill>
                  <a:prstClr val="black"/>
                </a:solidFill>
                <a:latin typeface="Arial" panose="020B0604020202020204" pitchFamily="34" charset="0"/>
                <a:cs typeface="Arial" panose="020B0604020202020204" pitchFamily="34" charset="0"/>
              </a:rPr>
              <a:t>, así como l</a:t>
            </a:r>
            <a:r>
              <a:rPr lang="es-MX" sz="900" i="1" dirty="0">
                <a:solidFill>
                  <a:prstClr val="black"/>
                </a:solidFill>
                <a:latin typeface="Arial" panose="020B0604020202020204" pitchFamily="34" charset="0"/>
                <a:cs typeface="Arial" panose="020B0604020202020204" pitchFamily="34" charset="0"/>
              </a:rPr>
              <a:t>a detección y análisis de incidentes críticos</a:t>
            </a:r>
            <a:r>
              <a:rPr lang="es-MX" sz="900" dirty="0">
                <a:solidFill>
                  <a:prstClr val="black"/>
                </a:solidFill>
                <a:latin typeface="Arial" panose="020B0604020202020204" pitchFamily="34" charset="0"/>
                <a:cs typeface="Arial" panose="020B0604020202020204" pitchFamily="34" charset="0"/>
              </a:rPr>
              <a:t>. Cada una de estas modalidades tiene un conjunto de características y finalidades específicas que están orientadas a promover el aprendizaje en el estudiante.</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Aprendizaje por proyectos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Es una estrategia de enseñanza y aprendizaje en la cual los estudiantes se involucran de forma activa en la elaboración de una tarea-producto (material didáctico, trabajo de indagación, diseño de propuestas y prototipos, manifestaciones artísticas, exposiciones de producciones diversas o experimentos, etcétera) que da respuesta a un problema o necesidad planteada por el contexto social, educativo o académico de interés.</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Aprendizaje basado en casos de enseñanza</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Esta estrategia expone narrativas o historias que constituyen situaciones problemáticas, en general obtenidas de la vida real, las cuales suponen una serie de atributos que muestran su complejidad y multidimensionalidad y que se presentan al estudiante para que desarrolle propuestas conducentes a su análisis o solución.</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Aprendizaje basado en problemas (ABP)</a:t>
            </a:r>
          </a:p>
          <a:p>
            <a:pPr lvl="0" algn="just"/>
            <a:r>
              <a:rPr lang="es-MX" sz="900" dirty="0">
                <a:solidFill>
                  <a:prstClr val="black"/>
                </a:solidFill>
                <a:latin typeface="Arial" panose="020B0604020202020204" pitchFamily="34" charset="0"/>
                <a:cs typeface="Arial" panose="020B0604020202020204" pitchFamily="34" charset="0"/>
              </a:rPr>
              <a:t>Estrategia de enseñanza y aprendizaje que plantea una situación problema para su análisis y/o solución, donde el estudiante es partícipe activo y responsable de su proceso de aprendizaje, a partir del cual busca, selecciona y utiliza información para solucionar la situación que se le presenta como debería hacerlo en su ámbito profesional.</a:t>
            </a:r>
          </a:p>
        </p:txBody>
      </p:sp>
    </p:spTree>
    <p:extLst>
      <p:ext uri="{BB962C8B-B14F-4D97-AF65-F5344CB8AC3E}">
        <p14:creationId xmlns:p14="http://schemas.microsoft.com/office/powerpoint/2010/main" val="349164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222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724030"/>
            <a:ext cx="8280000" cy="4385816"/>
          </a:xfrm>
          <a:prstGeom prst="rect">
            <a:avLst/>
          </a:prstGeom>
          <a:solidFill>
            <a:schemeClr val="bg1">
              <a:alpha val="50000"/>
            </a:schemeClr>
          </a:solidFill>
        </p:spPr>
        <p:txBody>
          <a:bodyPr wrap="square">
            <a:spAutoFit/>
          </a:bodyPr>
          <a:lstStyle/>
          <a:p>
            <a:pPr lvl="0"/>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Aprendizaje en el servicio</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Es una estrategia de enseñanza experiencial y situada que integra procesos de formación y de servicio a la comunidad, mediante acciones educativas organizadas e intencionalmente estructuradas que trascienden las fronteras académicas y promueven aprendizajes basados en relaciones de colaboración, reciprocidad y respeto a la diversidad de los participantes (escuela, estudiante y comunidad). Su especificidad reside en vincular servicio y aprendizaje en una sola actividad educativa que articula los contenidos de aprendizaje con necesidades reales de una comunidad.</a:t>
            </a:r>
          </a:p>
          <a:p>
            <a:pPr lvl="0"/>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Aprendizaje colaborativo</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Estrategia de enseñanza y aprendizaje en la que los estudiantes trabajan juntos en grupos reducidos para maximizar tanto su aprendizaje como el de sus compañeros. El trabajo se caracteriza por una interdependencia positiva, es decir, por la comprensión de que para el logro de una tarea se requiere del esfuerzo equitativo de todos y cada uno de los integrantes, por lo que interactúan de forma positiva y se apoyan mutuamente. El docente enseña a aprender en el marco de experiencias colectivas a través de comunidades de aprendizaje, como espacios que promueven la práctica reflexiva mediante la negociación de significados y la solución de problemas complejos.</a:t>
            </a:r>
          </a:p>
          <a:p>
            <a:pPr lvl="0" algn="just"/>
            <a:r>
              <a:rPr lang="es-MX" sz="900" dirty="0">
                <a:solidFill>
                  <a:prstClr val="black"/>
                </a:solidFill>
                <a:latin typeface="Arial" panose="020B0604020202020204" pitchFamily="34" charset="0"/>
                <a:cs typeface="Arial" panose="020B0604020202020204" pitchFamily="34" charset="0"/>
              </a:rPr>
              <a:t>   </a:t>
            </a:r>
            <a:r>
              <a:rPr lang="es-MX" sz="900" b="1" dirty="0">
                <a:solidFill>
                  <a:prstClr val="black"/>
                </a:solidFill>
                <a:latin typeface="Arial" panose="020B0604020202020204" pitchFamily="34" charset="0"/>
                <a:cs typeface="Arial" panose="020B0604020202020204" pitchFamily="34" charset="0"/>
              </a:rPr>
              <a:t>Detección y análisis de incidentes críticos (IC)</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Se define como un evento o suceso espacial y temporalmente determinado que afecta significativamente el estado emocional del maestro y consecuentemente desestabiliza su acción pedagógica. El valor formativo de estos incidentes reside en que su análisis posibilita cambios profundos en las concepciones, estrategias y sentimientos del maestro, lo que a su vez propicia transformaciones en la práctica docente.</a:t>
            </a:r>
          </a:p>
          <a:p>
            <a:pPr lvl="0" algn="just"/>
            <a:r>
              <a:rPr lang="es-MX" sz="900" dirty="0">
                <a:solidFill>
                  <a:prstClr val="black"/>
                </a:solidFill>
                <a:latin typeface="Arial" panose="020B0604020202020204" pitchFamily="34" charset="0"/>
                <a:cs typeface="Arial" panose="020B0604020202020204" pitchFamily="34" charset="0"/>
              </a:rPr>
              <a:t>De este modo, el enfoque centrado en el aprendizaje sugiere que éste se logra en la medida en que resulta significativo y trascendente para el estudiante, en tanto se vincula con su contexto, la experiencia previa y condiciones de vida; de ahí que los contenidos curriculares, más que un fin en sí mismos se constituyen en medios que contribuyen a que el estudiante se apropie de una serie de referentes para la conformación de un pensamiento crítico y reflexivo.</a:t>
            </a:r>
          </a:p>
          <a:p>
            <a:pPr lvl="0" algn="just"/>
            <a:endParaRPr lang="es-MX" sz="900" b="1" dirty="0">
              <a:solidFill>
                <a:prstClr val="black"/>
              </a:solidFill>
              <a:latin typeface="Arial" panose="020B0604020202020204" pitchFamily="34" charset="0"/>
              <a:cs typeface="Arial" panose="020B0604020202020204" pitchFamily="34" charset="0"/>
            </a:endParaRPr>
          </a:p>
          <a:p>
            <a:pPr lvl="0" algn="just"/>
            <a:r>
              <a:rPr lang="es-MX" sz="900" b="1" dirty="0">
                <a:solidFill>
                  <a:prstClr val="black"/>
                </a:solidFill>
                <a:latin typeface="Arial" panose="020B0604020202020204" pitchFamily="34" charset="0"/>
                <a:cs typeface="Arial" panose="020B0604020202020204" pitchFamily="34" charset="0"/>
              </a:rPr>
              <a:t>IV.3 Enfoque basado en competencias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La competencia se define como la capacidad de integrar y movilizar distintos tipos de conocimientos para resolver de manera adecuada las demandas y los problemas que la vida personal, profesional y laboral plantea. Se construye a través de una combinación de conocimientos, habilidades cognitivas y prácticas, motivaciones, valores y actitudes. La perspectiva sociocultural o socioconstructivista que se asume en este plan de estudios, aboga por una concepción de competencia como prescripción abierta, es decir, como la posibilidad de movilizar e integrar diversos saberes y recursos cognitivos cuando se enfrenta una situación-problema inédita, para lo cual la persona requiere mostrar la capacidad de resolver problemas complejos y abiertos, en distintos escenarios y momentos.</a:t>
            </a:r>
          </a:p>
          <a:p>
            <a:pPr lvl="0" algn="just"/>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En este caso, se requiere que la persona, al enfrentar la situación y en el lugar mismo, re-construya el conocimiento, proponga una solución o tome decisiones en torno a posibles cursos de acción, y lo haga de manera reflexiva, teniendo presente aquello que da sustento a su forma de actuar ante ella. Por lo anterior, una competencia permite identificar, seleccionar, coordinar y movilizar de manera articulada e interrelacionada un conjunto de saberes diversos en el marco de una situación educativa en un contexto específico. Esta caracterización tiene su fundamento en el siguiente conjunto de criterios:</a:t>
            </a:r>
          </a:p>
        </p:txBody>
      </p:sp>
    </p:spTree>
    <p:extLst>
      <p:ext uri="{BB962C8B-B14F-4D97-AF65-F5344CB8AC3E}">
        <p14:creationId xmlns:p14="http://schemas.microsoft.com/office/powerpoint/2010/main" val="171011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724030"/>
            <a:ext cx="8280000" cy="4524315"/>
          </a:xfrm>
          <a:prstGeom prst="rect">
            <a:avLst/>
          </a:prstGeom>
          <a:solidFill>
            <a:schemeClr val="bg1">
              <a:alpha val="50000"/>
            </a:schemeClr>
          </a:solidFill>
        </p:spPr>
        <p:txBody>
          <a:bodyPr wrap="square">
            <a:spAutoFit/>
          </a:bodyPr>
          <a:lstStyle/>
          <a:p>
            <a:pPr lvl="0" algn="just"/>
            <a:r>
              <a:rPr lang="es-MX" sz="900" dirty="0">
                <a:solidFill>
                  <a:prstClr val="black"/>
                </a:solidFill>
                <a:latin typeface="Arial" panose="020B0604020202020204" pitchFamily="34" charset="0"/>
                <a:cs typeface="Arial" panose="020B0604020202020204" pitchFamily="34" charset="0"/>
              </a:rPr>
              <a:t>   Las competencias tienen un carácter holístico e integrado. Se rechaza la pretensión sumativa y mecánica de las concepciones conductistas.</a:t>
            </a:r>
          </a:p>
          <a:p>
            <a:pPr lvl="0" algn="just"/>
            <a:r>
              <a:rPr lang="es-MX" sz="900" dirty="0">
                <a:solidFill>
                  <a:prstClr val="black"/>
                </a:solidFill>
                <a:latin typeface="Arial" panose="020B0604020202020204" pitchFamily="34" charset="0"/>
                <a:cs typeface="Arial" panose="020B0604020202020204" pitchFamily="34" charset="0"/>
              </a:rPr>
              <a:t>   Las competencias se componen e integran de manera interactiva con conocimientos explícitos y tácitos, actitudes, valores y emociones, en contextos concretos de actuación de acuerdo con procesos históricos y culturales específicos.</a:t>
            </a:r>
          </a:p>
          <a:p>
            <a:pPr lvl="0" algn="just"/>
            <a:r>
              <a:rPr lang="es-MX" sz="900" dirty="0">
                <a:solidFill>
                  <a:prstClr val="black"/>
                </a:solidFill>
                <a:latin typeface="Arial" panose="020B0604020202020204" pitchFamily="34" charset="0"/>
                <a:cs typeface="Arial" panose="020B0604020202020204" pitchFamily="34" charset="0"/>
              </a:rPr>
              <a:t>   Las competencias se encuentran en permanente desarrollo. Su evaluación auténtica debe ser continua, mediante la elaboración de estrategias que consideren el desarrollo y la mejora como aspectos que integran el desempeño de una competencia.</a:t>
            </a:r>
          </a:p>
          <a:p>
            <a:pPr lvl="0" algn="just"/>
            <a:r>
              <a:rPr lang="es-MX" sz="900" dirty="0">
                <a:solidFill>
                  <a:prstClr val="black"/>
                </a:solidFill>
                <a:latin typeface="Arial" panose="020B0604020202020204" pitchFamily="34" charset="0"/>
                <a:cs typeface="Arial" panose="020B0604020202020204" pitchFamily="34" charset="0"/>
              </a:rPr>
              <a:t>   Las competencias se concretan en diferentes contextos de intervención y evaluación. El desarrollo de las competencias, así como su movilización, debe entenderse como un proceso de adaptación creativa en cada contexto determinado y para una familia de situaciones o problemas específicos.</a:t>
            </a:r>
          </a:p>
          <a:p>
            <a:pPr lvl="0" algn="just"/>
            <a:r>
              <a:rPr lang="es-MX" sz="900" dirty="0">
                <a:solidFill>
                  <a:prstClr val="black"/>
                </a:solidFill>
                <a:latin typeface="Arial" panose="020B0604020202020204" pitchFamily="34" charset="0"/>
                <a:cs typeface="Arial" panose="020B0604020202020204" pitchFamily="34" charset="0"/>
              </a:rPr>
              <a:t>   Las competencias se integran mediante un proceso permanente de reflexión crítica, fundamentalmente para armonizar las intenciones, expectativas y experiencias a fin de realizar la tarea docente de manera efectiva.</a:t>
            </a:r>
          </a:p>
          <a:p>
            <a:pPr lvl="0" algn="just"/>
            <a:r>
              <a:rPr lang="es-MX" sz="900" dirty="0">
                <a:solidFill>
                  <a:prstClr val="black"/>
                </a:solidFill>
                <a:latin typeface="Arial" panose="020B0604020202020204" pitchFamily="34" charset="0"/>
                <a:cs typeface="Arial" panose="020B0604020202020204" pitchFamily="34" charset="0"/>
              </a:rPr>
              <a:t>   Las competencias varían en su desarrollo y nivel de logro según los grados de complejidad y de dominio.</a:t>
            </a:r>
          </a:p>
          <a:p>
            <a:pPr lvl="0" algn="just"/>
            <a:r>
              <a:rPr lang="es-MX" sz="900" dirty="0">
                <a:solidFill>
                  <a:prstClr val="black"/>
                </a:solidFill>
                <a:latin typeface="Arial" panose="020B0604020202020204" pitchFamily="34" charset="0"/>
                <a:cs typeface="Arial" panose="020B0604020202020204" pitchFamily="34" charset="0"/>
              </a:rPr>
              <a:t>   Las competencias asumen valor, significatividad, representatividad y pertinencia según las situaciones específicas, las acciones intencionadas y los recursos cognitivos y materiales disponibles, aspectos que se constituyen y expresan de manera gradual y diferenciada en el proceso formativo del estudiante.</a:t>
            </a:r>
          </a:p>
          <a:p>
            <a:pPr lvl="0" algn="just"/>
            <a:r>
              <a:rPr lang="es-MX" sz="900" dirty="0">
                <a:solidFill>
                  <a:prstClr val="black"/>
                </a:solidFill>
                <a:latin typeface="Arial" panose="020B0604020202020204" pitchFamily="34" charset="0"/>
                <a:cs typeface="Arial" panose="020B0604020202020204" pitchFamily="34" charset="0"/>
              </a:rPr>
              <a:t>   Las competencias operan un cambio en la lógica de la transposición didáctica. Se desarrollan e integran mediante procesos de contextualización y significación con fines pedagógicos para que un saber susceptible de enseñarse se transforme en un saber enseñado en las aulas y, por lo tanto, esté disponible para que sea movilizado por los estudiantes durante su aprendizaje.</a:t>
            </a:r>
          </a:p>
          <a:p>
            <a:pPr lvl="0" algn="just"/>
            <a:r>
              <a:rPr lang="es-MX" sz="900" dirty="0">
                <a:solidFill>
                  <a:prstClr val="black"/>
                </a:solidFill>
                <a:latin typeface="Arial" panose="020B0604020202020204" pitchFamily="34" charset="0"/>
                <a:cs typeface="Arial" panose="020B0604020202020204" pitchFamily="34" charset="0"/>
              </a:rPr>
              <a:t>La formación de profesores desde un enfoque de competencias implica la movilización de conocimientos de carácter conceptual, procedimental y actitudinal que se adquieren en una situación determinada y que se ponen en juego cuando se lleva a cabo la práctica docente. Se considera relevante que el futuro profesor desarrolle gradualmente sus capacidades y desempeños para solucionar problemas a partir de un análisis crítico y creativo de la situación. Se valora su habilidad para colaborar con otros y en distintos ambientes, lo cual brinda la oportunidad de generar proyectos innovadores y de impacto social.</a:t>
            </a:r>
          </a:p>
          <a:p>
            <a:pPr lvl="0" algn="just"/>
            <a:r>
              <a:rPr lang="es-MX" sz="900" dirty="0">
                <a:solidFill>
                  <a:prstClr val="black"/>
                </a:solidFill>
                <a:latin typeface="Arial" panose="020B0604020202020204" pitchFamily="34" charset="0"/>
                <a:cs typeface="Arial" panose="020B0604020202020204" pitchFamily="34" charset="0"/>
              </a:rPr>
              <a:t>Asimismo, la aplicación de sus habilidades comunicativas en diversos contextos favorece las interrelaciones lingüísticas con diversas personas, así como sus habilidades digitales y su capacidad en el uso de las Tecnologías de la Información y la Comunicación (TIC). Estas habilidades deben estar acompañadas de una actuación con sentido ético que permita respetar la diversidad, participar democráticamente en los distintos procesos sociales, asumir los principios y reglas establecidas por la sociedad y contribuir a la preservación del medio ambiente.</a:t>
            </a:r>
          </a:p>
          <a:p>
            <a:pPr lvl="0" algn="just"/>
            <a:r>
              <a:rPr lang="es-MX" sz="900" dirty="0">
                <a:solidFill>
                  <a:prstClr val="black"/>
                </a:solidFill>
                <a:latin typeface="Arial" panose="020B0604020202020204" pitchFamily="34" charset="0"/>
                <a:cs typeface="Arial" panose="020B0604020202020204" pitchFamily="34" charset="0"/>
              </a:rPr>
              <a:t>Características de las competencias:</a:t>
            </a:r>
          </a:p>
          <a:p>
            <a:pPr lvl="0" algn="just"/>
            <a:r>
              <a:rPr lang="es-MX" sz="900" dirty="0">
                <a:solidFill>
                  <a:prstClr val="black"/>
                </a:solidFill>
                <a:latin typeface="Arial" panose="020B0604020202020204" pitchFamily="34" charset="0"/>
                <a:cs typeface="Arial" panose="020B0604020202020204" pitchFamily="34" charset="0"/>
              </a:rPr>
              <a:t>   Por su naturaleza las competencias movilizan los conocimientos, actitudes y destrezas. En consecuencia, cada estudiante las construye y resignifica un ambiente específico de aprendizaje, por tanto, se anclan en su personalidad.</a:t>
            </a:r>
          </a:p>
          <a:p>
            <a:pPr lvl="0" algn="just"/>
            <a:r>
              <a:rPr lang="es-MX" sz="900" dirty="0">
                <a:solidFill>
                  <a:prstClr val="black"/>
                </a:solidFill>
                <a:latin typeface="Arial" panose="020B0604020202020204" pitchFamily="34" charset="0"/>
                <a:cs typeface="Arial" panose="020B0604020202020204" pitchFamily="34" charset="0"/>
              </a:rPr>
              <a:t>   Las competencias permiten observar el desempeño y ejecución ante una situación específica.</a:t>
            </a:r>
          </a:p>
          <a:p>
            <a:pPr lvl="0" algn="just"/>
            <a:r>
              <a:rPr lang="es-MX" sz="900" dirty="0">
                <a:solidFill>
                  <a:prstClr val="black"/>
                </a:solidFill>
                <a:latin typeface="Arial" panose="020B0604020202020204" pitchFamily="34" charset="0"/>
                <a:cs typeface="Arial" panose="020B0604020202020204" pitchFamily="34" charset="0"/>
              </a:rPr>
              <a:t>   Las competencias potencializan la aplicación de capacidades de carácter cognitivo, procedimental y afectivo de manera integral. Favorecen la integración teoría-práctica, a través de la comprensión de los conceptos, principios y teorías, de los procedimientos y de los valores que están implícitos en cada acción.</a:t>
            </a:r>
          </a:p>
          <a:p>
            <a:pPr lvl="0" algn="just"/>
            <a:r>
              <a:rPr lang="es-MX" sz="900" dirty="0">
                <a:solidFill>
                  <a:prstClr val="black"/>
                </a:solidFill>
                <a:latin typeface="Arial" panose="020B0604020202020204" pitchFamily="34" charset="0"/>
                <a:cs typeface="Arial" panose="020B0604020202020204" pitchFamily="34" charset="0"/>
              </a:rPr>
              <a:t>   El desarrollo de las competencias requiere de la creación de un ambiente de aprendizaje, en un contexto específico y en una situación determinada, que sólo puede ser construido por un profesional reflexivo. Por lo que se adquieren a través de diversas experiencias educativas y a través del uso de distintas metodologías.</a:t>
            </a:r>
          </a:p>
        </p:txBody>
      </p:sp>
    </p:spTree>
    <p:extLst>
      <p:ext uri="{BB962C8B-B14F-4D97-AF65-F5344CB8AC3E}">
        <p14:creationId xmlns:p14="http://schemas.microsoft.com/office/powerpoint/2010/main" val="289843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724030"/>
            <a:ext cx="8280000" cy="3970318"/>
          </a:xfrm>
          <a:prstGeom prst="rect">
            <a:avLst/>
          </a:prstGeom>
          <a:solidFill>
            <a:schemeClr val="bg1">
              <a:alpha val="50000"/>
            </a:schemeClr>
          </a:solidFill>
        </p:spPr>
        <p:txBody>
          <a:bodyPr wrap="square">
            <a:spAutoFit/>
          </a:bodyPr>
          <a:lstStyle/>
          <a:p>
            <a:pPr lvl="0"/>
            <a:r>
              <a:rPr lang="es-MX" sz="900" b="1" dirty="0">
                <a:solidFill>
                  <a:prstClr val="black"/>
                </a:solidFill>
                <a:latin typeface="Arial" panose="020B0604020202020204" pitchFamily="34" charset="0"/>
                <a:cs typeface="Arial" panose="020B0604020202020204" pitchFamily="34" charset="0"/>
              </a:rPr>
              <a:t>La evaluación del aprendizaje del estudiante</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La evaluación en este enfoque consiste en un proceso de recolección de evidencias sobre un desempeño competente del estudiante con la intención de construir y emitir juicios de valor a partir de su comparación con un marco de referencia constituido por las competencias, sus unidades o elementos y los criterios de desempeño; al igual que en la identificación de aquellas áreas que requieren ser fortalecidas para alcanzar el nivel de desarrollo esperado en cada uno de los cursos del Plan de Estudios y en consecuencia en el perfil de egreso.</a:t>
            </a:r>
          </a:p>
          <a:p>
            <a:pPr lvl="0" algn="just"/>
            <a:r>
              <a:rPr lang="es-MX" sz="900" dirty="0">
                <a:solidFill>
                  <a:prstClr val="black"/>
                </a:solidFill>
                <a:latin typeface="Arial" panose="020B0604020202020204" pitchFamily="34" charset="0"/>
                <a:cs typeface="Arial" panose="020B0604020202020204" pitchFamily="34" charset="0"/>
              </a:rPr>
              <a:t>De esta manera la evaluación basada en competencias implica, que éstas deben ser demostradas, por lo que requieren de la definición de evidencias, así como los criterios de desempeño que permitirán inferir el nivel de logro. Este tipo de evaluación no excluye la verificación del dominio teórico y conceptual que necesariamente sustenta la competencia. En ese sentido, se requiere una evaluación integral e integrada de conocimientos, habilidades, actitudes y valores en la acción.</a:t>
            </a:r>
          </a:p>
          <a:p>
            <a:pPr lvl="0" algn="just"/>
            <a:r>
              <a:rPr lang="es-MX" sz="900" dirty="0">
                <a:solidFill>
                  <a:prstClr val="black"/>
                </a:solidFill>
                <a:latin typeface="Arial" panose="020B0604020202020204" pitchFamily="34" charset="0"/>
                <a:cs typeface="Arial" panose="020B0604020202020204" pitchFamily="34" charset="0"/>
              </a:rPr>
              <a:t>Desde esta perspectiva, la evaluación cumple con dos funciones básicas, la formativa, que da seguimiento a procesos de aprendizaje paulatinos y graduales del estudiante que adquiere a largo de su trayectoria de formación en la Escuela Normal dando cuenta de los niveles de logro y dominio y; la sumativa, de acreditación/certificación de dichos aprendizajes que establece cohortes acerca de lo que el estudiante tiene que demostrar, ya sea como producto o desempeño en cada uno de los momentos y etapas de su formación.</a:t>
            </a:r>
          </a:p>
          <a:p>
            <a:pPr lvl="0" algn="just"/>
            <a:r>
              <a:rPr lang="es-MX" sz="900" dirty="0">
                <a:solidFill>
                  <a:prstClr val="black"/>
                </a:solidFill>
                <a:latin typeface="Arial" panose="020B0604020202020204" pitchFamily="34" charset="0"/>
                <a:cs typeface="Arial" panose="020B0604020202020204" pitchFamily="34" charset="0"/>
              </a:rPr>
              <a:t>Con base en lo anterior, la evaluación basada en competencias se caracteriza por centrarse en las evidencias de los aprendizajes -definidos en parámetros y en criterios de desempeño- y por ser integral, individualizada y permanente; por lo tanto, no compara diferentes individuos ni utiliza necesariamente escalas de puntuación y se realiza, preferentemente, en situaciones similares a las de la actividad del sujeto que se evalúa.</a:t>
            </a:r>
          </a:p>
          <a:p>
            <a:pPr lvl="0" algn="just"/>
            <a:r>
              <a:rPr lang="es-MX" sz="900" dirty="0">
                <a:solidFill>
                  <a:prstClr val="black"/>
                </a:solidFill>
                <a:latin typeface="Arial" panose="020B0604020202020204" pitchFamily="34" charset="0"/>
                <a:cs typeface="Arial" panose="020B0604020202020204" pitchFamily="34" charset="0"/>
              </a:rPr>
              <a:t>Para ello, es importante utilizar las propias tareas de aprendizaje como </a:t>
            </a:r>
            <a:r>
              <a:rPr lang="es-MX" sz="900" i="1" dirty="0">
                <a:solidFill>
                  <a:prstClr val="black"/>
                </a:solidFill>
                <a:latin typeface="Arial" panose="020B0604020202020204" pitchFamily="34" charset="0"/>
                <a:cs typeface="Arial" panose="020B0604020202020204" pitchFamily="34" charset="0"/>
              </a:rPr>
              <a:t>evidencias</a:t>
            </a:r>
            <a:r>
              <a:rPr lang="es-MX" sz="900" dirty="0">
                <a:solidFill>
                  <a:prstClr val="black"/>
                </a:solidFill>
                <a:latin typeface="Arial" panose="020B0604020202020204" pitchFamily="34" charset="0"/>
                <a:cs typeface="Arial" panose="020B0604020202020204" pitchFamily="34" charset="0"/>
              </a:rPr>
              <a:t>, ya que permiten una evaluación del proceso de aprendizaje y no sólo de los resultados. Si la evaluación pretende ser integral, habrá de utilizar métodos que permitan demostrar los conocimientos, las habilidades, las actitudes y los valores en la resolución de problemas, además de estrategias acordes para el tipo de desempeño a evaluar. Por lo anterior, es posible utilizar entrevistas, debates, observación del desempeño, proyectos, casos, problemas, exámenes y portafolios, entre otros.</a:t>
            </a:r>
          </a:p>
          <a:p>
            <a:pPr lvl="0"/>
            <a:endParaRPr lang="es-MX" sz="900" dirty="0">
              <a:solidFill>
                <a:prstClr val="black"/>
              </a:solidFill>
              <a:latin typeface="Arial" panose="020B0604020202020204" pitchFamily="34" charset="0"/>
              <a:cs typeface="Arial" panose="020B0604020202020204" pitchFamily="34" charset="0"/>
            </a:endParaRPr>
          </a:p>
          <a:p>
            <a:pPr lvl="0"/>
            <a:r>
              <a:rPr lang="es-MX" sz="900" b="1" dirty="0">
                <a:solidFill>
                  <a:prstClr val="black"/>
                </a:solidFill>
                <a:latin typeface="Arial" panose="020B0604020202020204" pitchFamily="34" charset="0"/>
                <a:cs typeface="Arial" panose="020B0604020202020204" pitchFamily="34" charset="0"/>
              </a:rPr>
              <a:t>IV.6 Perfil de egreso de la educación normal</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El perfil de egreso constituye el elemento referencial para la construcción y diseño del Plan de Estudios. Éste expresa lo que el egresado será capaz de realizar al término del programa educativo. Señala los conocimientos, habilidades, actitudes y valores involucrados en los desempeños propios de la profesión docente. Está integrado por competencias genéricas y profesionales, así como sus unidades o elementos.</a:t>
            </a:r>
          </a:p>
          <a:p>
            <a:pPr lvl="0" algn="just"/>
            <a:r>
              <a:rPr lang="es-MX" sz="900" dirty="0">
                <a:solidFill>
                  <a:prstClr val="black"/>
                </a:solidFill>
                <a:latin typeface="Arial" panose="020B0604020202020204" pitchFamily="34" charset="0"/>
                <a:cs typeface="Arial" panose="020B0604020202020204" pitchFamily="34" charset="0"/>
              </a:rPr>
              <a:t>Las competencias se han organizado tomando como referencia las cinco dimensiones enunciadas en el documento de, que permiten precisar el nivel de alcance de acuerdo con el ámbito de desarrollo profesional y conducirán a la definición de un perfil específico para desempeñarse en la educación preescolar. Por tanto, el nuevo docente contará con las competencias indispensables para su incorporación al servicio profesional.</a:t>
            </a:r>
            <a:endParaRPr lang="es-MX" sz="900" b="1"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Tree>
    <p:extLst>
      <p:ext uri="{BB962C8B-B14F-4D97-AF65-F5344CB8AC3E}">
        <p14:creationId xmlns:p14="http://schemas.microsoft.com/office/powerpoint/2010/main" val="409287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412776"/>
            <a:ext cx="8280000" cy="5216813"/>
          </a:xfrm>
          <a:prstGeom prst="rect">
            <a:avLst/>
          </a:prstGeom>
          <a:solidFill>
            <a:schemeClr val="bg1">
              <a:alpha val="50000"/>
            </a:schemeClr>
          </a:solidFill>
        </p:spPr>
        <p:txBody>
          <a:bodyPr wrap="square">
            <a:spAutoFit/>
          </a:bodyPr>
          <a:lstStyle/>
          <a:p>
            <a:pPr lvl="0"/>
            <a:r>
              <a:rPr lang="es-MX" sz="900" b="1" dirty="0">
                <a:solidFill>
                  <a:prstClr val="black"/>
                </a:solidFill>
                <a:latin typeface="Arial" panose="020B0604020202020204" pitchFamily="34" charset="0"/>
                <a:cs typeface="Arial" panose="020B0604020202020204" pitchFamily="34" charset="0"/>
              </a:rPr>
              <a:t>Dimensiones</a:t>
            </a:r>
            <a:endParaRPr lang="es-MX" sz="900" dirty="0">
              <a:solidFill>
                <a:prstClr val="black"/>
              </a:solidFill>
              <a:latin typeface="Arial" panose="020B0604020202020204" pitchFamily="34" charset="0"/>
              <a:cs typeface="Arial" panose="020B0604020202020204" pitchFamily="34" charset="0"/>
            </a:endParaRPr>
          </a:p>
          <a:p>
            <a:pPr lvl="0"/>
            <a:r>
              <a:rPr lang="es-MX" sz="900" dirty="0">
                <a:solidFill>
                  <a:prstClr val="black"/>
                </a:solidFill>
                <a:latin typeface="Arial" panose="020B0604020202020204" pitchFamily="34" charset="0"/>
                <a:cs typeface="Arial" panose="020B0604020202020204" pitchFamily="34" charset="0"/>
              </a:rPr>
              <a:t>   Un docente que conoce a sus alumnos, sabe cómo aprenden y lo que deben aprender.</a:t>
            </a:r>
          </a:p>
          <a:p>
            <a:pPr lvl="0"/>
            <a:r>
              <a:rPr lang="es-MX" sz="900" dirty="0">
                <a:solidFill>
                  <a:prstClr val="black"/>
                </a:solidFill>
                <a:latin typeface="Arial" panose="020B0604020202020204" pitchFamily="34" charset="0"/>
                <a:cs typeface="Arial" panose="020B0604020202020204" pitchFamily="34" charset="0"/>
              </a:rPr>
              <a:t>   Un docente que organiza y evalúa el trabajo educativo, y realiza una intervención didáctica pertinente.</a:t>
            </a:r>
          </a:p>
          <a:p>
            <a:pPr lvl="0"/>
            <a:r>
              <a:rPr lang="es-MX" sz="900" dirty="0">
                <a:solidFill>
                  <a:prstClr val="black"/>
                </a:solidFill>
                <a:latin typeface="Arial" panose="020B0604020202020204" pitchFamily="34" charset="0"/>
                <a:cs typeface="Arial" panose="020B0604020202020204" pitchFamily="34" charset="0"/>
              </a:rPr>
              <a:t>   Un docente que se reconoce como profesional que mejora continuamente para apoyar a los alumnos en su aprendizaje.</a:t>
            </a:r>
          </a:p>
          <a:p>
            <a:pPr lvl="0"/>
            <a:r>
              <a:rPr lang="es-MX" sz="900" dirty="0">
                <a:solidFill>
                  <a:prstClr val="black"/>
                </a:solidFill>
                <a:latin typeface="Arial" panose="020B0604020202020204" pitchFamily="34" charset="0"/>
                <a:cs typeface="Arial" panose="020B0604020202020204" pitchFamily="34" charset="0"/>
              </a:rPr>
              <a:t>   Un docente que asume las responsabilidades legales y éticas inherentes a su profesión para el bienestar de los alumnos.</a:t>
            </a:r>
          </a:p>
          <a:p>
            <a:pPr lvl="0"/>
            <a:r>
              <a:rPr lang="es-MX" sz="900" dirty="0">
                <a:solidFill>
                  <a:prstClr val="black"/>
                </a:solidFill>
                <a:latin typeface="Arial" panose="020B0604020202020204" pitchFamily="34" charset="0"/>
                <a:cs typeface="Arial" panose="020B0604020202020204" pitchFamily="34" charset="0"/>
              </a:rPr>
              <a:t>   Un docente que participa en el funcionamiento eficaz de la escuela y fomenta su vínculo con la comunidad para asegurar que todos los alumnos concluyan con éxito su escolaridad(9).</a:t>
            </a:r>
          </a:p>
          <a:p>
            <a:pPr lvl="0"/>
            <a:r>
              <a:rPr lang="es-MX" sz="900" b="1" dirty="0">
                <a:solidFill>
                  <a:prstClr val="black"/>
                </a:solidFill>
                <a:latin typeface="Arial" panose="020B0604020202020204" pitchFamily="34" charset="0"/>
                <a:cs typeface="Arial" panose="020B0604020202020204" pitchFamily="34" charset="0"/>
              </a:rPr>
              <a:t>Competencias genéricas</a:t>
            </a:r>
            <a:endParaRPr lang="es-MX" sz="900" dirty="0">
              <a:solidFill>
                <a:prstClr val="black"/>
              </a:solidFill>
              <a:latin typeface="Arial" panose="020B0604020202020204" pitchFamily="34" charset="0"/>
              <a:cs typeface="Arial" panose="020B0604020202020204" pitchFamily="34" charset="0"/>
            </a:endParaRPr>
          </a:p>
          <a:p>
            <a:pPr lvl="0"/>
            <a:r>
              <a:rPr lang="es-MX" sz="900" dirty="0">
                <a:solidFill>
                  <a:prstClr val="black"/>
                </a:solidFill>
                <a:latin typeface="Arial" panose="020B0604020202020204" pitchFamily="34" charset="0"/>
                <a:cs typeface="Arial" panose="020B0604020202020204" pitchFamily="34" charset="0"/>
              </a:rPr>
              <a:t>Las competencias genéricas atienden al tipo de conocimientos, disposiciones y actitudes que todo egresado de las distintas licenciaturas para la formación inicial de docentes debe desarrollar a lo largo de su vida; éstas le permiten regularse como un profesional consciente de los cambios sociales, científicos, tecnológicos y culturales. Por tanto, tienen un carácter transversal y están explícita e implícitamente integradas a las competencias profesionales, por lo que se incorporan a los cursos y contenidos curriculares del Plan de Estudios.</a:t>
            </a:r>
          </a:p>
          <a:p>
            <a:pPr lvl="0"/>
            <a:r>
              <a:rPr lang="es-MX" sz="900" dirty="0">
                <a:solidFill>
                  <a:prstClr val="black"/>
                </a:solidFill>
                <a:latin typeface="Arial" panose="020B0604020202020204" pitchFamily="34" charset="0"/>
                <a:cs typeface="Arial" panose="020B0604020202020204" pitchFamily="34" charset="0"/>
              </a:rPr>
              <a:t>   Soluciona problemas y toma decisiones utilizando su pensamiento crítico y creativo.</a:t>
            </a:r>
          </a:p>
          <a:p>
            <a:pPr lvl="0"/>
            <a:r>
              <a:rPr lang="es-MX" sz="900" dirty="0">
                <a:solidFill>
                  <a:prstClr val="black"/>
                </a:solidFill>
                <a:latin typeface="Arial" panose="020B0604020202020204" pitchFamily="34" charset="0"/>
                <a:cs typeface="Arial" panose="020B0604020202020204" pitchFamily="34" charset="0"/>
              </a:rPr>
              <a:t>   Aprende de manera autónoma y muestra iniciativa para auto-regularse y fortalecer su desarrollo personal.</a:t>
            </a:r>
          </a:p>
          <a:p>
            <a:pPr lvl="0"/>
            <a:r>
              <a:rPr lang="es-MX" sz="900" dirty="0">
                <a:solidFill>
                  <a:prstClr val="black"/>
                </a:solidFill>
                <a:latin typeface="Arial" panose="020B0604020202020204" pitchFamily="34" charset="0"/>
                <a:cs typeface="Arial" panose="020B0604020202020204" pitchFamily="34" charset="0"/>
              </a:rPr>
              <a:t>   Colabora con diversos actores para generar proyectos innovadores de impacto social y educativo.</a:t>
            </a:r>
          </a:p>
          <a:p>
            <a:pPr lvl="0"/>
            <a:r>
              <a:rPr lang="es-MX" sz="900" dirty="0">
                <a:solidFill>
                  <a:prstClr val="black"/>
                </a:solidFill>
                <a:latin typeface="Arial" panose="020B0604020202020204" pitchFamily="34" charset="0"/>
                <a:cs typeface="Arial" panose="020B0604020202020204" pitchFamily="34" charset="0"/>
              </a:rPr>
              <a:t>   Utiliza las tecnologías de la información y la comunicación de manera crítica.</a:t>
            </a:r>
          </a:p>
          <a:p>
            <a:pPr lvl="0"/>
            <a:r>
              <a:rPr lang="es-MX" sz="900" dirty="0">
                <a:solidFill>
                  <a:prstClr val="black"/>
                </a:solidFill>
                <a:latin typeface="Arial" panose="020B0604020202020204" pitchFamily="34" charset="0"/>
                <a:cs typeface="Arial" panose="020B0604020202020204" pitchFamily="34" charset="0"/>
              </a:rPr>
              <a:t>   Aplica sus habilidades lingüísticas y comunicativas en diversos contextos.</a:t>
            </a:r>
          </a:p>
          <a:p>
            <a:pPr lvl="0" algn="just"/>
            <a:r>
              <a:rPr lang="es-MX" sz="900" b="1" dirty="0">
                <a:solidFill>
                  <a:prstClr val="black"/>
                </a:solidFill>
                <a:latin typeface="Arial" panose="020B0604020202020204" pitchFamily="34" charset="0"/>
                <a:cs typeface="Arial" panose="020B0604020202020204" pitchFamily="34" charset="0"/>
              </a:rPr>
              <a:t>Competencias profesionales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Las competencias profesionales sintetizan e integran el tipo de conocimientos, habilidades, actitudes y valores necesarios para ejercer la profesión docente en los diferentes niveles educativos. Están delimitadas por el ámbito de incumbencia psicopedagógica, socioeducativa y profesional. Permitirán al egresado atender situaciones y resolver problemas del contexto escolar, del currículo de la educación básica, de los aprendizajes de los alumnos, de las pretensiones institucionales asociadas a la mejora de la calidad, así como de las exigencias y necesidades de la escuela y las comunidades en donde se inscribe su práctica profesional.</a:t>
            </a:r>
          </a:p>
          <a:p>
            <a:pPr lvl="0" algn="just"/>
            <a:r>
              <a:rPr lang="es-MX" sz="900" i="1" dirty="0">
                <a:solidFill>
                  <a:prstClr val="black"/>
                </a:solidFill>
                <a:latin typeface="Arial" panose="020B0604020202020204" pitchFamily="34" charset="0"/>
                <a:cs typeface="Arial" panose="020B0604020202020204" pitchFamily="34" charset="0"/>
              </a:rPr>
              <a:t>Detecta los procesos de aprendizaje de sus alumnos para favorecer su desarrollo cognitivo y socioemocional.</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Plantea las necesidades formativas de los alumnos de acuerdo con sus procesos de desarrollo y de aprendizaje, con base en los nuevos enfoques pedagógicos.</a:t>
            </a:r>
          </a:p>
          <a:p>
            <a:pPr lvl="0" algn="just"/>
            <a:r>
              <a:rPr lang="es-MX" sz="900" dirty="0">
                <a:solidFill>
                  <a:prstClr val="black"/>
                </a:solidFill>
                <a:latin typeface="Arial" panose="020B0604020202020204" pitchFamily="34" charset="0"/>
                <a:cs typeface="Arial" panose="020B0604020202020204" pitchFamily="34" charset="0"/>
              </a:rPr>
              <a:t>   Establece relaciones entre los principios, conceptos disciplinarios y contenidos del plan y programas de estudio en función del logro de aprendizaje de sus alumnos, asegurando la coherencia y continuidad entre los distintos grados y niveles educativos.</a:t>
            </a:r>
          </a:p>
          <a:p>
            <a:pPr lvl="0" algn="just"/>
            <a:r>
              <a:rPr lang="es-MX" sz="900" i="1" dirty="0">
                <a:solidFill>
                  <a:prstClr val="black"/>
                </a:solidFill>
                <a:latin typeface="Arial" panose="020B0604020202020204" pitchFamily="34" charset="0"/>
                <a:cs typeface="Arial" panose="020B0604020202020204" pitchFamily="34" charset="0"/>
              </a:rPr>
              <a:t>Aplica el plan y programas de estudio para alcanzar los propósitos educativos y contribuir al pleno desenvolvimiento de las capacidades de sus alumnos.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   Utiliza metodologías pertinentes y actualizadas para promover el aprendizaje de los alumnos en los diferentes campos, áreas y ámbitos que propone el currículum, considerando los contextos y su desarrollo.</a:t>
            </a:r>
          </a:p>
          <a:p>
            <a:pPr lvl="0" algn="just"/>
            <a:r>
              <a:rPr lang="es-MX" sz="900" dirty="0">
                <a:solidFill>
                  <a:prstClr val="black"/>
                </a:solidFill>
                <a:latin typeface="Arial" panose="020B0604020202020204" pitchFamily="34" charset="0"/>
                <a:cs typeface="Arial" panose="020B0604020202020204" pitchFamily="34" charset="0"/>
              </a:rPr>
              <a:t>   Incorpora los recursos y medios didácticos idóneos para favorecer el aprendizaje de acuerdo con el conocimiento de los procesos de desarrollo cognitivo y socioemocional de los alumnos.</a:t>
            </a:r>
          </a:p>
          <a:p>
            <a:pPr lvl="0" algn="just"/>
            <a:r>
              <a:rPr lang="es-MX" sz="900" i="1" dirty="0">
                <a:solidFill>
                  <a:prstClr val="black"/>
                </a:solidFill>
                <a:latin typeface="Arial" panose="020B0604020202020204" pitchFamily="34" charset="0"/>
                <a:cs typeface="Arial" panose="020B0604020202020204" pitchFamily="34" charset="0"/>
              </a:rPr>
              <a:t>Diseña planeaciones aplicando sus conocimientos curriculares, psicopedagógicos, disciplinares, didácticos y tecnológicos para propiciar espacios de aprendizaje incluyentes que respondan a las necesidades de todos los alumnos en el marco del plan y programas de estudio.</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Elabora diagnósticos de los intereses, motivaciones y necesidades formativas de los alumnos para organizar las actividades de aprendizaje, así como las adecuaciones curriculares y didácticas pertinentes.</a:t>
            </a:r>
            <a:endParaRPr lang="es-MX" sz="9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625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412776"/>
            <a:ext cx="8280000" cy="3693319"/>
          </a:xfrm>
          <a:prstGeom prst="rect">
            <a:avLst/>
          </a:prstGeom>
          <a:solidFill>
            <a:schemeClr val="bg1">
              <a:alpha val="50000"/>
            </a:schemeClr>
          </a:solidFill>
        </p:spPr>
        <p:txBody>
          <a:bodyPr wrap="square">
            <a:spAutoFit/>
          </a:bodyPr>
          <a:lstStyle/>
          <a:p>
            <a:pPr lvl="0"/>
            <a:r>
              <a:rPr lang="es-MX" sz="900" dirty="0">
                <a:solidFill>
                  <a:prstClr val="black"/>
                </a:solidFill>
                <a:latin typeface="Arial" panose="020B0604020202020204" pitchFamily="34" charset="0"/>
                <a:cs typeface="Arial" panose="020B0604020202020204" pitchFamily="34" charset="0"/>
              </a:rPr>
              <a:t>   Selecciona estrategias que favorecen el desarrollo intelectual, físico, social y emocional de los alumnos para procurar el logro de los aprendizajes.</a:t>
            </a:r>
          </a:p>
          <a:p>
            <a:pPr lvl="0"/>
            <a:r>
              <a:rPr lang="es-MX" sz="900" dirty="0">
                <a:solidFill>
                  <a:prstClr val="black"/>
                </a:solidFill>
                <a:latin typeface="Arial" panose="020B0604020202020204" pitchFamily="34" charset="0"/>
                <a:cs typeface="Arial" panose="020B0604020202020204" pitchFamily="34" charset="0"/>
              </a:rPr>
              <a:t>   Construye escenarios y experiencias de aprendizaje utilizando diversos recursos metodológicos y tecnológicos para favorecer la educación inclusiva.</a:t>
            </a:r>
          </a:p>
          <a:p>
            <a:pPr lvl="0" algn="just"/>
            <a:r>
              <a:rPr lang="es-MX" sz="900" i="1" dirty="0">
                <a:solidFill>
                  <a:prstClr val="black"/>
                </a:solidFill>
                <a:latin typeface="Arial" panose="020B0604020202020204" pitchFamily="34" charset="0"/>
                <a:cs typeface="Arial" panose="020B0604020202020204" pitchFamily="34" charset="0"/>
              </a:rPr>
              <a:t>Emplea la evaluación para intervenir en los diferentes ámbitos y momentos de la tarea educativa para mejorar los aprendizajes de sus alumnos.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Evalúa el aprendizaje de sus alumnos mediante la aplicación de distintas teorías, métodos e instrumentos considerando las áreas, campos y ámbitos de conocimiento, así como los saberes correspondientes al grado y nivel educativo.</a:t>
            </a:r>
          </a:p>
          <a:p>
            <a:pPr lvl="0" algn="just"/>
            <a:r>
              <a:rPr lang="es-MX" sz="900" dirty="0">
                <a:solidFill>
                  <a:prstClr val="black"/>
                </a:solidFill>
                <a:latin typeface="Arial" panose="020B0604020202020204" pitchFamily="34" charset="0"/>
                <a:cs typeface="Arial" panose="020B0604020202020204" pitchFamily="34" charset="0"/>
              </a:rPr>
              <a:t>   Elabora propuestas para mejorar los resultados de su enseñanza y los aprendizajes de sus alumnos.</a:t>
            </a:r>
          </a:p>
          <a:p>
            <a:pPr lvl="0" algn="just"/>
            <a:r>
              <a:rPr lang="es-MX" sz="900" i="1" dirty="0">
                <a:solidFill>
                  <a:prstClr val="black"/>
                </a:solidFill>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Emplea los medios tecnológicos y las fuentes de información científica disponibles para mantenerse actualizado respecto a los diversos campos de conocimiento que intervienen en su trabajo docente.</a:t>
            </a:r>
          </a:p>
          <a:p>
            <a:pPr lvl="0" algn="just"/>
            <a:r>
              <a:rPr lang="es-MX" sz="900" dirty="0">
                <a:solidFill>
                  <a:prstClr val="black"/>
                </a:solidFill>
                <a:latin typeface="Arial" panose="020B0604020202020204" pitchFamily="34" charset="0"/>
                <a:cs typeface="Arial" panose="020B0604020202020204" pitchFamily="34" charset="0"/>
              </a:rPr>
              <a:t>   Usa los resultados de la investigación para profundizar en el conocimiento y los procesos de aprendizaje de sus alumnos.</a:t>
            </a:r>
          </a:p>
          <a:p>
            <a:pPr lvl="0" algn="just"/>
            <a:r>
              <a:rPr lang="es-MX" sz="900" dirty="0">
                <a:solidFill>
                  <a:prstClr val="black"/>
                </a:solidFill>
                <a:latin typeface="Arial" panose="020B0604020202020204" pitchFamily="34" charset="0"/>
                <a:cs typeface="Arial" panose="020B0604020202020204" pitchFamily="34" charset="0"/>
              </a:rPr>
              <a:t>   Utiliza los recursos metodológicos y técnicos de la investigación para explicar, comprender situaciones educativas y mejorar su docencia.</a:t>
            </a:r>
          </a:p>
          <a:p>
            <a:pPr lvl="0" algn="just"/>
            <a:r>
              <a:rPr lang="es-MX" sz="900" i="1" dirty="0">
                <a:solidFill>
                  <a:prstClr val="black"/>
                </a:solidFill>
                <a:latin typeface="Arial" panose="020B0604020202020204" pitchFamily="34" charset="0"/>
                <a:cs typeface="Arial" panose="020B0604020202020204" pitchFamily="34" charset="0"/>
              </a:rPr>
              <a:t>Actúa de manera ética ante la diversidad de situaciones que se presentan en la práctica profesional</a:t>
            </a:r>
            <a:r>
              <a:rPr lang="es-MX" sz="900" dirty="0">
                <a:solidFill>
                  <a:prstClr val="black"/>
                </a:solidFill>
                <a:latin typeface="Arial" panose="020B0604020202020204" pitchFamily="34" charset="0"/>
                <a:cs typeface="Arial" panose="020B0604020202020204" pitchFamily="34" charset="0"/>
              </a:rPr>
              <a:t>.</a:t>
            </a:r>
          </a:p>
          <a:p>
            <a:pPr lvl="0" algn="just"/>
            <a:r>
              <a:rPr lang="es-MX" sz="900" dirty="0">
                <a:solidFill>
                  <a:prstClr val="black"/>
                </a:solidFill>
                <a:latin typeface="Arial" panose="020B0604020202020204" pitchFamily="34" charset="0"/>
                <a:cs typeface="Arial" panose="020B0604020202020204" pitchFamily="34" charset="0"/>
              </a:rPr>
              <a:t>   Orienta su actuación profesional con sentido ético-valoral y asume los diversos principios y reglas que aseguran una mejor convivencia institucional y social, en beneficio de los alumnos y de la comunidad escolar.</a:t>
            </a:r>
          </a:p>
          <a:p>
            <a:pPr lvl="0" algn="just"/>
            <a:r>
              <a:rPr lang="es-MX" sz="900" dirty="0">
                <a:solidFill>
                  <a:prstClr val="black"/>
                </a:solidFill>
                <a:latin typeface="Arial" panose="020B0604020202020204" pitchFamily="34" charset="0"/>
                <a:cs typeface="Arial" panose="020B0604020202020204" pitchFamily="34" charset="0"/>
              </a:rPr>
              <a:t>   Previene y soluciona conflictos, así como situaciones emergentes con base en los derechos humanos, los principios derivados de la normatividad educativa y los valores propios de la profesión docente.</a:t>
            </a:r>
          </a:p>
          <a:p>
            <a:pPr lvl="0" algn="just"/>
            <a:r>
              <a:rPr lang="es-MX" sz="900" dirty="0">
                <a:solidFill>
                  <a:prstClr val="black"/>
                </a:solidFill>
                <a:latin typeface="Arial" panose="020B0604020202020204" pitchFamily="34" charset="0"/>
                <a:cs typeface="Arial" panose="020B0604020202020204" pitchFamily="34" charset="0"/>
              </a:rPr>
              <a:t>   Decide las estrategias pedagógicas para minimizar o eliminar las barreras para el aprendizaje y la participación asegurando una educación inclusiva.</a:t>
            </a:r>
          </a:p>
          <a:p>
            <a:pPr lvl="0" algn="just"/>
            <a:r>
              <a:rPr lang="es-MX" sz="900" i="1" dirty="0">
                <a:solidFill>
                  <a:prstClr val="black"/>
                </a:solidFill>
                <a:latin typeface="Arial" panose="020B0604020202020204" pitchFamily="34" charset="0"/>
                <a:cs typeface="Arial" panose="020B0604020202020204" pitchFamily="34" charset="0"/>
              </a:rPr>
              <a:t>Colabora con la comunidad escolar, padres de familia, autoridades y docentes, en la toma de decisiones y en el desarrollo de alternativas de solución a problemáticas socioeducativas.</a:t>
            </a:r>
            <a:endParaRPr lang="es-MX" sz="900" dirty="0">
              <a:solidFill>
                <a:prstClr val="black"/>
              </a:solidFill>
              <a:latin typeface="Arial" panose="020B0604020202020204" pitchFamily="34" charset="0"/>
              <a:cs typeface="Arial" panose="020B0604020202020204" pitchFamily="34" charset="0"/>
            </a:endParaRPr>
          </a:p>
          <a:p>
            <a:pPr lvl="0" algn="just"/>
            <a:r>
              <a:rPr lang="es-MX" sz="900" dirty="0">
                <a:solidFill>
                  <a:prstClr val="black"/>
                </a:solidFill>
                <a:latin typeface="Arial" panose="020B0604020202020204" pitchFamily="34" charset="0"/>
                <a:cs typeface="Arial" panose="020B0604020202020204" pitchFamily="34" charset="0"/>
              </a:rPr>
              <a:t>   Diseña y aplica diferentes diagnósticos para identificar problemáticas que afectan el trabajo en la escuela y en el aula.</a:t>
            </a:r>
          </a:p>
          <a:p>
            <a:pPr lvl="0" algn="just"/>
            <a:r>
              <a:rPr lang="es-MX" sz="900" dirty="0">
                <a:solidFill>
                  <a:prstClr val="black"/>
                </a:solidFill>
                <a:latin typeface="Arial" panose="020B0604020202020204" pitchFamily="34" charset="0"/>
                <a:cs typeface="Arial" panose="020B0604020202020204" pitchFamily="34" charset="0"/>
              </a:rPr>
              <a:t>   Distingue los factores y aspectos asociados a la gestión escolar que contribuyen a mejorar los aprendizajes y la calidad del servicio educativo.</a:t>
            </a:r>
          </a:p>
          <a:p>
            <a:pPr lvl="0" algn="just"/>
            <a:r>
              <a:rPr lang="es-MX" sz="900" dirty="0">
                <a:solidFill>
                  <a:prstClr val="black"/>
                </a:solidFill>
                <a:latin typeface="Arial" panose="020B0604020202020204" pitchFamily="34" charset="0"/>
                <a:cs typeface="Arial" panose="020B0604020202020204" pitchFamily="34" charset="0"/>
              </a:rPr>
              <a:t>   Participa en procesos de evaluación institucional y utiliza sus resultados en la planeación y gestión escolar para mejorar la calidad de la educación que ofrece la institución.</a:t>
            </a:r>
          </a:p>
          <a:p>
            <a:pPr lvl="0" algn="just"/>
            <a:r>
              <a:rPr lang="es-MX" sz="900" dirty="0">
                <a:solidFill>
                  <a:prstClr val="black"/>
                </a:solidFill>
                <a:latin typeface="Arial" panose="020B0604020202020204" pitchFamily="34" charset="0"/>
                <a:cs typeface="Arial" panose="020B0604020202020204" pitchFamily="34" charset="0"/>
              </a:rPr>
              <a:t>Las competencias genéricas y las competencias profesionales se articulan en un conjunto de cursos orientados al logro del perfil de egreso del Plan de Estudios que se integran en la malla curricular.</a:t>
            </a:r>
          </a:p>
        </p:txBody>
      </p:sp>
    </p:spTree>
    <p:extLst>
      <p:ext uri="{BB962C8B-B14F-4D97-AF65-F5344CB8AC3E}">
        <p14:creationId xmlns:p14="http://schemas.microsoft.com/office/powerpoint/2010/main" val="3112238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11" name="4 CuadroTexto"/>
          <p:cNvSpPr txBox="1"/>
          <p:nvPr/>
        </p:nvSpPr>
        <p:spPr>
          <a:xfrm>
            <a:off x="1187624" y="909881"/>
            <a:ext cx="6768752" cy="430887"/>
          </a:xfrm>
          <a:prstGeom prst="rect">
            <a:avLst/>
          </a:prstGeom>
          <a:noFill/>
        </p:spPr>
        <p:txBody>
          <a:bodyPr wrap="square" rtlCol="0">
            <a:spAutoFit/>
          </a:bodyPr>
          <a:lstStyle/>
          <a:p>
            <a:pPr algn="ctr"/>
            <a:r>
              <a:rPr lang="es-MX" sz="1100" b="1" dirty="0"/>
              <a:t>ACUERDO NÚMERO 14/07/18 POR EL QUE SE ESTABLECEN LOS PLANES Y PROGRAMAS DE</a:t>
            </a:r>
            <a:br>
              <a:rPr lang="es-MX" sz="1100" dirty="0"/>
            </a:br>
            <a:r>
              <a:rPr lang="es-MX" sz="1100" b="1" dirty="0"/>
              <a:t>ESTUDIO DE LAS LICENCIATURAS PARA LA FORMACIÓN DE MAESTROS DE EDUCACIÓN BÁSICA</a:t>
            </a:r>
            <a:endParaRPr lang="es-ES" sz="1100" dirty="0"/>
          </a:p>
        </p:txBody>
      </p:sp>
      <p:sp>
        <p:nvSpPr>
          <p:cNvPr id="12" name="Rectángulo 11"/>
          <p:cNvSpPr/>
          <p:nvPr/>
        </p:nvSpPr>
        <p:spPr>
          <a:xfrm>
            <a:off x="432000" y="1412776"/>
            <a:ext cx="8280000" cy="1200329"/>
          </a:xfrm>
          <a:prstGeom prst="rect">
            <a:avLst/>
          </a:prstGeom>
          <a:solidFill>
            <a:schemeClr val="bg1">
              <a:alpha val="50000"/>
            </a:schemeClr>
          </a:solidFill>
        </p:spPr>
        <p:txBody>
          <a:bodyPr wrap="square">
            <a:spAutoFit/>
          </a:bodyPr>
          <a:lstStyle/>
          <a:p>
            <a:pPr lvl="0"/>
            <a:r>
              <a:rPr lang="es-MX" sz="900" b="1" dirty="0">
                <a:solidFill>
                  <a:prstClr val="black"/>
                </a:solidFill>
                <a:latin typeface="Arial" panose="020B0604020202020204" pitchFamily="34" charset="0"/>
                <a:cs typeface="Arial" panose="020B0604020202020204" pitchFamily="34" charset="0"/>
              </a:rPr>
              <a:t>IV.7 Organización de la malla curricular</a:t>
            </a:r>
            <a:endParaRPr lang="es-MX" sz="900" dirty="0">
              <a:solidFill>
                <a:prstClr val="black"/>
              </a:solidFill>
              <a:latin typeface="Arial" panose="020B0604020202020204" pitchFamily="34" charset="0"/>
              <a:cs typeface="Arial" panose="020B0604020202020204" pitchFamily="34" charset="0"/>
            </a:endParaRPr>
          </a:p>
          <a:p>
            <a:pPr lvl="0"/>
            <a:r>
              <a:rPr lang="es-MX" sz="900" dirty="0">
                <a:solidFill>
                  <a:prstClr val="black"/>
                </a:solidFill>
                <a:latin typeface="Arial" panose="020B0604020202020204" pitchFamily="34" charset="0"/>
                <a:cs typeface="Arial" panose="020B0604020202020204" pitchFamily="34" charset="0"/>
              </a:rPr>
              <a:t> </a:t>
            </a:r>
          </a:p>
          <a:p>
            <a:pPr lvl="0"/>
            <a:r>
              <a:rPr lang="es-MX" sz="900" dirty="0">
                <a:solidFill>
                  <a:prstClr val="black"/>
                </a:solidFill>
                <a:latin typeface="Arial" panose="020B0604020202020204" pitchFamily="34" charset="0"/>
                <a:cs typeface="Arial" panose="020B0604020202020204" pitchFamily="34" charset="0"/>
              </a:rPr>
              <a:t>La malla curricular del Plan de Estudios está organizada en cuatro trayectos formativos. Éstos son un conjunto de espacios integrados por distintos componentes disciplinarios, que aportan sus teorías, conceptos, métodos, procedimientos y técnicas alrededor de un propósito definido para contribuir a la preparación profesional de los estudiantes.</a:t>
            </a:r>
          </a:p>
          <a:p>
            <a:pPr lvl="0"/>
            <a:r>
              <a:rPr lang="es-MX" sz="900" dirty="0">
                <a:solidFill>
                  <a:prstClr val="black"/>
                </a:solidFill>
                <a:latin typeface="Arial" panose="020B0604020202020204" pitchFamily="34" charset="0"/>
                <a:cs typeface="Arial" panose="020B0604020202020204" pitchFamily="34" charset="0"/>
              </a:rPr>
              <a:t>En cada trayecto formativo es posible identificar los espacios curriculares como elementos articulados dentro del Plan de Estudios y que toman como punto de referencia los contenidos de la educación preescolar. Esta construcción permite entender su posición en la malla curricular y explicar el sentido de los saberes que propone cada curso. Los trayectos son:</a:t>
            </a:r>
          </a:p>
        </p:txBody>
      </p:sp>
      <p:sp>
        <p:nvSpPr>
          <p:cNvPr id="2" name="Rectángulo 1"/>
          <p:cNvSpPr/>
          <p:nvPr/>
        </p:nvSpPr>
        <p:spPr>
          <a:xfrm>
            <a:off x="0" y="4365104"/>
            <a:ext cx="8604448" cy="249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 name="Imagen 4"/>
          <p:cNvPicPr>
            <a:picLocks noChangeAspect="1"/>
          </p:cNvPicPr>
          <p:nvPr/>
        </p:nvPicPr>
        <p:blipFill rotWithShape="1">
          <a:blip r:embed="rId3"/>
          <a:srcRect l="27556" t="27600" r="20469" b="9401"/>
          <a:stretch/>
        </p:blipFill>
        <p:spPr>
          <a:xfrm>
            <a:off x="651150" y="2636912"/>
            <a:ext cx="7841701" cy="4172887"/>
          </a:xfrm>
          <a:prstGeom prst="rect">
            <a:avLst/>
          </a:prstGeom>
        </p:spPr>
      </p:pic>
    </p:spTree>
    <p:extLst>
      <p:ext uri="{BB962C8B-B14F-4D97-AF65-F5344CB8AC3E}">
        <p14:creationId xmlns:p14="http://schemas.microsoft.com/office/powerpoint/2010/main" val="719231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9" name="Text Box 3"/>
          <p:cNvSpPr txBox="1">
            <a:spLocks noChangeArrowheads="1"/>
          </p:cNvSpPr>
          <p:nvPr/>
        </p:nvSpPr>
        <p:spPr bwMode="auto">
          <a:xfrm>
            <a:off x="5292080" y="2708920"/>
            <a:ext cx="237626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 name="Text Box 3"/>
          <p:cNvSpPr txBox="1">
            <a:spLocks noChangeArrowheads="1"/>
          </p:cNvSpPr>
          <p:nvPr/>
        </p:nvSpPr>
        <p:spPr bwMode="auto">
          <a:xfrm>
            <a:off x="1403648" y="3645024"/>
            <a:ext cx="2376265" cy="360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1" name="Text Box 2"/>
          <p:cNvSpPr txBox="1">
            <a:spLocks noChangeArrowheads="1"/>
          </p:cNvSpPr>
          <p:nvPr/>
        </p:nvSpPr>
        <p:spPr bwMode="auto">
          <a:xfrm>
            <a:off x="2591780" y="3643114"/>
            <a:ext cx="3463493"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4D4D6"/>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MX" sz="1800" b="1" i="0" u="none" strike="noStrike" cap="none" normalizeH="0" baseline="0" dirty="0">
                <a:ln>
                  <a:noFill/>
                </a:ln>
                <a:solidFill>
                  <a:srgbClr val="FFFFFF"/>
                </a:solidFill>
                <a:effectLst/>
                <a:latin typeface="Comic Sans MS" panose="030F0702030302020204" pitchFamily="66" charset="0"/>
              </a:rPr>
              <a:t>VACACIONES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1674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7" name="Rectángulo 6">
            <a:extLst>
              <a:ext uri="{FF2B5EF4-FFF2-40B4-BE49-F238E27FC236}">
                <a16:creationId xmlns:a16="http://schemas.microsoft.com/office/drawing/2014/main" id="{302758EC-6B78-4EFC-BD93-AA884E0F42E8}"/>
              </a:ext>
            </a:extLst>
          </p:cNvPr>
          <p:cNvSpPr/>
          <p:nvPr/>
        </p:nvSpPr>
        <p:spPr>
          <a:xfrm>
            <a:off x="1115616" y="50138"/>
            <a:ext cx="6840760" cy="954107"/>
          </a:xfrm>
          <a:prstGeom prst="rect">
            <a:avLst/>
          </a:prstGeom>
        </p:spPr>
        <p:txBody>
          <a:bodyPr wrap="square">
            <a:spAutoFit/>
          </a:bodyPr>
          <a:lstStyle/>
          <a:p>
            <a:pPr algn="ctr"/>
            <a:r>
              <a:rPr lang="es-MX" sz="1400" b="1" dirty="0">
                <a:solidFill>
                  <a:srgbClr val="C00000"/>
                </a:solidFill>
              </a:rPr>
              <a:t>NORMAS ESPECÍFICAS DE CONTROL ESCOLAR RELATIVAS A LA SELECCIÓN, INSCRIPCIÓN, REINSCRIPCIÓN, ACREDITACIÓN, REGULARIZACIÓN, CERTIFICACIÓN Y TITULACIÓN DE LAS LICENCIATURAS PARA LA FORMACIÓN DE DOCENTES DE EDUCACIÓN BÁSICA, EN LA MODALIDAD ESCOLARIZADA (PLANES 2018) </a:t>
            </a:r>
          </a:p>
        </p:txBody>
      </p:sp>
      <p:sp>
        <p:nvSpPr>
          <p:cNvPr id="8" name="Rectángulo 7">
            <a:extLst>
              <a:ext uri="{FF2B5EF4-FFF2-40B4-BE49-F238E27FC236}">
                <a16:creationId xmlns:a16="http://schemas.microsoft.com/office/drawing/2014/main" id="{734A620B-5B1A-467E-8873-A92FF049902A}"/>
              </a:ext>
            </a:extLst>
          </p:cNvPr>
          <p:cNvSpPr/>
          <p:nvPr/>
        </p:nvSpPr>
        <p:spPr>
          <a:xfrm>
            <a:off x="323528" y="908720"/>
            <a:ext cx="8698606" cy="3908762"/>
          </a:xfrm>
          <a:prstGeom prst="rect">
            <a:avLst/>
          </a:prstGeom>
        </p:spPr>
        <p:txBody>
          <a:bodyPr wrap="square">
            <a:spAutoFit/>
          </a:bodyPr>
          <a:lstStyle/>
          <a:p>
            <a:pPr algn="ctr"/>
            <a:r>
              <a:rPr lang="es-MX" sz="1600" b="1" dirty="0"/>
              <a:t>Capítulo V Acreditación </a:t>
            </a:r>
          </a:p>
          <a:p>
            <a:pPr algn="ctr"/>
            <a:endParaRPr lang="es-MX" sz="1200" dirty="0"/>
          </a:p>
          <a:p>
            <a:pPr algn="just"/>
            <a:r>
              <a:rPr lang="es-MX" sz="1100" b="1" dirty="0"/>
              <a:t>5.2. Características de la evaluación.- </a:t>
            </a:r>
            <a:r>
              <a:rPr lang="es-MX" sz="1100" dirty="0"/>
              <a:t>Será obligación de las instituciones públicas como particulares con autorización, evaluar el aprendizaje de los estudiantes de conformidad con los criterios señalados en los planes y programas de estudio correspondientes. </a:t>
            </a:r>
          </a:p>
          <a:p>
            <a:pPr algn="just"/>
            <a:endParaRPr lang="es-MX" sz="1100" dirty="0"/>
          </a:p>
          <a:p>
            <a:pPr lvl="1" algn="just"/>
            <a:r>
              <a:rPr lang="es-MX" sz="1100" dirty="0"/>
              <a:t>a) La evaluación cumple con dos funciones básicas: la formativa, que da seguimiento a procesos de aprendizaje paulatinos y graduales del estudiante que adquiere a lo largo de su trayectoria de formación, dando cuenta de los niveles de logro y dominio y la sumativa, de acreditación/ certificación de dichos aprendizajes acerca de lo que el estudiante tiene que demostrar, ya sea como producto o desempeño en cada uno de los momentos y etapas de su formación.</a:t>
            </a:r>
          </a:p>
          <a:p>
            <a:pPr lvl="1" algn="just"/>
            <a:endParaRPr lang="es-MX" sz="1100" dirty="0"/>
          </a:p>
          <a:p>
            <a:pPr lvl="1" algn="just"/>
            <a:r>
              <a:rPr lang="es-MX" sz="1100" dirty="0"/>
              <a:t>b) La evaluación de las competencias implica, entre otros aspectos, la definición de evidencias, así como de los criterios de desempeño que permitirán determinar el nivel de logro.</a:t>
            </a:r>
          </a:p>
          <a:p>
            <a:pPr lvl="1" algn="just"/>
            <a:endParaRPr lang="es-MX" sz="1100" dirty="0"/>
          </a:p>
          <a:p>
            <a:pPr lvl="1" algn="just"/>
            <a:r>
              <a:rPr lang="es-MX" sz="1100" dirty="0"/>
              <a:t>c) La evaluación del aprendizaje y de sus resultados será integral, para lo cual se habrán de utilizar métodos que permitan demostrar los conocimientos, habilidades, actitudes y valores en la resolución de problemas requiere además, seleccionar instrumentos acordes a cada tipo de desempeño a evaluar, considerando sus particularidades e intenciones.</a:t>
            </a:r>
          </a:p>
          <a:p>
            <a:pPr algn="just"/>
            <a:endParaRPr lang="es-MX" sz="1100" dirty="0"/>
          </a:p>
          <a:p>
            <a:pPr algn="just"/>
            <a:r>
              <a:rPr lang="es-MX" sz="1100" dirty="0"/>
              <a:t>Los niveles de desempeño de las competencias especificadas en los cursos aumentan gradualmente y se derivan de los criterios de desempeño establecidos para cada evidencia; expresan el nivel deseable a alcanzar por el estudiante y son diferenciados y excluyentes entre sí.</a:t>
            </a:r>
          </a:p>
          <a:p>
            <a:pPr algn="just"/>
            <a:endParaRPr lang="es-MX" sz="1100" dirty="0"/>
          </a:p>
          <a:p>
            <a:pPr algn="just"/>
            <a:r>
              <a:rPr lang="es-MX" sz="1100" b="1" dirty="0"/>
              <a:t>5.3. Escala de calificaciones.- </a:t>
            </a:r>
            <a:r>
              <a:rPr lang="es-MX" sz="1100" dirty="0"/>
              <a:t>La escala oficial de evaluación y acreditación se asignará por niveles de desempeño, los cuales tendrán una equivalencia numérica de acuerdo a la siguiente tabla:</a:t>
            </a:r>
          </a:p>
        </p:txBody>
      </p:sp>
      <p:graphicFrame>
        <p:nvGraphicFramePr>
          <p:cNvPr id="9" name="Tabla 8">
            <a:extLst>
              <a:ext uri="{FF2B5EF4-FFF2-40B4-BE49-F238E27FC236}">
                <a16:creationId xmlns:a16="http://schemas.microsoft.com/office/drawing/2014/main" id="{BDD7ED25-CA10-45C7-81AF-D90E9FDAE6E4}"/>
              </a:ext>
            </a:extLst>
          </p:cNvPr>
          <p:cNvGraphicFramePr>
            <a:graphicFrameLocks noGrp="1"/>
          </p:cNvGraphicFramePr>
          <p:nvPr/>
        </p:nvGraphicFramePr>
        <p:xfrm>
          <a:off x="2771800" y="4817482"/>
          <a:ext cx="3636404" cy="1813560"/>
        </p:xfrm>
        <a:graphic>
          <a:graphicData uri="http://schemas.openxmlformats.org/drawingml/2006/table">
            <a:tbl>
              <a:tblPr firstRow="1" bandRow="1">
                <a:tableStyleId>{21E4AEA4-8DFA-4A89-87EB-49C32662AFE0}</a:tableStyleId>
              </a:tblPr>
              <a:tblGrid>
                <a:gridCol w="1818202">
                  <a:extLst>
                    <a:ext uri="{9D8B030D-6E8A-4147-A177-3AD203B41FA5}">
                      <a16:colId xmlns:a16="http://schemas.microsoft.com/office/drawing/2014/main" val="665413202"/>
                    </a:ext>
                  </a:extLst>
                </a:gridCol>
                <a:gridCol w="1818202">
                  <a:extLst>
                    <a:ext uri="{9D8B030D-6E8A-4147-A177-3AD203B41FA5}">
                      <a16:colId xmlns:a16="http://schemas.microsoft.com/office/drawing/2014/main" val="459236417"/>
                    </a:ext>
                  </a:extLst>
                </a:gridCol>
              </a:tblGrid>
              <a:tr h="174877">
                <a:tc>
                  <a:txBody>
                    <a:bodyPr/>
                    <a:lstStyle/>
                    <a:p>
                      <a:pPr algn="ctr"/>
                      <a:r>
                        <a:rPr lang="es-MX" sz="1100" dirty="0"/>
                        <a:t>Nivel de desempeño</a:t>
                      </a:r>
                    </a:p>
                  </a:txBody>
                  <a:tcPr/>
                </a:tc>
                <a:tc>
                  <a:txBody>
                    <a:bodyPr/>
                    <a:lstStyle/>
                    <a:p>
                      <a:pPr algn="ctr"/>
                      <a:r>
                        <a:rPr lang="es-MX" sz="1100" dirty="0"/>
                        <a:t>Equivalencia numérica</a:t>
                      </a:r>
                    </a:p>
                  </a:txBody>
                  <a:tcPr/>
                </a:tc>
                <a:extLst>
                  <a:ext uri="{0D108BD9-81ED-4DB2-BD59-A6C34878D82A}">
                    <a16:rowId xmlns:a16="http://schemas.microsoft.com/office/drawing/2014/main" val="2130822892"/>
                  </a:ext>
                </a:extLst>
              </a:tr>
              <a:tr h="174877">
                <a:tc>
                  <a:txBody>
                    <a:bodyPr/>
                    <a:lstStyle/>
                    <a:p>
                      <a:pPr algn="ctr"/>
                      <a:r>
                        <a:rPr lang="es-MX" sz="1100" dirty="0"/>
                        <a:t>Competente</a:t>
                      </a:r>
                    </a:p>
                  </a:txBody>
                  <a:tcPr/>
                </a:tc>
                <a:tc>
                  <a:txBody>
                    <a:bodyPr/>
                    <a:lstStyle/>
                    <a:p>
                      <a:pPr algn="ctr"/>
                      <a:r>
                        <a:rPr lang="es-MX" sz="1100" dirty="0"/>
                        <a:t>10</a:t>
                      </a:r>
                    </a:p>
                  </a:txBody>
                  <a:tcPr/>
                </a:tc>
                <a:extLst>
                  <a:ext uri="{0D108BD9-81ED-4DB2-BD59-A6C34878D82A}">
                    <a16:rowId xmlns:a16="http://schemas.microsoft.com/office/drawing/2014/main" val="2296983593"/>
                  </a:ext>
                </a:extLst>
              </a:tr>
              <a:tr h="174877">
                <a:tc>
                  <a:txBody>
                    <a:bodyPr/>
                    <a:lstStyle/>
                    <a:p>
                      <a:pPr algn="ctr"/>
                      <a:r>
                        <a:rPr lang="es-MX" sz="1100" dirty="0"/>
                        <a:t>Satisfactorio</a:t>
                      </a:r>
                    </a:p>
                  </a:txBody>
                  <a:tcPr/>
                </a:tc>
                <a:tc>
                  <a:txBody>
                    <a:bodyPr/>
                    <a:lstStyle/>
                    <a:p>
                      <a:pPr algn="ctr"/>
                      <a:r>
                        <a:rPr lang="es-MX" sz="1100" dirty="0"/>
                        <a:t>9</a:t>
                      </a:r>
                    </a:p>
                  </a:txBody>
                  <a:tcPr/>
                </a:tc>
                <a:extLst>
                  <a:ext uri="{0D108BD9-81ED-4DB2-BD59-A6C34878D82A}">
                    <a16:rowId xmlns:a16="http://schemas.microsoft.com/office/drawing/2014/main" val="3767204308"/>
                  </a:ext>
                </a:extLst>
              </a:tr>
              <a:tr h="174877">
                <a:tc>
                  <a:txBody>
                    <a:bodyPr/>
                    <a:lstStyle/>
                    <a:p>
                      <a:pPr algn="ctr"/>
                      <a:r>
                        <a:rPr lang="es-MX" sz="1100" dirty="0"/>
                        <a:t>Suficiente</a:t>
                      </a:r>
                    </a:p>
                  </a:txBody>
                  <a:tcPr/>
                </a:tc>
                <a:tc>
                  <a:txBody>
                    <a:bodyPr/>
                    <a:lstStyle/>
                    <a:p>
                      <a:pPr algn="ctr"/>
                      <a:r>
                        <a:rPr lang="es-MX" sz="1100" dirty="0"/>
                        <a:t>8</a:t>
                      </a:r>
                    </a:p>
                  </a:txBody>
                  <a:tcPr/>
                </a:tc>
                <a:extLst>
                  <a:ext uri="{0D108BD9-81ED-4DB2-BD59-A6C34878D82A}">
                    <a16:rowId xmlns:a16="http://schemas.microsoft.com/office/drawing/2014/main" val="360303947"/>
                  </a:ext>
                </a:extLst>
              </a:tr>
              <a:tr h="174877">
                <a:tc>
                  <a:txBody>
                    <a:bodyPr/>
                    <a:lstStyle/>
                    <a:p>
                      <a:pPr algn="ctr"/>
                      <a:r>
                        <a:rPr lang="es-MX" sz="1100" dirty="0"/>
                        <a:t>Regular</a:t>
                      </a:r>
                    </a:p>
                  </a:txBody>
                  <a:tcPr/>
                </a:tc>
                <a:tc>
                  <a:txBody>
                    <a:bodyPr/>
                    <a:lstStyle/>
                    <a:p>
                      <a:pPr algn="ctr"/>
                      <a:r>
                        <a:rPr lang="es-MX" sz="1100" dirty="0"/>
                        <a:t>7</a:t>
                      </a:r>
                    </a:p>
                  </a:txBody>
                  <a:tcPr/>
                </a:tc>
                <a:extLst>
                  <a:ext uri="{0D108BD9-81ED-4DB2-BD59-A6C34878D82A}">
                    <a16:rowId xmlns:a16="http://schemas.microsoft.com/office/drawing/2014/main" val="2607493493"/>
                  </a:ext>
                </a:extLst>
              </a:tr>
              <a:tr h="174877">
                <a:tc>
                  <a:txBody>
                    <a:bodyPr/>
                    <a:lstStyle/>
                    <a:p>
                      <a:pPr algn="ctr"/>
                      <a:r>
                        <a:rPr lang="es-MX" sz="1100" dirty="0"/>
                        <a:t>Básico</a:t>
                      </a:r>
                    </a:p>
                  </a:txBody>
                  <a:tcPr/>
                </a:tc>
                <a:tc>
                  <a:txBody>
                    <a:bodyPr/>
                    <a:lstStyle/>
                    <a:p>
                      <a:pPr algn="ctr"/>
                      <a:r>
                        <a:rPr lang="es-MX" sz="1100" dirty="0"/>
                        <a:t>6</a:t>
                      </a:r>
                    </a:p>
                  </a:txBody>
                  <a:tcPr/>
                </a:tc>
                <a:extLst>
                  <a:ext uri="{0D108BD9-81ED-4DB2-BD59-A6C34878D82A}">
                    <a16:rowId xmlns:a16="http://schemas.microsoft.com/office/drawing/2014/main" val="3654336335"/>
                  </a:ext>
                </a:extLst>
              </a:tr>
              <a:tr h="174877">
                <a:tc>
                  <a:txBody>
                    <a:bodyPr/>
                    <a:lstStyle/>
                    <a:p>
                      <a:pPr algn="ctr"/>
                      <a:r>
                        <a:rPr lang="es-MX" sz="1100" dirty="0"/>
                        <a:t>No se muestra</a:t>
                      </a:r>
                    </a:p>
                  </a:txBody>
                  <a:tcPr/>
                </a:tc>
                <a:tc>
                  <a:txBody>
                    <a:bodyPr/>
                    <a:lstStyle/>
                    <a:p>
                      <a:pPr algn="ctr"/>
                      <a:r>
                        <a:rPr lang="es-MX" sz="1100" dirty="0"/>
                        <a:t>5</a:t>
                      </a:r>
                    </a:p>
                  </a:txBody>
                  <a:tcPr/>
                </a:tc>
                <a:extLst>
                  <a:ext uri="{0D108BD9-81ED-4DB2-BD59-A6C34878D82A}">
                    <a16:rowId xmlns:a16="http://schemas.microsoft.com/office/drawing/2014/main" val="2519533477"/>
                  </a:ext>
                </a:extLst>
              </a:tr>
            </a:tbl>
          </a:graphicData>
        </a:graphic>
      </p:graphicFrame>
      <p:sp>
        <p:nvSpPr>
          <p:cNvPr id="3" name="Rectángulo 2"/>
          <p:cNvSpPr/>
          <p:nvPr/>
        </p:nvSpPr>
        <p:spPr>
          <a:xfrm>
            <a:off x="6516216" y="5052087"/>
            <a:ext cx="1925960" cy="1107996"/>
          </a:xfrm>
          <a:prstGeom prst="rect">
            <a:avLst/>
          </a:prstGeom>
        </p:spPr>
        <p:txBody>
          <a:bodyPr wrap="square">
            <a:spAutoFit/>
          </a:bodyPr>
          <a:lstStyle/>
          <a:p>
            <a:pPr algn="just"/>
            <a:r>
              <a:rPr lang="es-MX" sz="1100" b="1" dirty="0"/>
              <a:t>El estudiante acreditará el curso cuando obtenga como mínimo en la evaluación global el nivel de desempeño básico y su equivalencia numérica de 6.</a:t>
            </a:r>
          </a:p>
        </p:txBody>
      </p:sp>
    </p:spTree>
    <p:extLst>
      <p:ext uri="{BB962C8B-B14F-4D97-AF65-F5344CB8AC3E}">
        <p14:creationId xmlns:p14="http://schemas.microsoft.com/office/powerpoint/2010/main" val="1558404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Rectángulo 3">
            <a:extLst>
              <a:ext uri="{FF2B5EF4-FFF2-40B4-BE49-F238E27FC236}">
                <a16:creationId xmlns:a16="http://schemas.microsoft.com/office/drawing/2014/main" id="{8B302E96-FDC6-4A7D-9184-8ED3F2E76D49}"/>
              </a:ext>
            </a:extLst>
          </p:cNvPr>
          <p:cNvSpPr/>
          <p:nvPr/>
        </p:nvSpPr>
        <p:spPr>
          <a:xfrm>
            <a:off x="12151" y="709432"/>
            <a:ext cx="8856984" cy="5847755"/>
          </a:xfrm>
          <a:prstGeom prst="rect">
            <a:avLst/>
          </a:prstGeom>
        </p:spPr>
        <p:txBody>
          <a:bodyPr wrap="square">
            <a:spAutoFit/>
          </a:bodyPr>
          <a:lstStyle/>
          <a:p>
            <a:pPr algn="just"/>
            <a:endParaRPr lang="es-MX" sz="1100" dirty="0"/>
          </a:p>
          <a:p>
            <a:pPr algn="just"/>
            <a:r>
              <a:rPr lang="es-MX" sz="1100" b="1" dirty="0"/>
              <a:t>                                5.4. Criterios de acreditación.- </a:t>
            </a:r>
            <a:r>
              <a:rPr lang="es-MX" sz="1100" dirty="0"/>
              <a:t>El proceso para la acreditación de un curso, se llevará conforme a lo siguiente: </a:t>
            </a:r>
          </a:p>
          <a:p>
            <a:pPr algn="just"/>
            <a:endParaRPr lang="es-MX" sz="1100" dirty="0"/>
          </a:p>
          <a:p>
            <a:pPr marL="1143000" lvl="2" indent="-228600" algn="just">
              <a:buAutoNum type="alphaLcParenR"/>
            </a:pPr>
            <a:r>
              <a:rPr lang="es-MX" sz="1100" dirty="0"/>
              <a:t>La acreditación de los estudios deberá hacerse en la institución donde se encuentra inscrito el estudiante.</a:t>
            </a:r>
          </a:p>
          <a:p>
            <a:pPr lvl="2" algn="just"/>
            <a:endParaRPr lang="es-MX" sz="1100" dirty="0"/>
          </a:p>
          <a:p>
            <a:pPr lvl="2" algn="just"/>
            <a:r>
              <a:rPr lang="es-MX" sz="1100" dirty="0"/>
              <a:t>b) La evaluación de los cursos para fines de acreditación será integral y se le denominará </a:t>
            </a:r>
            <a:r>
              <a:rPr lang="es-MX" sz="1100" b="1" dirty="0"/>
              <a:t>evaluación global</a:t>
            </a:r>
            <a:r>
              <a:rPr lang="es-MX" sz="1100" dirty="0"/>
              <a:t>; misma que está conformada por las evaluaciones parciales de acuerdo con el número de unidades de aprendizaje y una evidencia final.</a:t>
            </a:r>
          </a:p>
          <a:p>
            <a:pPr lvl="2" algn="just"/>
            <a:endParaRPr lang="es-MX" sz="1100" dirty="0"/>
          </a:p>
          <a:p>
            <a:pPr lvl="2" algn="just"/>
            <a:r>
              <a:rPr lang="es-MX" sz="1100" dirty="0"/>
              <a:t>c) El docente deberá hacer explícitos a los estudiantes al inicio del semestre, el número de unidades de aprendizaje, así como las valoraciones parciales correspondientes. los criterios de desempeño y el proceso de seguimiento que se realizará para determinar el logro de las competencias.</a:t>
            </a:r>
          </a:p>
          <a:p>
            <a:pPr lvl="2" algn="just"/>
            <a:endParaRPr lang="es-MX" sz="1100" dirty="0"/>
          </a:p>
          <a:p>
            <a:pPr lvl="2" algn="just"/>
            <a:r>
              <a:rPr lang="es-MX" sz="1100" dirty="0"/>
              <a:t>d) Los periodos para realizar la evaluación y asignar calificación con fines de acreditación son al final de cada unidad de aprendizaje y del curso.</a:t>
            </a:r>
          </a:p>
          <a:p>
            <a:pPr lvl="2" algn="just"/>
            <a:endParaRPr lang="es-MX" sz="1100" dirty="0"/>
          </a:p>
          <a:p>
            <a:pPr lvl="2" algn="just"/>
            <a:r>
              <a:rPr lang="es-MX" sz="1100" dirty="0"/>
              <a:t>e) La </a:t>
            </a:r>
            <a:r>
              <a:rPr lang="es-MX" sz="1100" b="1" dirty="0"/>
              <a:t>acreditación de cada unidad </a:t>
            </a:r>
            <a:r>
              <a:rPr lang="es-MX" sz="1100" dirty="0"/>
              <a:t>de aprendizaje </a:t>
            </a:r>
            <a:r>
              <a:rPr lang="es-MX" sz="1100" b="1" dirty="0"/>
              <a:t>será condición </a:t>
            </a:r>
            <a:r>
              <a:rPr lang="es-MX" sz="1100" dirty="0"/>
              <a:t>para que el estudiante tenga </a:t>
            </a:r>
            <a:r>
              <a:rPr lang="es-MX" sz="1100" b="1" dirty="0"/>
              <a:t>derecho</a:t>
            </a:r>
            <a:r>
              <a:rPr lang="es-MX" sz="1100" dirty="0"/>
              <a:t> a la evaluación global.</a:t>
            </a:r>
          </a:p>
          <a:p>
            <a:pPr lvl="2" algn="just"/>
            <a:endParaRPr lang="es-MX" sz="1100" dirty="0"/>
          </a:p>
          <a:p>
            <a:pPr lvl="2" algn="just"/>
            <a:r>
              <a:rPr lang="es-MX" sz="1100" dirty="0"/>
              <a:t>f) La </a:t>
            </a:r>
            <a:r>
              <a:rPr lang="es-MX" sz="1100" b="1" dirty="0"/>
              <a:t>evaluación global </a:t>
            </a:r>
            <a:r>
              <a:rPr lang="es-MX" sz="1100" dirty="0"/>
              <a:t>del curso ponderará las calificaciones de las </a:t>
            </a:r>
            <a:r>
              <a:rPr lang="es-MX" sz="1100" b="1" dirty="0"/>
              <a:t>unidades de aprendizaje </a:t>
            </a:r>
            <a:r>
              <a:rPr lang="es-MX" sz="1100" dirty="0"/>
              <a:t>que lo conforman, y su valoración no podrá ser mayor del </a:t>
            </a:r>
            <a:r>
              <a:rPr lang="es-MX" sz="1100" b="1" dirty="0"/>
              <a:t>50%. </a:t>
            </a:r>
            <a:r>
              <a:rPr lang="es-MX" sz="1100" dirty="0"/>
              <a:t>La </a:t>
            </a:r>
            <a:r>
              <a:rPr lang="es-MX" sz="1100" b="1" dirty="0"/>
              <a:t>evidencia final </a:t>
            </a:r>
            <a:r>
              <a:rPr lang="es-MX" sz="1100" dirty="0"/>
              <a:t>tendrá asignado el </a:t>
            </a:r>
            <a:r>
              <a:rPr lang="es-MX" sz="1100" b="1" dirty="0"/>
              <a:t>50%</a:t>
            </a:r>
            <a:r>
              <a:rPr lang="es-MX" sz="1100" dirty="0"/>
              <a:t>restante a fin de completar el </a:t>
            </a:r>
            <a:r>
              <a:rPr lang="es-MX" sz="1100" b="1" dirty="0"/>
              <a:t>100%.</a:t>
            </a:r>
          </a:p>
          <a:p>
            <a:pPr lvl="2" algn="just"/>
            <a:endParaRPr lang="es-MX" sz="1100" b="1" dirty="0"/>
          </a:p>
          <a:p>
            <a:pPr lvl="2" algn="just"/>
            <a:r>
              <a:rPr lang="es-MX" sz="1100" dirty="0"/>
              <a:t>g) El nivel de desempeño del estudiante en la evaluación global, estará determinado por el número entero de la equivalencia numérica obtenida.</a:t>
            </a:r>
          </a:p>
          <a:p>
            <a:pPr lvl="2" algn="just"/>
            <a:endParaRPr lang="es-MX" sz="1100" dirty="0"/>
          </a:p>
          <a:p>
            <a:pPr lvl="2" algn="just"/>
            <a:r>
              <a:rPr lang="es-MX" sz="1100" dirty="0"/>
              <a:t>h) El estudiante tendrá derecho a la acreditación del curso cuando asista como mínimo el 85% del tiempo establecido para el mismo y obtenga un nivel mayor o igual al nivel básico y su respectiva equivalencia numérica.</a:t>
            </a:r>
          </a:p>
          <a:p>
            <a:pPr lvl="2" algn="just"/>
            <a:endParaRPr lang="es-MX" sz="1100" dirty="0"/>
          </a:p>
          <a:p>
            <a:pPr lvl="2" algn="just"/>
            <a:r>
              <a:rPr lang="es-MX" sz="1100" dirty="0"/>
              <a:t>i) Para el octavo semestre el estudiante tendrá derecho a la acreditación solo si se ha cubierto como mínimo el 90% de asistencia al curso de Aprendizaje en el Servicio. El cálculo del porcentaje debe á incluir las asistencias del estudiante a la escuela de práctica de educación básica y a la institución normalista.</a:t>
            </a:r>
          </a:p>
          <a:p>
            <a:pPr lvl="2" algn="just"/>
            <a:endParaRPr lang="es-MX" sz="1100" dirty="0"/>
          </a:p>
          <a:p>
            <a:pPr lvl="2" algn="just"/>
            <a:r>
              <a:rPr lang="es-MX" sz="1100" dirty="0"/>
              <a:t>j) ) Al final del semestre el personal docente deberá informar al área de control escolar de la institución, el porcentaje de asistencia de cada estudiante y entregar el acta de resultados de evaluación, debidamente elaborada. </a:t>
            </a:r>
          </a:p>
          <a:p>
            <a:pPr algn="just"/>
            <a:endParaRPr lang="es-MX" sz="1100" dirty="0"/>
          </a:p>
          <a:p>
            <a:pPr algn="just"/>
            <a:endParaRPr lang="es-MX" sz="1100" dirty="0"/>
          </a:p>
        </p:txBody>
      </p:sp>
    </p:spTree>
    <p:extLst>
      <p:ext uri="{BB962C8B-B14F-4D97-AF65-F5344CB8AC3E}">
        <p14:creationId xmlns:p14="http://schemas.microsoft.com/office/powerpoint/2010/main" val="2493560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3" name="Rectángulo 2">
            <a:extLst>
              <a:ext uri="{FF2B5EF4-FFF2-40B4-BE49-F238E27FC236}">
                <a16:creationId xmlns:a16="http://schemas.microsoft.com/office/drawing/2014/main" id="{DD41A099-ECE1-48D6-A4F4-DF6F1B792E74}"/>
              </a:ext>
            </a:extLst>
          </p:cNvPr>
          <p:cNvSpPr/>
          <p:nvPr/>
        </p:nvSpPr>
        <p:spPr>
          <a:xfrm>
            <a:off x="323528" y="1179522"/>
            <a:ext cx="8496944" cy="5678478"/>
          </a:xfrm>
          <a:prstGeom prst="rect">
            <a:avLst/>
          </a:prstGeom>
        </p:spPr>
        <p:txBody>
          <a:bodyPr wrap="square">
            <a:spAutoFit/>
          </a:bodyPr>
          <a:lstStyle/>
          <a:p>
            <a:r>
              <a:rPr lang="es-MX" sz="1100" b="1" dirty="0"/>
              <a:t>5.5.  Promedio General de Aprovechamiento.- </a:t>
            </a:r>
            <a:r>
              <a:rPr lang="es-MX" sz="1100" dirty="0"/>
              <a:t>El promedio general de aprovechamiento se obtendrá al sumar las equivalencias numéricas de las evaluaciones globales de todos los cursos y dividir el resultado entre el número de éstos; el cual se deberá registrar con un número entero y una cifra decimal, no se debe redondear. </a:t>
            </a:r>
          </a:p>
          <a:p>
            <a:endParaRPr lang="es-MX" sz="1100" dirty="0"/>
          </a:p>
          <a:p>
            <a:r>
              <a:rPr lang="es-MX" sz="1100" b="1" dirty="0"/>
              <a:t>5.6.  Organización del plan de estudios.- </a:t>
            </a:r>
            <a:r>
              <a:rPr lang="es-MX" sz="1100" dirty="0"/>
              <a:t>Deberá respetarse el orden curricular del plan de estudios, entendiéndose dicho orden como el lugar que ocupa cada curso en la malla curricular, en consecuencia, no deberá cambiarse un curso de un semestre a otro, ni combinar en un semestre diferentes cursos, excepto en los siguientes casos: </a:t>
            </a:r>
          </a:p>
          <a:p>
            <a:endParaRPr lang="es-MX" sz="1100" dirty="0"/>
          </a:p>
          <a:p>
            <a:r>
              <a:rPr lang="es-MX" sz="1100" dirty="0"/>
              <a:t> a) Los cursos del trayecto formativo de optativos podrán ser tomados en línea o presencial en la escuela normal o en otra institución de educación superior, previo acuerdo de colaboración; los cursos optativos que atiendan a una necesidad regional o traten un tema de relevancia social podrán adelantarse sin que el orden de los demás cursos de la malla curricular cambie su ubicación. Los cursos optativos que enfatizan en algún área de conocimiento específico, deberán abordarse después de haber cursado los espacios curriculares obligatorios relacionados con el área o temática en cuestión.</a:t>
            </a:r>
          </a:p>
          <a:p>
            <a:endParaRPr lang="es-MX" sz="1100" dirty="0"/>
          </a:p>
          <a:p>
            <a:r>
              <a:rPr lang="es-MX" sz="1100" dirty="0"/>
              <a:t>b) En los cursos de inglés, el estudiante podrá solicitar la acreditación a través de un examen diagnóstico, tomando como base los niveles referenciados al Marco Común Europeo de Referencia (CEFR) y a través de la Certificación Nacional de Nivel de Idioma (CENNI) de la Secretaría de Educación Pública, para mayor información podrá consultar en el portal: </a:t>
            </a:r>
            <a:r>
              <a:rPr lang="es-MX" sz="1100" dirty="0">
                <a:hlinkClick r:id="rId3"/>
              </a:rPr>
              <a:t>www.cenni.sep.gob.mx</a:t>
            </a:r>
            <a:endParaRPr lang="es-MX" sz="1100" dirty="0"/>
          </a:p>
          <a:p>
            <a:endParaRPr lang="es-MX" sz="1100" dirty="0"/>
          </a:p>
          <a:p>
            <a:r>
              <a:rPr lang="es-MX" sz="1100" dirty="0"/>
              <a:t>c) La certificación permitirá ubicar al estudiante en el curso que corresponda de acuerdo con su nivel de competencia obtenido, los resultados del proceso de certificación deberán considerarse para acreditar los cursos previos</a:t>
            </a:r>
          </a:p>
          <a:p>
            <a:endParaRPr lang="es-MX" sz="1100" b="1" dirty="0"/>
          </a:p>
          <a:p>
            <a:r>
              <a:rPr lang="es-MX" sz="1100" b="1" dirty="0"/>
              <a:t>5.7. De la validez de los cursos.- </a:t>
            </a:r>
            <a:r>
              <a:rPr lang="es-MX" sz="1100" dirty="0"/>
              <a:t>Los cursos de inglés acreditados a través de las instancias autorizadas por la Secretaría de Educación Pública, para efectos de control escolar y de calificación, se les asignará un nivel de desempeño competente y su equivalencia numérica de 10.</a:t>
            </a:r>
          </a:p>
          <a:p>
            <a:endParaRPr lang="es-MX" sz="1100" dirty="0"/>
          </a:p>
          <a:p>
            <a:r>
              <a:rPr lang="es-MX" sz="1100" b="1" dirty="0"/>
              <a:t>5.7. De la validez de los cursos.- </a:t>
            </a:r>
            <a:r>
              <a:rPr lang="es-MX" sz="1100" dirty="0"/>
              <a:t>Los cursos de inglés acreditados a través de las instancias autorizadas por la Secretaría de Educación Pública, para efectos de control escolar y de calificación, se les asignará un nivel de desempeño competente y su equivalencia numérica de 10.</a:t>
            </a:r>
          </a:p>
          <a:p>
            <a:endParaRPr lang="es-MX" sz="1100" dirty="0"/>
          </a:p>
          <a:p>
            <a:pPr algn="just"/>
            <a:r>
              <a:rPr lang="es-MX" sz="1100" b="1" dirty="0"/>
              <a:t>5.8. Acreditación del trabajo de titulación.- </a:t>
            </a:r>
            <a:r>
              <a:rPr lang="es-MX" sz="1100" dirty="0"/>
              <a:t>Para que el estudiante acredite el octavo semestre deberá cumplir con lo siguiente: </a:t>
            </a:r>
          </a:p>
          <a:p>
            <a:pPr algn="just"/>
            <a:r>
              <a:rPr lang="es-MX" sz="1100" dirty="0"/>
              <a:t>a) Entregar su documento de trabajo de titulación al finalizar el octavo semestre en cualquiera de sus tres modalidades.</a:t>
            </a:r>
          </a:p>
          <a:p>
            <a:pPr algn="just"/>
            <a:r>
              <a:rPr lang="es-MX" sz="1100" dirty="0"/>
              <a:t>b) Si no entregó su trabajo de titulación al concluir el octavo semestre, contará con un plazo de un año para elaborarlo y solicitar el examen correspondiente.</a:t>
            </a:r>
          </a:p>
          <a:p>
            <a:pPr algn="just"/>
            <a:r>
              <a:rPr lang="es-MX" sz="1100" dirty="0"/>
              <a:t>c) El asesor entregará una carta de acreditación en la que exprese que el estudiante ha concluido con su trabajo de titulación y se le asignará los créditos correspondientes. El trabajo de titulación no tiene calificación, solamente se le asignarán los créditos.</a:t>
            </a:r>
          </a:p>
        </p:txBody>
      </p:sp>
    </p:spTree>
    <p:extLst>
      <p:ext uri="{BB962C8B-B14F-4D97-AF65-F5344CB8AC3E}">
        <p14:creationId xmlns:p14="http://schemas.microsoft.com/office/powerpoint/2010/main" val="44672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945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4" name="Rectángulo 3">
            <a:extLst>
              <a:ext uri="{FF2B5EF4-FFF2-40B4-BE49-F238E27FC236}">
                <a16:creationId xmlns:a16="http://schemas.microsoft.com/office/drawing/2014/main" id="{98B45991-1F07-4D0D-9027-5D787C44A086}"/>
              </a:ext>
            </a:extLst>
          </p:cNvPr>
          <p:cNvSpPr/>
          <p:nvPr/>
        </p:nvSpPr>
        <p:spPr>
          <a:xfrm>
            <a:off x="683568" y="1124744"/>
            <a:ext cx="8064896" cy="4231928"/>
          </a:xfrm>
          <a:prstGeom prst="rect">
            <a:avLst/>
          </a:prstGeom>
        </p:spPr>
        <p:txBody>
          <a:bodyPr wrap="square">
            <a:spAutoFit/>
          </a:bodyPr>
          <a:lstStyle/>
          <a:p>
            <a:pPr algn="just"/>
            <a:r>
              <a:rPr lang="es-MX" sz="1100" b="1" dirty="0"/>
              <a:t>5.9. Validación del proceso de acreditación.- </a:t>
            </a:r>
            <a:r>
              <a:rPr lang="es-MX" sz="1100" dirty="0"/>
              <a:t>El documento que sustenta el proceso de acreditación es el Registro de Escolaridad, por lo que es responsabilidad de las escuelas enviarlo en tiempo y forma al área de control escolar para su control, revisión y validación. </a:t>
            </a:r>
          </a:p>
          <a:p>
            <a:pPr algn="ctr"/>
            <a:endParaRPr lang="es-MX" sz="1100" b="1" dirty="0"/>
          </a:p>
          <a:p>
            <a:pPr algn="ctr"/>
            <a:r>
              <a:rPr lang="es-MX" sz="1600" b="1" dirty="0"/>
              <a:t>Capítulo VI Regularización </a:t>
            </a:r>
          </a:p>
          <a:p>
            <a:pPr algn="ctr"/>
            <a:endParaRPr lang="es-MX" sz="1100" b="1" dirty="0"/>
          </a:p>
          <a:p>
            <a:pPr algn="just"/>
            <a:r>
              <a:rPr lang="es-MX" sz="1100" b="1" dirty="0"/>
              <a:t>6.1. Criterios de regularización.- </a:t>
            </a:r>
            <a:r>
              <a:rPr lang="es-MX" sz="1100" dirty="0"/>
              <a:t>La regularización de estudios, es el procedimiento mediante el cual el estudiante puede acreditar, fuera del periodo ordinario, el(los) curso(s), que adeude; la calificación que se derive de este procedimiento será la única representativa. </a:t>
            </a:r>
          </a:p>
          <a:p>
            <a:pPr algn="just"/>
            <a:endParaRPr lang="es-MX" sz="1100" dirty="0"/>
          </a:p>
          <a:p>
            <a:pPr lvl="1" algn="just"/>
            <a:r>
              <a:rPr lang="es-MX" sz="1100" dirty="0"/>
              <a:t>a) La regularización de estudios deberá realizarse en la escuela donde se encuentra inscrito el estudiante.</a:t>
            </a:r>
          </a:p>
          <a:p>
            <a:pPr lvl="1" algn="just"/>
            <a:r>
              <a:rPr lang="es-MX" sz="1100" dirty="0"/>
              <a:t>b) El estudiante tendrá dos oportunidades como máximo para regularizar aquellos cursos no acreditados.</a:t>
            </a:r>
          </a:p>
          <a:p>
            <a:pPr lvl="1" algn="just"/>
            <a:r>
              <a:rPr lang="es-MX" sz="1100" dirty="0"/>
              <a:t>c) La regularización de estudios se efectuará en dos periodos extraordinarios durante el ciclo escolar, los cuales deberán programarse al término de cada semestre.</a:t>
            </a:r>
          </a:p>
          <a:p>
            <a:pPr lvl="1" algn="just"/>
            <a:r>
              <a:rPr lang="es-MX" sz="1100" dirty="0"/>
              <a:t>d) En los casos de regularización, el área de control escolar deberá observar que el estudiante no rebase el tiempo para la conclusión de la licenciatura.</a:t>
            </a:r>
          </a:p>
          <a:p>
            <a:pPr lvl="1" algn="just"/>
            <a:endParaRPr lang="es-MX" sz="1100" dirty="0"/>
          </a:p>
          <a:p>
            <a:r>
              <a:rPr lang="es-MX" sz="1100" b="1" dirty="0"/>
              <a:t>6.2. Circunstancias para la regularización.- </a:t>
            </a:r>
            <a:r>
              <a:rPr lang="es-MX" sz="1100" dirty="0"/>
              <a:t>Las condiciones para que el estudiante regularice los cursos no acreditados serán las siguientes:</a:t>
            </a:r>
          </a:p>
          <a:p>
            <a:pPr marL="228600" indent="-228600">
              <a:buAutoNum type="alphaLcParenR"/>
            </a:pPr>
            <a:r>
              <a:rPr lang="es-MX" sz="1100" dirty="0"/>
              <a:t>El estudiante tendrá derecho a la regularización de primero a sexto semestre en los cursos de todos los trayectos formativos, cuando obtenga un nivel de desempeño No se muestra con su equivalencia numérica de 5 y como consecuencia una evaluación final de no acreditado .en algún curso, podrá presentar un máximo de cuatro cursos en el periodo de regularización inmediato al término del semestre. En caso de acumular cinco cursos o más sin acreditar después del periodo de regularización, causará baja definitiva.</a:t>
            </a:r>
          </a:p>
          <a:p>
            <a:pPr marL="228600" indent="-228600">
              <a:buAutoNum type="alphaLcParenR"/>
            </a:pPr>
            <a:endParaRPr lang="es-MX" sz="1100" dirty="0"/>
          </a:p>
          <a:p>
            <a:pPr marL="228600" indent="-228600">
              <a:buAutoNum type="alphaLcParenR"/>
            </a:pPr>
            <a:r>
              <a:rPr lang="es-MX" sz="1100" dirty="0"/>
              <a:t>La regularización del octavo semestre, se aplicará cuando el estudiante obtenga un nivel de desempeño No se muestra con su respectiva equivalencia numérica de 5 y, como consecuencia, una evaluación final de no acreditado en el curso y se regularizarán con el </a:t>
            </a:r>
            <a:r>
              <a:rPr lang="es-MX" sz="1100" dirty="0" err="1"/>
              <a:t>recursamiento</a:t>
            </a:r>
            <a:r>
              <a:rPr lang="es-MX" sz="1100" dirty="0"/>
              <a:t> de octavo semestre.</a:t>
            </a:r>
          </a:p>
        </p:txBody>
      </p:sp>
    </p:spTree>
    <p:extLst>
      <p:ext uri="{BB962C8B-B14F-4D97-AF65-F5344CB8AC3E}">
        <p14:creationId xmlns:p14="http://schemas.microsoft.com/office/powerpoint/2010/main" val="40729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3" name="Rectángulo 2">
            <a:extLst>
              <a:ext uri="{FF2B5EF4-FFF2-40B4-BE49-F238E27FC236}">
                <a16:creationId xmlns:a16="http://schemas.microsoft.com/office/drawing/2014/main" id="{AD278F85-BB22-42E4-9442-DAF64F65DA14}"/>
              </a:ext>
            </a:extLst>
          </p:cNvPr>
          <p:cNvSpPr/>
          <p:nvPr/>
        </p:nvSpPr>
        <p:spPr>
          <a:xfrm>
            <a:off x="827584" y="1052736"/>
            <a:ext cx="7757096" cy="4493538"/>
          </a:xfrm>
          <a:prstGeom prst="rect">
            <a:avLst/>
          </a:prstGeom>
        </p:spPr>
        <p:txBody>
          <a:bodyPr wrap="square">
            <a:spAutoFit/>
          </a:bodyPr>
          <a:lstStyle/>
          <a:p>
            <a:r>
              <a:rPr lang="es-MX" sz="1100" dirty="0"/>
              <a:t>c) Si después de las dos oportunidades de regularización, el estudiante no acreditará el curso causará baja definitiva.</a:t>
            </a:r>
          </a:p>
          <a:p>
            <a:endParaRPr lang="es-MX" sz="1100" dirty="0"/>
          </a:p>
          <a:p>
            <a:pPr marL="228600" indent="-228600">
              <a:buAutoNum type="alphaLcParenR" startAt="4"/>
            </a:pPr>
            <a:r>
              <a:rPr lang="es-MX" sz="1100" dirty="0"/>
              <a:t>El estudiante que acumule, de primero a sexto semestre, de tres a cuatro cursos no acreditados después del primer periodo de regularización inmediato al término del semestre, causará baja temporal a fin de regularizar su situación.</a:t>
            </a:r>
          </a:p>
          <a:p>
            <a:pPr marL="228600" indent="-228600">
              <a:buAutoNum type="alphaLcParenR" startAt="4"/>
            </a:pPr>
            <a:endParaRPr lang="es-MX" sz="1100" dirty="0"/>
          </a:p>
          <a:p>
            <a:pPr marL="228600" indent="-228600">
              <a:buAutoNum type="alphaLcParenR" startAt="4"/>
            </a:pPr>
            <a:r>
              <a:rPr lang="es-MX" sz="1100" dirty="0"/>
              <a:t>Las oportunidades de regularización serán consecutivas y se contabilizarán aun cuando el estudiante no realice el trámite correspondiente para acreditar los cursos.</a:t>
            </a:r>
          </a:p>
          <a:p>
            <a:pPr marL="228600" indent="-228600">
              <a:buAutoNum type="alphaLcParenR" startAt="4"/>
            </a:pPr>
            <a:endParaRPr lang="es-MX" sz="1100" dirty="0"/>
          </a:p>
          <a:p>
            <a:pPr marL="228600" indent="-228600">
              <a:buAutoNum type="alphaLcParenR" startAt="4"/>
            </a:pPr>
            <a:r>
              <a:rPr lang="es-MX" sz="1100" dirty="0"/>
              <a:t>Sólo en caso de enfermedad o alguna otra situación que impida al estudiante asistir a la institución, el área de control escolar -a petición escrita del estudiante- podrá autorizar la baja temporal: voluntaria, vigilando que no se exceda del tiempo para concluir la licenciatura, verificando la validez de la justificación. </a:t>
            </a:r>
          </a:p>
          <a:p>
            <a:pPr marL="228600" indent="-228600">
              <a:buAutoNum type="alphaLcParenR" startAt="4"/>
            </a:pPr>
            <a:endParaRPr lang="es-MX" sz="1100" dirty="0"/>
          </a:p>
          <a:p>
            <a:pPr marL="228600" indent="-228600">
              <a:buAutoNum type="alphaLcParenR" startAt="4"/>
            </a:pPr>
            <a:r>
              <a:rPr lang="es-MX" sz="1100" dirty="0"/>
              <a:t>Sólo en casos de baja temporal por enfermedad o alguna otra situación que impida al estudiante irregular presentar los exámenes de regularización, no se contabilizarán las oportunidades a que tiene derecho. Dicha baja temporal deberá ser autorizada previamente al periodo de regularización por el área de control escolar, quien comprobará la veracidad de la justificación.</a:t>
            </a:r>
          </a:p>
          <a:p>
            <a:pPr marL="228600" indent="-228600">
              <a:buAutoNum type="alphaLcParenR" startAt="4"/>
            </a:pPr>
            <a:endParaRPr lang="es-MX" sz="1100" dirty="0"/>
          </a:p>
          <a:p>
            <a:pPr marL="228600" indent="-228600">
              <a:buAutoNum type="alphaLcParenR" startAt="4"/>
            </a:pPr>
            <a:r>
              <a:rPr lang="es-MX" sz="1100" dirty="0"/>
              <a:t>Es responsabilidad del estudiante notificar por escrito a la institución en tiempo y forma, el periodo y las razones para ausentarse de la misma.</a:t>
            </a:r>
          </a:p>
          <a:p>
            <a:pPr marL="228600" indent="-228600">
              <a:buAutoNum type="alphaLcParenR" startAt="4"/>
            </a:pPr>
            <a:endParaRPr lang="es-MX" sz="1100" dirty="0"/>
          </a:p>
          <a:p>
            <a:pPr marL="228600" indent="-228600">
              <a:buAutoNum type="alphaLcParenR" startAt="4"/>
            </a:pPr>
            <a:r>
              <a:rPr lang="es-MX" sz="1100" dirty="0"/>
              <a:t>La institución deberá notificar por escrito al estudiante el momento en que sea sujeto de baja temporal o definitiva dentro de los 20 días posteriores al término del semestre.</a:t>
            </a:r>
          </a:p>
          <a:p>
            <a:pPr marL="228600" indent="-228600">
              <a:buAutoNum type="alphaLcParenR" startAt="4"/>
            </a:pPr>
            <a:endParaRPr lang="es-MX" sz="1100" dirty="0"/>
          </a:p>
          <a:p>
            <a:pPr marL="228600" indent="-228600">
              <a:buAutoNum type="alphaLcParenR" startAt="4"/>
            </a:pPr>
            <a:r>
              <a:rPr lang="es-MX" sz="1100" dirty="0"/>
              <a:t>El estudiante que sea dado de baja definitiva podrá realizar la reinscripción en cualquier institución formadora de docentes, siempre y cuando se encuentre en los supuestos establecidos en la norma 4. 10 de este capítulo de Reinscripción y que medie una resolución de equivalencia de estudios, de acuerdo con las disposiciones que para el efecto se establecen.</a:t>
            </a:r>
          </a:p>
        </p:txBody>
      </p:sp>
      <p:sp>
        <p:nvSpPr>
          <p:cNvPr id="4" name="Rectángulo 3">
            <a:extLst>
              <a:ext uri="{FF2B5EF4-FFF2-40B4-BE49-F238E27FC236}">
                <a16:creationId xmlns:a16="http://schemas.microsoft.com/office/drawing/2014/main" id="{00E253C1-2232-4989-8948-24EA97E82040}"/>
              </a:ext>
            </a:extLst>
          </p:cNvPr>
          <p:cNvSpPr/>
          <p:nvPr/>
        </p:nvSpPr>
        <p:spPr>
          <a:xfrm>
            <a:off x="1979712" y="6309320"/>
            <a:ext cx="6832310" cy="261610"/>
          </a:xfrm>
          <a:prstGeom prst="rect">
            <a:avLst/>
          </a:prstGeom>
        </p:spPr>
        <p:txBody>
          <a:bodyPr wrap="square">
            <a:spAutoFit/>
          </a:bodyPr>
          <a:lstStyle/>
          <a:p>
            <a:pPr algn="r"/>
            <a:r>
              <a:rPr lang="es-MX" sz="1100" dirty="0"/>
              <a:t>Veinte días del mes agosto de dos mil dieciocho. </a:t>
            </a:r>
          </a:p>
        </p:txBody>
      </p:sp>
    </p:spTree>
    <p:extLst>
      <p:ext uri="{BB962C8B-B14F-4D97-AF65-F5344CB8AC3E}">
        <p14:creationId xmlns:p14="http://schemas.microsoft.com/office/powerpoint/2010/main" val="1075383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6" name="Content Placeholder 2"/>
          <p:cNvSpPr txBox="1">
            <a:spLocks/>
          </p:cNvSpPr>
          <p:nvPr/>
        </p:nvSpPr>
        <p:spPr>
          <a:xfrm>
            <a:off x="1548574" y="679156"/>
            <a:ext cx="6048672" cy="708794"/>
          </a:xfrm>
          <a:prstGeom prst="rect">
            <a:avLst/>
          </a:prstGeom>
        </p:spPr>
        <p:txBody>
          <a:bodyPr rtlCol="0">
            <a:normAutofit/>
          </a:bodyPr>
          <a:lstStyle>
            <a:lvl1pPr marL="609555" indent="-609555" algn="l" defTabSz="1625479" rtl="0" eaLnBrk="1" latinLnBrk="0" hangingPunct="1">
              <a:spcBef>
                <a:spcPct val="20000"/>
              </a:spcBef>
              <a:buFont typeface="Arial" panose="020B0604020202020204" pitchFamily="34" charset="0"/>
              <a:buChar char="•"/>
              <a:defRPr sz="5689" kern="1200">
                <a:solidFill>
                  <a:schemeClr val="tx1"/>
                </a:solidFill>
                <a:latin typeface="+mn-lt"/>
                <a:ea typeface="+mn-ea"/>
                <a:cs typeface="+mn-cs"/>
              </a:defRPr>
            </a:lvl1pPr>
            <a:lvl2pPr marL="1320700" indent="-507962" algn="l" defTabSz="16254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2pPr>
            <a:lvl3pPr marL="2031849" indent="-406369" algn="l" defTabSz="16254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3pPr>
            <a:lvl4pPr marL="2844586"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4pPr>
            <a:lvl5pPr marL="3657325"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5pPr>
            <a:lvl6pPr marL="447006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80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554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282"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pPr marL="0" indent="0" algn="ctr" defTabSz="457154">
              <a:spcBef>
                <a:spcPts val="1000"/>
              </a:spcBef>
              <a:buFont typeface="Arial" panose="020B0604020202020204" pitchFamily="34" charset="0"/>
              <a:buNone/>
              <a:defRPr/>
            </a:pPr>
            <a:r>
              <a:rPr lang="es-MX" sz="1400" dirty="0">
                <a:latin typeface="Arial" panose="020B0604020202020204" pitchFamily="34" charset="0"/>
                <a:ea typeface="Gill Sans Light" charset="0"/>
                <a:cs typeface="Arial" panose="020B0604020202020204" pitchFamily="34" charset="0"/>
              </a:rPr>
              <a:t> LINEAMIENTOS PARA LA EVALUACIÓN</a:t>
            </a:r>
            <a:br>
              <a:rPr lang="es-MX" sz="1400" dirty="0">
                <a:latin typeface="Arial" panose="020B0604020202020204" pitchFamily="34" charset="0"/>
                <a:ea typeface="Gill Sans Light" charset="0"/>
                <a:cs typeface="Arial" panose="020B0604020202020204" pitchFamily="34" charset="0"/>
              </a:rPr>
            </a:br>
            <a:r>
              <a:rPr lang="es-MX" sz="1100" dirty="0">
                <a:latin typeface="Arial" panose="020B0604020202020204" pitchFamily="34" charset="0"/>
                <a:ea typeface="Gill Sans Light" charset="0"/>
                <a:cs typeface="Arial" panose="020B0604020202020204" pitchFamily="34" charset="0"/>
              </a:rPr>
              <a:t>Dadas las finalidades formativas de cada trayecto y los propósitos de cada uno de sus cursos, es necesario considerar que pueden requerir de distintos tipos de evidencia.</a:t>
            </a:r>
          </a:p>
          <a:p>
            <a:pPr marL="0" indent="0" algn="ctr" defTabSz="457154">
              <a:spcBef>
                <a:spcPts val="1000"/>
              </a:spcBef>
              <a:buNone/>
              <a:defRPr/>
            </a:pPr>
            <a:endParaRPr lang="es-MX" sz="1400" dirty="0">
              <a:latin typeface="Arial" panose="020B0604020202020204" pitchFamily="34" charset="0"/>
              <a:ea typeface="Gill Sans Light" charset="0"/>
              <a:cs typeface="Arial" panose="020B0604020202020204" pitchFamily="34" charset="0"/>
            </a:endParaRPr>
          </a:p>
          <a:p>
            <a:pPr marL="0" indent="0" defTabSz="457154">
              <a:spcBef>
                <a:spcPts val="1000"/>
              </a:spcBef>
              <a:buFont typeface="Arial" panose="020B0604020202020204" pitchFamily="34" charset="0"/>
              <a:buNone/>
              <a:defRP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6"/>
          <p:cNvSpPr txBox="1">
            <a:spLocks noChangeArrowheads="1"/>
          </p:cNvSpPr>
          <p:nvPr/>
        </p:nvSpPr>
        <p:spPr bwMode="auto">
          <a:xfrm>
            <a:off x="6156176" y="1428483"/>
            <a:ext cx="1728192" cy="24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8" tIns="32144" rIns="64288" bIns="32144">
            <a:spAutoFit/>
          </a:bodyPr>
          <a:lstStyle>
            <a:lvl1pPr>
              <a:defRPr sz="4200">
                <a:solidFill>
                  <a:srgbClr val="414141"/>
                </a:solidFill>
                <a:latin typeface="Gill Sans Light" charset="0"/>
                <a:ea typeface="ヒラギノ角ゴ ProN W3" charset="0"/>
                <a:cs typeface="ヒラギノ角ゴ ProN W3" charset="0"/>
                <a:sym typeface="Gill Sans Light" charset="0"/>
              </a:defRPr>
            </a:lvl1pPr>
            <a:lvl2pPr marL="742950" indent="-285750">
              <a:defRPr sz="4200">
                <a:solidFill>
                  <a:srgbClr val="414141"/>
                </a:solidFill>
                <a:latin typeface="Gill Sans Light" charset="0"/>
                <a:ea typeface="ヒラギノ角ゴ ProN W3" charset="0"/>
                <a:cs typeface="ヒラギノ角ゴ ProN W3" charset="0"/>
                <a:sym typeface="Gill Sans Light" charset="0"/>
              </a:defRPr>
            </a:lvl2pPr>
            <a:lvl3pPr marL="1143000" indent="-228600">
              <a:defRPr sz="4200">
                <a:solidFill>
                  <a:srgbClr val="414141"/>
                </a:solidFill>
                <a:latin typeface="Gill Sans Light" charset="0"/>
                <a:ea typeface="ヒラギノ角ゴ ProN W3" charset="0"/>
                <a:cs typeface="ヒラギノ角ゴ ProN W3" charset="0"/>
                <a:sym typeface="Gill Sans Light" charset="0"/>
              </a:defRPr>
            </a:lvl3pPr>
            <a:lvl4pPr marL="1600200" indent="-228600">
              <a:defRPr sz="4200">
                <a:solidFill>
                  <a:srgbClr val="414141"/>
                </a:solidFill>
                <a:latin typeface="Gill Sans Light" charset="0"/>
                <a:ea typeface="ヒラギノ角ゴ ProN W3" charset="0"/>
                <a:cs typeface="ヒラギノ角ゴ ProN W3" charset="0"/>
                <a:sym typeface="Gill Sans Light" charset="0"/>
              </a:defRPr>
            </a:lvl4pPr>
            <a:lvl5pPr marL="2057400" indent="-228600">
              <a:defRPr sz="4200">
                <a:solidFill>
                  <a:srgbClr val="414141"/>
                </a:solidFill>
                <a:latin typeface="Gill Sans Light" charset="0"/>
                <a:ea typeface="ヒラギノ角ゴ ProN W3" charset="0"/>
                <a:cs typeface="ヒラギノ角ゴ ProN W3" charset="0"/>
                <a:sym typeface="Gill Sans Light" charset="0"/>
              </a:defRPr>
            </a:lvl5pPr>
            <a:lvl6pPr marL="2514600" indent="-228600"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6pPr>
            <a:lvl7pPr marL="2971800" indent="-228600"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7pPr>
            <a:lvl8pPr marL="3429000" indent="-228600"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8pPr>
            <a:lvl9pPr marL="3886200" indent="-228600" eaLnBrk="0" fontAlgn="base" hangingPunct="0">
              <a:spcBef>
                <a:spcPct val="0"/>
              </a:spcBef>
              <a:spcAft>
                <a:spcPct val="0"/>
              </a:spcAft>
              <a:defRPr sz="4200">
                <a:solidFill>
                  <a:srgbClr val="414141"/>
                </a:solidFill>
                <a:latin typeface="Gill Sans Light" charset="0"/>
                <a:ea typeface="ヒラギノ角ゴ ProN W3" charset="0"/>
                <a:cs typeface="ヒラギノ角ゴ ProN W3" charset="0"/>
                <a:sym typeface="Gill Sans Light" charset="0"/>
              </a:defRPr>
            </a:lvl9pPr>
          </a:lstStyle>
          <a:p>
            <a:r>
              <a:rPr lang="es-MX" sz="1200" b="1" dirty="0">
                <a:solidFill>
                  <a:schemeClr val="tx1"/>
                </a:solidFill>
                <a:latin typeface="+mn-lt"/>
                <a:cs typeface="Arial" panose="020B0604020202020204" pitchFamily="34" charset="0"/>
              </a:rPr>
              <a:t>Plan de estudios 2018</a:t>
            </a:r>
            <a:endParaRPr lang="es-MX" sz="1200" b="1" dirty="0">
              <a:solidFill>
                <a:schemeClr val="bg1"/>
              </a:solidFill>
              <a:latin typeface="+mn-lt"/>
            </a:endParaRPr>
          </a:p>
        </p:txBody>
      </p:sp>
      <p:graphicFrame>
        <p:nvGraphicFramePr>
          <p:cNvPr id="9" name="Table 4"/>
          <p:cNvGraphicFramePr>
            <a:graphicFrameLocks noGrp="1"/>
          </p:cNvGraphicFramePr>
          <p:nvPr/>
        </p:nvGraphicFramePr>
        <p:xfrm>
          <a:off x="569106" y="1718598"/>
          <a:ext cx="8280920" cy="4744440"/>
        </p:xfrm>
        <a:graphic>
          <a:graphicData uri="http://schemas.openxmlformats.org/drawingml/2006/table">
            <a:tbl>
              <a:tblPr firstRow="1" bandRow="1">
                <a:tableStyleId>{5C22544A-7EE6-4342-B048-85BDC9FD1C3A}</a:tableStyleId>
              </a:tblPr>
              <a:tblGrid>
                <a:gridCol w="2415460">
                  <a:extLst>
                    <a:ext uri="{9D8B030D-6E8A-4147-A177-3AD203B41FA5}">
                      <a16:colId xmlns:a16="http://schemas.microsoft.com/office/drawing/2014/main" val="20000"/>
                    </a:ext>
                  </a:extLst>
                </a:gridCol>
                <a:gridCol w="5865460">
                  <a:extLst>
                    <a:ext uri="{9D8B030D-6E8A-4147-A177-3AD203B41FA5}">
                      <a16:colId xmlns:a16="http://schemas.microsoft.com/office/drawing/2014/main" val="20001"/>
                    </a:ext>
                  </a:extLst>
                </a:gridCol>
              </a:tblGrid>
              <a:tr h="206145">
                <a:tc>
                  <a:txBody>
                    <a:bodyPr/>
                    <a:lstStyle/>
                    <a:p>
                      <a:pPr algn="ctr"/>
                      <a:r>
                        <a:rPr lang="es-MX" sz="1300" dirty="0">
                          <a:solidFill>
                            <a:schemeClr val="tx1"/>
                          </a:solidFill>
                          <a:latin typeface="+mn-lt"/>
                          <a:cs typeface="Arial" panose="020B0604020202020204" pitchFamily="34" charset="0"/>
                        </a:rPr>
                        <a:t>Trayecto Formativo</a:t>
                      </a:r>
                    </a:p>
                  </a:txBody>
                  <a:tcPr marL="64290" marR="64290" marT="32150" marB="32150">
                    <a:solidFill>
                      <a:schemeClr val="accent2">
                        <a:lumMod val="60000"/>
                        <a:lumOff val="40000"/>
                      </a:schemeClr>
                    </a:solidFill>
                  </a:tcPr>
                </a:tc>
                <a:tc>
                  <a:txBody>
                    <a:bodyPr/>
                    <a:lstStyle/>
                    <a:p>
                      <a:pPr algn="ctr"/>
                      <a:r>
                        <a:rPr lang="es-MX" sz="1300" dirty="0">
                          <a:solidFill>
                            <a:schemeClr val="tx1"/>
                          </a:solidFill>
                          <a:latin typeface="+mn-lt"/>
                          <a:cs typeface="Arial" panose="020B0604020202020204" pitchFamily="34" charset="0"/>
                        </a:rPr>
                        <a:t>Tipos de evidencia</a:t>
                      </a:r>
                    </a:p>
                  </a:txBody>
                  <a:tcPr marL="64290" marR="64290" marT="32150" marB="32150">
                    <a:solidFill>
                      <a:schemeClr val="accent2">
                        <a:lumMod val="60000"/>
                        <a:lumOff val="40000"/>
                      </a:schemeClr>
                    </a:solidFill>
                  </a:tcPr>
                </a:tc>
                <a:extLst>
                  <a:ext uri="{0D108BD9-81ED-4DB2-BD59-A6C34878D82A}">
                    <a16:rowId xmlns:a16="http://schemas.microsoft.com/office/drawing/2014/main" val="10000"/>
                  </a:ext>
                </a:extLst>
              </a:tr>
              <a:tr h="269362">
                <a:tc>
                  <a:txBody>
                    <a:bodyPr/>
                    <a:lstStyle/>
                    <a:p>
                      <a:r>
                        <a:rPr lang="es-ES" sz="1300" b="1" i="0" kern="1200" dirty="0">
                          <a:solidFill>
                            <a:schemeClr val="dk1"/>
                          </a:solidFill>
                          <a:effectLst/>
                          <a:latin typeface="+mn-lt"/>
                          <a:ea typeface="+mn-ea"/>
                          <a:cs typeface="+mn-cs"/>
                        </a:rPr>
                        <a:t>Bases teórico-metodológicas para la enseñanza</a:t>
                      </a:r>
                      <a:endParaRPr lang="es-MX" sz="1300" b="1" dirty="0">
                        <a:latin typeface="+mn-lt"/>
                        <a:cs typeface="Arial" panose="020B0604020202020204" pitchFamily="34" charset="0"/>
                      </a:endParaRPr>
                    </a:p>
                  </a:txBody>
                  <a:tcPr marL="64290" marR="64290" marT="32150" marB="32150">
                    <a:solidFill>
                      <a:schemeClr val="accent3">
                        <a:lumMod val="60000"/>
                        <a:lumOff val="40000"/>
                      </a:schemeClr>
                    </a:solidFill>
                  </a:tcPr>
                </a:tc>
                <a:tc>
                  <a:txBody>
                    <a:bodyPr/>
                    <a:lstStyle/>
                    <a:p>
                      <a:pPr algn="just"/>
                      <a:r>
                        <a:rPr lang="es-MX" sz="1300" b="1" i="1" dirty="0">
                          <a:solidFill>
                            <a:schemeClr val="tx1"/>
                          </a:solidFill>
                          <a:latin typeface="+mn-lt"/>
                          <a:ea typeface="Gill Sans" charset="0"/>
                          <a:cs typeface="Arial" panose="020B0604020202020204" pitchFamily="34" charset="0"/>
                          <a:sym typeface="Gill Sans" charset="0"/>
                        </a:rPr>
                        <a:t>Evidencias de producto, </a:t>
                      </a:r>
                      <a:r>
                        <a:rPr lang="es-MX" sz="1300" b="0" i="0" dirty="0">
                          <a:solidFill>
                            <a:schemeClr val="tx1"/>
                          </a:solidFill>
                          <a:latin typeface="+mn-lt"/>
                          <a:ea typeface="Gill Sans" charset="0"/>
                          <a:cs typeface="Arial" panose="020B0604020202020204" pitchFamily="34" charset="0"/>
                          <a:sym typeface="Gill Sans" charset="0"/>
                        </a:rPr>
                        <a:t>dada la naturaleza de los cursos que lo integran.</a:t>
                      </a:r>
                      <a:endParaRPr lang="es-MX" sz="1300" i="1" dirty="0">
                        <a:latin typeface="+mn-lt"/>
                        <a:cs typeface="Arial" panose="020B0604020202020204" pitchFamily="34" charset="0"/>
                      </a:endParaRPr>
                    </a:p>
                  </a:txBody>
                  <a:tcPr marL="64290" marR="64290" marT="32150" marB="32150"/>
                </a:tc>
                <a:extLst>
                  <a:ext uri="{0D108BD9-81ED-4DB2-BD59-A6C34878D82A}">
                    <a16:rowId xmlns:a16="http://schemas.microsoft.com/office/drawing/2014/main" val="10001"/>
                  </a:ext>
                </a:extLst>
              </a:tr>
              <a:tr h="1053492">
                <a:tc>
                  <a:txBody>
                    <a:bodyPr/>
                    <a:lstStyle/>
                    <a:p>
                      <a:r>
                        <a:rPr lang="es-ES" sz="1300" b="1" i="0" kern="1200" dirty="0">
                          <a:solidFill>
                            <a:schemeClr val="dk1"/>
                          </a:solidFill>
                          <a:effectLst/>
                          <a:latin typeface="+mn-lt"/>
                          <a:ea typeface="+mn-ea"/>
                          <a:cs typeface="+mn-cs"/>
                        </a:rPr>
                        <a:t>Formación para la enseñanza y el aprendizaje</a:t>
                      </a:r>
                      <a:endParaRPr lang="es-MX" sz="1300" baseline="0" dirty="0">
                        <a:latin typeface="+mn-lt"/>
                        <a:cs typeface="Arial" panose="020B0604020202020204" pitchFamily="34" charset="0"/>
                      </a:endParaRPr>
                    </a:p>
                    <a:p>
                      <a:endParaRPr lang="es-MX" sz="1300" dirty="0">
                        <a:latin typeface="+mn-lt"/>
                        <a:cs typeface="Arial" panose="020B0604020202020204" pitchFamily="34" charset="0"/>
                      </a:endParaRPr>
                    </a:p>
                  </a:txBody>
                  <a:tcPr marL="64290" marR="64290" marT="32150" marB="32150" anchor="ctr">
                    <a:solidFill>
                      <a:schemeClr val="accent3">
                        <a:lumMod val="60000"/>
                        <a:lumOff val="40000"/>
                      </a:schemeClr>
                    </a:solidFill>
                  </a:tcPr>
                </a:tc>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300" b="1" i="1" dirty="0">
                          <a:solidFill>
                            <a:schemeClr val="tx1"/>
                          </a:solidFill>
                          <a:latin typeface="+mn-lt"/>
                          <a:ea typeface="Gill Sans" charset="0"/>
                          <a:cs typeface="Arial" panose="020B0604020202020204" pitchFamily="34" charset="0"/>
                          <a:sym typeface="Gill Sans" charset="0"/>
                        </a:rPr>
                        <a:t>Evidencias de producto y/o desempeño.</a:t>
                      </a:r>
                    </a:p>
                    <a:p>
                      <a:pPr marL="0" marR="0" indent="0" algn="just" defTabSz="650230" rtl="0" eaLnBrk="1" fontAlgn="auto" latinLnBrk="0" hangingPunct="1">
                        <a:lnSpc>
                          <a:spcPct val="100000"/>
                        </a:lnSpc>
                        <a:spcBef>
                          <a:spcPts val="0"/>
                        </a:spcBef>
                        <a:spcAft>
                          <a:spcPts val="0"/>
                        </a:spcAft>
                        <a:buClrTx/>
                        <a:buSzTx/>
                        <a:buFontTx/>
                        <a:buNone/>
                        <a:tabLst/>
                        <a:defRPr/>
                      </a:pPr>
                      <a:r>
                        <a:rPr lang="es-MX" sz="1300" b="0" i="0" dirty="0">
                          <a:solidFill>
                            <a:schemeClr val="tx1"/>
                          </a:solidFill>
                          <a:latin typeface="+mn-lt"/>
                          <a:ea typeface="Gill Sans" charset="0"/>
                          <a:cs typeface="Arial" panose="020B0604020202020204" pitchFamily="34" charset="0"/>
                          <a:sym typeface="Gill Sans" charset="0"/>
                        </a:rPr>
                        <a:t>Para</a:t>
                      </a:r>
                      <a:r>
                        <a:rPr lang="es-MX" sz="1300" b="0" i="0" baseline="0" dirty="0">
                          <a:solidFill>
                            <a:schemeClr val="tx1"/>
                          </a:solidFill>
                          <a:latin typeface="+mn-lt"/>
                          <a:ea typeface="Gill Sans" charset="0"/>
                          <a:cs typeface="Arial" panose="020B0604020202020204" pitchFamily="34" charset="0"/>
                          <a:sym typeface="Gill Sans" charset="0"/>
                        </a:rPr>
                        <a:t> </a:t>
                      </a:r>
                      <a:r>
                        <a:rPr lang="es-MX" sz="1300" b="1" i="1" baseline="0" dirty="0">
                          <a:solidFill>
                            <a:schemeClr val="tx1"/>
                          </a:solidFill>
                          <a:latin typeface="+mn-lt"/>
                          <a:ea typeface="Gill Sans" charset="0"/>
                          <a:cs typeface="Arial" panose="020B0604020202020204" pitchFamily="34" charset="0"/>
                          <a:sym typeface="Gill Sans" charset="0"/>
                        </a:rPr>
                        <a:t>algunas disciplinas se requieren evidencias de conocimiento</a:t>
                      </a:r>
                      <a:r>
                        <a:rPr lang="es-MX" sz="1300" b="0" i="0" baseline="0" dirty="0">
                          <a:solidFill>
                            <a:schemeClr val="tx1"/>
                          </a:solidFill>
                          <a:latin typeface="+mn-lt"/>
                          <a:ea typeface="Gill Sans" charset="0"/>
                          <a:cs typeface="Arial" panose="020B0604020202020204" pitchFamily="34" charset="0"/>
                          <a:sym typeface="Gill Sans" charset="0"/>
                        </a:rPr>
                        <a:t>, esto es, exámenes en sus diversas modalidades.</a:t>
                      </a:r>
                    </a:p>
                    <a:p>
                      <a:pPr marL="0" marR="0" indent="0" algn="just" defTabSz="650230" rtl="0" eaLnBrk="1" fontAlgn="auto" latinLnBrk="0" hangingPunct="1">
                        <a:lnSpc>
                          <a:spcPct val="100000"/>
                        </a:lnSpc>
                        <a:spcBef>
                          <a:spcPts val="0"/>
                        </a:spcBef>
                        <a:spcAft>
                          <a:spcPts val="0"/>
                        </a:spcAft>
                        <a:buClrTx/>
                        <a:buSzTx/>
                        <a:buFontTx/>
                        <a:buNone/>
                        <a:tabLst/>
                        <a:defRPr/>
                      </a:pPr>
                      <a:r>
                        <a:rPr lang="es-MX" sz="1300" b="0" i="0" baseline="0" dirty="0">
                          <a:solidFill>
                            <a:schemeClr val="tx1"/>
                          </a:solidFill>
                          <a:latin typeface="+mn-lt"/>
                          <a:ea typeface="Gill Sans" charset="0"/>
                          <a:cs typeface="Arial" panose="020B0604020202020204" pitchFamily="34" charset="0"/>
                          <a:sym typeface="Gill Sans" charset="0"/>
                        </a:rPr>
                        <a:t>La </a:t>
                      </a:r>
                      <a:r>
                        <a:rPr lang="es-MX" sz="1300" b="1" i="1" baseline="0" dirty="0">
                          <a:solidFill>
                            <a:schemeClr val="tx1"/>
                          </a:solidFill>
                          <a:latin typeface="+mn-lt"/>
                          <a:ea typeface="Gill Sans" charset="0"/>
                          <a:cs typeface="Arial" panose="020B0604020202020204" pitchFamily="34" charset="0"/>
                          <a:sym typeface="Gill Sans" charset="0"/>
                        </a:rPr>
                        <a:t>adquisición de elementos de contenido </a:t>
                      </a:r>
                      <a:r>
                        <a:rPr lang="es-MX" sz="1300" b="0" i="0" baseline="0" dirty="0">
                          <a:solidFill>
                            <a:schemeClr val="tx1"/>
                          </a:solidFill>
                          <a:latin typeface="+mn-lt"/>
                          <a:ea typeface="Gill Sans" charset="0"/>
                          <a:cs typeface="Arial" panose="020B0604020202020204" pitchFamily="34" charset="0"/>
                          <a:sym typeface="Gill Sans" charset="0"/>
                        </a:rPr>
                        <a:t>tiene un </a:t>
                      </a:r>
                      <a:r>
                        <a:rPr lang="es-MX" sz="1300" b="1" i="1" baseline="0" dirty="0">
                          <a:solidFill>
                            <a:schemeClr val="tx1"/>
                          </a:solidFill>
                          <a:latin typeface="+mn-lt"/>
                          <a:ea typeface="Gill Sans" charset="0"/>
                          <a:cs typeface="Arial" panose="020B0604020202020204" pitchFamily="34" charset="0"/>
                          <a:sym typeface="Gill Sans" charset="0"/>
                        </a:rPr>
                        <a:t>carácter acumulativo y secuencial</a:t>
                      </a:r>
                      <a:r>
                        <a:rPr lang="es-MX" sz="1300" b="0" i="0" baseline="0" dirty="0">
                          <a:solidFill>
                            <a:schemeClr val="tx1"/>
                          </a:solidFill>
                          <a:latin typeface="+mn-lt"/>
                          <a:ea typeface="Gill Sans" charset="0"/>
                          <a:cs typeface="Arial" panose="020B0604020202020204" pitchFamily="34" charset="0"/>
                          <a:sym typeface="Gill Sans" charset="0"/>
                        </a:rPr>
                        <a:t>.</a:t>
                      </a:r>
                    </a:p>
                    <a:p>
                      <a:pPr marL="0" marR="0" indent="0" algn="just" defTabSz="650230" rtl="0" eaLnBrk="1" fontAlgn="auto" latinLnBrk="0" hangingPunct="1">
                        <a:lnSpc>
                          <a:spcPct val="100000"/>
                        </a:lnSpc>
                        <a:spcBef>
                          <a:spcPts val="0"/>
                        </a:spcBef>
                        <a:spcAft>
                          <a:spcPts val="0"/>
                        </a:spcAft>
                        <a:buClrTx/>
                        <a:buSzTx/>
                        <a:buFontTx/>
                        <a:buNone/>
                        <a:tabLst/>
                        <a:defRPr/>
                      </a:pPr>
                      <a:r>
                        <a:rPr lang="es-MX" sz="1300" b="1" i="1" baseline="0" dirty="0">
                          <a:solidFill>
                            <a:schemeClr val="tx1"/>
                          </a:solidFill>
                          <a:latin typeface="+mn-lt"/>
                          <a:ea typeface="Gill Sans" charset="0"/>
                          <a:cs typeface="Arial" panose="020B0604020202020204" pitchFamily="34" charset="0"/>
                          <a:sym typeface="Gill Sans" charset="0"/>
                        </a:rPr>
                        <a:t>Requiere la demostración de los elementos parciales </a:t>
                      </a:r>
                      <a:r>
                        <a:rPr lang="es-MX" sz="1300" b="0" i="0" baseline="0" dirty="0">
                          <a:solidFill>
                            <a:schemeClr val="tx1"/>
                          </a:solidFill>
                          <a:latin typeface="+mn-lt"/>
                          <a:ea typeface="Gill Sans" charset="0"/>
                          <a:cs typeface="Arial" panose="020B0604020202020204" pitchFamily="34" charset="0"/>
                          <a:sym typeface="Gill Sans" charset="0"/>
                        </a:rPr>
                        <a:t>adquiridos a lo largo del proceso y,</a:t>
                      </a:r>
                    </a:p>
                    <a:p>
                      <a:pPr marL="0" marR="0" indent="0" algn="just" defTabSz="650230" rtl="0" eaLnBrk="1" fontAlgn="auto" latinLnBrk="0" hangingPunct="1">
                        <a:lnSpc>
                          <a:spcPct val="100000"/>
                        </a:lnSpc>
                        <a:spcBef>
                          <a:spcPts val="0"/>
                        </a:spcBef>
                        <a:spcAft>
                          <a:spcPts val="0"/>
                        </a:spcAft>
                        <a:buClrTx/>
                        <a:buSzTx/>
                        <a:buFontTx/>
                        <a:buNone/>
                        <a:tabLst/>
                        <a:defRPr/>
                      </a:pPr>
                      <a:r>
                        <a:rPr lang="es-MX" sz="1300" b="1" i="1" baseline="0" dirty="0">
                          <a:solidFill>
                            <a:schemeClr val="tx1"/>
                          </a:solidFill>
                          <a:latin typeface="+mn-lt"/>
                          <a:ea typeface="Gill Sans" charset="0"/>
                          <a:cs typeface="Arial" panose="020B0604020202020204" pitchFamily="34" charset="0"/>
                          <a:sym typeface="Gill Sans" charset="0"/>
                        </a:rPr>
                        <a:t>Una demostración final de la integración alcanzada </a:t>
                      </a:r>
                      <a:r>
                        <a:rPr lang="es-MX" sz="1300" b="0" i="0" baseline="0" dirty="0">
                          <a:solidFill>
                            <a:schemeClr val="tx1"/>
                          </a:solidFill>
                          <a:latin typeface="+mn-lt"/>
                          <a:ea typeface="Gill Sans" charset="0"/>
                          <a:cs typeface="Arial" panose="020B0604020202020204" pitchFamily="34" charset="0"/>
                          <a:sym typeface="Gill Sans" charset="0"/>
                        </a:rPr>
                        <a:t>y de su aplicabilidad en la actividad de enseñanza.</a:t>
                      </a:r>
                      <a:r>
                        <a:rPr lang="es-MX" sz="1300" b="1" i="1" dirty="0">
                          <a:solidFill>
                            <a:schemeClr val="tx1"/>
                          </a:solidFill>
                          <a:latin typeface="+mn-lt"/>
                          <a:ea typeface="Gill Sans" charset="0"/>
                          <a:cs typeface="Arial" panose="020B0604020202020204" pitchFamily="34" charset="0"/>
                          <a:sym typeface="Gill Sans" charset="0"/>
                        </a:rPr>
                        <a:t> </a:t>
                      </a:r>
                    </a:p>
                  </a:txBody>
                  <a:tcPr marL="64290" marR="64290" marT="32150" marB="32150"/>
                </a:tc>
                <a:extLst>
                  <a:ext uri="{0D108BD9-81ED-4DB2-BD59-A6C34878D82A}">
                    <a16:rowId xmlns:a16="http://schemas.microsoft.com/office/drawing/2014/main" val="10002"/>
                  </a:ext>
                </a:extLst>
              </a:tr>
              <a:tr h="770913">
                <a:tc>
                  <a:txBody>
                    <a:bodyPr/>
                    <a:lstStyle/>
                    <a:p>
                      <a:r>
                        <a:rPr lang="es-MX" sz="1300" b="1" dirty="0">
                          <a:latin typeface="+mn-lt"/>
                          <a:cs typeface="Arial" panose="020B0604020202020204" pitchFamily="34" charset="0"/>
                        </a:rPr>
                        <a:t>Práctica Profesional.</a:t>
                      </a:r>
                    </a:p>
                  </a:txBody>
                  <a:tcPr marL="64290" marR="64290" marT="32150" marB="32150" anchor="ctr">
                    <a:solidFill>
                      <a:schemeClr val="accent3">
                        <a:lumMod val="60000"/>
                        <a:lumOff val="40000"/>
                      </a:schemeClr>
                    </a:solidFill>
                  </a:tcPr>
                </a:tc>
                <a:tc>
                  <a:txBody>
                    <a:bodyPr/>
                    <a:lstStyle/>
                    <a:p>
                      <a:pPr algn="just"/>
                      <a:r>
                        <a:rPr lang="es-MX" sz="1300" dirty="0">
                          <a:solidFill>
                            <a:schemeClr val="tx1"/>
                          </a:solidFill>
                          <a:latin typeface="+mn-lt"/>
                          <a:ea typeface="Gill Sans Light" charset="0"/>
                          <a:cs typeface="Arial" panose="020B0604020202020204" pitchFamily="34" charset="0"/>
                        </a:rPr>
                        <a:t>Muestra de manera concreta la </a:t>
                      </a:r>
                      <a:r>
                        <a:rPr lang="es-MX" sz="1300" b="1" i="1" dirty="0">
                          <a:solidFill>
                            <a:schemeClr val="tx1"/>
                          </a:solidFill>
                          <a:latin typeface="+mn-lt"/>
                          <a:ea typeface="Gill Sans Light" charset="0"/>
                          <a:cs typeface="Arial" panose="020B0604020202020204" pitchFamily="34" charset="0"/>
                        </a:rPr>
                        <a:t>objetivación de las competencias en contexto real.</a:t>
                      </a:r>
                    </a:p>
                    <a:p>
                      <a:pPr algn="just"/>
                      <a:r>
                        <a:rPr lang="es-MX" sz="1300" dirty="0">
                          <a:solidFill>
                            <a:schemeClr val="tx1"/>
                          </a:solidFill>
                          <a:latin typeface="+mn-lt"/>
                          <a:ea typeface="Gill Sans Light" charset="0"/>
                          <a:cs typeface="Arial" panose="020B0604020202020204" pitchFamily="34" charset="0"/>
                        </a:rPr>
                        <a:t>Verifica el</a:t>
                      </a:r>
                      <a:r>
                        <a:rPr lang="es-MX" sz="1300" baseline="0" dirty="0">
                          <a:solidFill>
                            <a:schemeClr val="tx1"/>
                          </a:solidFill>
                          <a:latin typeface="+mn-lt"/>
                          <a:ea typeface="Gill Sans Light" charset="0"/>
                          <a:cs typeface="Arial" panose="020B0604020202020204" pitchFamily="34" charset="0"/>
                        </a:rPr>
                        <a:t> logro de los niveles de desempeño para cada competencia profesional.</a:t>
                      </a:r>
                    </a:p>
                    <a:p>
                      <a:pPr algn="just"/>
                      <a:r>
                        <a:rPr lang="es-MX" sz="1300" dirty="0">
                          <a:solidFill>
                            <a:schemeClr val="tx1"/>
                          </a:solidFill>
                          <a:latin typeface="+mn-lt"/>
                          <a:ea typeface="Gill Sans Light" charset="0"/>
                          <a:cs typeface="Arial" panose="020B0604020202020204" pitchFamily="34" charset="0"/>
                        </a:rPr>
                        <a:t>En la evaluación de los espacios curriculares destinados a las prácticas se debe expresar de manera predominante la integración de los diversos elementos de la competencia.</a:t>
                      </a:r>
                      <a:endParaRPr lang="es-MX" sz="1300" dirty="0">
                        <a:solidFill>
                          <a:schemeClr val="tx1"/>
                        </a:solidFill>
                        <a:latin typeface="+mn-lt"/>
                        <a:cs typeface="Arial" panose="020B0604020202020204" pitchFamily="34" charset="0"/>
                      </a:endParaRPr>
                    </a:p>
                  </a:txBody>
                  <a:tcPr marL="64290" marR="64290" marT="32150" marB="32150"/>
                </a:tc>
                <a:extLst>
                  <a:ext uri="{0D108BD9-81ED-4DB2-BD59-A6C34878D82A}">
                    <a16:rowId xmlns:a16="http://schemas.microsoft.com/office/drawing/2014/main" val="10004"/>
                  </a:ext>
                </a:extLst>
              </a:tr>
              <a:tr h="308365">
                <a:tc>
                  <a:txBody>
                    <a:bodyPr/>
                    <a:lstStyle/>
                    <a:p>
                      <a:r>
                        <a:rPr lang="es-MX" sz="1300" b="1" dirty="0">
                          <a:latin typeface="+mn-lt"/>
                          <a:cs typeface="Arial" panose="020B0604020202020204" pitchFamily="34" charset="0"/>
                        </a:rPr>
                        <a:t>Optativos.</a:t>
                      </a:r>
                    </a:p>
                  </a:txBody>
                  <a:tcPr marL="64290" marR="64290" marT="32150" marB="32150">
                    <a:solidFill>
                      <a:schemeClr val="accent3">
                        <a:lumMod val="60000"/>
                        <a:lumOff val="40000"/>
                      </a:schemeClr>
                    </a:solidFill>
                  </a:tcPr>
                </a:tc>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300" dirty="0">
                          <a:solidFill>
                            <a:schemeClr val="tx1"/>
                          </a:solidFill>
                          <a:latin typeface="+mn-lt"/>
                          <a:ea typeface="Gill Sans Light" charset="0"/>
                          <a:cs typeface="Gill Sans Light" charset="0"/>
                        </a:rPr>
                        <a:t>El</a:t>
                      </a:r>
                      <a:r>
                        <a:rPr lang="es-MX" sz="1300" baseline="0" dirty="0">
                          <a:solidFill>
                            <a:schemeClr val="tx1"/>
                          </a:solidFill>
                          <a:latin typeface="+mn-lt"/>
                          <a:ea typeface="Gill Sans Light" charset="0"/>
                          <a:cs typeface="Gill Sans Light" charset="0"/>
                        </a:rPr>
                        <a:t> tipo de</a:t>
                      </a:r>
                      <a:r>
                        <a:rPr lang="es-MX" sz="1300" dirty="0">
                          <a:solidFill>
                            <a:schemeClr val="tx1"/>
                          </a:solidFill>
                          <a:latin typeface="+mn-lt"/>
                          <a:ea typeface="Gill Sans Light" charset="0"/>
                          <a:cs typeface="Gill Sans Light" charset="0"/>
                        </a:rPr>
                        <a:t> evidencia </a:t>
                      </a:r>
                      <a:r>
                        <a:rPr lang="es-MX" sz="1300" b="1" i="1" dirty="0">
                          <a:solidFill>
                            <a:schemeClr val="tx1"/>
                          </a:solidFill>
                          <a:latin typeface="+mn-lt"/>
                          <a:ea typeface="Gill Sans Light" charset="0"/>
                          <a:cs typeface="Gill Sans Light" charset="0"/>
                        </a:rPr>
                        <a:t>dependerá de la naturaleza de cada uno de los cursos</a:t>
                      </a:r>
                      <a:r>
                        <a:rPr lang="es-MX" sz="1300" dirty="0">
                          <a:solidFill>
                            <a:schemeClr val="tx1"/>
                          </a:solidFill>
                          <a:latin typeface="+mn-lt"/>
                          <a:ea typeface="Gill Sans Light" charset="0"/>
                          <a:cs typeface="Gill Sans Light" charset="0"/>
                        </a:rPr>
                        <a:t> que se propongan.</a:t>
                      </a:r>
                    </a:p>
                  </a:txBody>
                  <a:tcPr marL="64290" marR="64290" marT="32150" marB="32150"/>
                </a:tc>
                <a:extLst>
                  <a:ext uri="{0D108BD9-81ED-4DB2-BD59-A6C34878D82A}">
                    <a16:rowId xmlns:a16="http://schemas.microsoft.com/office/drawing/2014/main" val="10005"/>
                  </a:ext>
                </a:extLst>
              </a:tr>
              <a:tr h="308365">
                <a:tc>
                  <a:txBody>
                    <a:bodyPr/>
                    <a:lstStyle/>
                    <a:p>
                      <a:r>
                        <a:rPr lang="es-MX" sz="1300" b="1" dirty="0">
                          <a:latin typeface="+mn-lt"/>
                          <a:cs typeface="Arial" panose="020B0604020202020204" pitchFamily="34" charset="0"/>
                        </a:rPr>
                        <a:t>Inglés</a:t>
                      </a:r>
                    </a:p>
                  </a:txBody>
                  <a:tcPr marL="64290" marR="64290" marT="32150" marB="32150">
                    <a:solidFill>
                      <a:schemeClr val="accent3">
                        <a:lumMod val="60000"/>
                        <a:lumOff val="40000"/>
                      </a:schemeClr>
                    </a:solidFill>
                  </a:tcPr>
                </a:tc>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300" b="1" i="1" dirty="0">
                          <a:solidFill>
                            <a:schemeClr val="tx1"/>
                          </a:solidFill>
                          <a:latin typeface="+mn-lt"/>
                          <a:ea typeface="Gill Sans" charset="0"/>
                          <a:cs typeface="Arial" panose="020B0604020202020204" pitchFamily="34" charset="0"/>
                          <a:sym typeface="Gill Sans" charset="0"/>
                        </a:rPr>
                        <a:t>Evidencias de producto y/o desempeño</a:t>
                      </a:r>
                    </a:p>
                    <a:p>
                      <a:pPr algn="just"/>
                      <a:r>
                        <a:rPr lang="es-MX" sz="1300" dirty="0">
                          <a:latin typeface="+mn-lt"/>
                          <a:cs typeface="Arial" panose="020B0604020202020204" pitchFamily="34" charset="0"/>
                        </a:rPr>
                        <a:t>Existen </a:t>
                      </a:r>
                      <a:r>
                        <a:rPr lang="es-MX" sz="1300" b="1" i="1" dirty="0">
                          <a:latin typeface="+mn-lt"/>
                          <a:cs typeface="Arial" panose="020B0604020202020204" pitchFamily="34" charset="0"/>
                        </a:rPr>
                        <a:t>normas o estándares definidos a priori</a:t>
                      </a:r>
                      <a:r>
                        <a:rPr lang="es-MX" sz="1300" dirty="0">
                          <a:latin typeface="+mn-lt"/>
                          <a:cs typeface="Arial" panose="020B0604020202020204" pitchFamily="34" charset="0"/>
                        </a:rPr>
                        <a:t>.</a:t>
                      </a:r>
                    </a:p>
                    <a:p>
                      <a:pPr algn="just"/>
                      <a:r>
                        <a:rPr lang="es-MX" sz="1300" dirty="0">
                          <a:latin typeface="+mn-lt"/>
                          <a:cs typeface="Arial" panose="020B0604020202020204" pitchFamily="34" charset="0"/>
                        </a:rPr>
                        <a:t>Niveles de desempeño y evidencias a producir preestablecidos</a:t>
                      </a:r>
                      <a:endParaRPr lang="es-MX" sz="1300" dirty="0">
                        <a:solidFill>
                          <a:schemeClr val="tx1"/>
                        </a:solidFill>
                        <a:latin typeface="+mn-lt"/>
                        <a:ea typeface="Gill Sans Light" charset="0"/>
                        <a:cs typeface="Gill Sans Light" charset="0"/>
                      </a:endParaRPr>
                    </a:p>
                  </a:txBody>
                  <a:tcPr marL="64290" marR="64290" marT="32150" marB="32150"/>
                </a:tc>
                <a:extLst>
                  <a:ext uri="{0D108BD9-81ED-4DB2-BD59-A6C34878D82A}">
                    <a16:rowId xmlns:a16="http://schemas.microsoft.com/office/drawing/2014/main" val="10006"/>
                  </a:ext>
                </a:extLst>
              </a:tr>
            </a:tbl>
          </a:graphicData>
        </a:graphic>
      </p:graphicFrame>
      <p:pic>
        <p:nvPicPr>
          <p:cNvPr id="10" name="Picture 4" descr="http://www.sep.gob.mx/work/models/sep1/css/logo_footer.png">
            <a:extLst>
              <a:ext uri="{FF2B5EF4-FFF2-40B4-BE49-F238E27FC236}">
                <a16:creationId xmlns:a16="http://schemas.microsoft.com/office/drawing/2014/main" id="{AE767920-44DF-4E8A-B2B0-83F1A8D93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785" y="98266"/>
            <a:ext cx="1151928" cy="3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725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5" name="Content Placeholder 2"/>
          <p:cNvSpPr txBox="1">
            <a:spLocks/>
          </p:cNvSpPr>
          <p:nvPr/>
        </p:nvSpPr>
        <p:spPr>
          <a:xfrm>
            <a:off x="1547664" y="678576"/>
            <a:ext cx="6048672" cy="708794"/>
          </a:xfrm>
          <a:prstGeom prst="rect">
            <a:avLst/>
          </a:prstGeom>
        </p:spPr>
        <p:txBody>
          <a:bodyPr rtlCol="0">
            <a:normAutofit/>
          </a:bodyPr>
          <a:lstStyle>
            <a:lvl1pPr marL="609555" indent="-609555" algn="l" defTabSz="1625479" rtl="0" eaLnBrk="1" latinLnBrk="0" hangingPunct="1">
              <a:spcBef>
                <a:spcPct val="20000"/>
              </a:spcBef>
              <a:buFont typeface="Arial" panose="020B0604020202020204" pitchFamily="34" charset="0"/>
              <a:buChar char="•"/>
              <a:defRPr sz="5689" kern="1200">
                <a:solidFill>
                  <a:schemeClr val="tx1"/>
                </a:solidFill>
                <a:latin typeface="+mn-lt"/>
                <a:ea typeface="+mn-ea"/>
                <a:cs typeface="+mn-cs"/>
              </a:defRPr>
            </a:lvl1pPr>
            <a:lvl2pPr marL="1320700" indent="-507962" algn="l" defTabSz="16254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2pPr>
            <a:lvl3pPr marL="2031849" indent="-406369" algn="l" defTabSz="16254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3pPr>
            <a:lvl4pPr marL="2844586"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4pPr>
            <a:lvl5pPr marL="3657325"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5pPr>
            <a:lvl6pPr marL="447006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80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554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282"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pPr marL="0" indent="0" algn="ctr" defTabSz="457154">
              <a:spcBef>
                <a:spcPts val="1000"/>
              </a:spcBef>
              <a:buNone/>
              <a:defRPr/>
            </a:pPr>
            <a:r>
              <a:rPr lang="es-MX" sz="1400" dirty="0">
                <a:latin typeface="Arial" panose="020B0604020202020204" pitchFamily="34" charset="0"/>
                <a:ea typeface="Gill Sans Light" charset="0"/>
                <a:cs typeface="Arial" panose="020B0604020202020204" pitchFamily="34" charset="0"/>
              </a:rPr>
              <a:t>LINEAMIENTOS PARA LA EVALUACIÓN FORMATIVA.</a:t>
            </a:r>
            <a:br>
              <a:rPr lang="es-MX" sz="1400" dirty="0">
                <a:latin typeface="Arial" panose="020B0604020202020204" pitchFamily="34" charset="0"/>
                <a:ea typeface="Gill Sans Light" charset="0"/>
                <a:cs typeface="Arial" panose="020B0604020202020204" pitchFamily="34" charset="0"/>
              </a:rPr>
            </a:br>
            <a:r>
              <a:rPr lang="es-MX" sz="1400" dirty="0">
                <a:latin typeface="Arial" panose="020B0604020202020204" pitchFamily="34" charset="0"/>
                <a:ea typeface="Gill Sans Light" charset="0"/>
                <a:cs typeface="Arial" panose="020B0604020202020204" pitchFamily="34" charset="0"/>
              </a:rPr>
              <a:t>La evaluación formativa se realizará considerando los siguientes puntos:</a:t>
            </a:r>
          </a:p>
          <a:p>
            <a:pPr marL="342865" indent="-342865" algn="ctr" defTabSz="457154">
              <a:spcBef>
                <a:spcPts val="1000"/>
              </a:spcBef>
              <a:buFont typeface="Wingdings 3" charset="2"/>
              <a:buChar char=""/>
              <a:defRPr/>
            </a:pPr>
            <a:endParaRPr lang="es-MX" sz="1400" dirty="0">
              <a:latin typeface="Arial" panose="020B0604020202020204" pitchFamily="34" charset="0"/>
              <a:ea typeface="Gill Sans Light" charset="0"/>
              <a:cs typeface="Arial" panose="020B0604020202020204" pitchFamily="34" charset="0"/>
            </a:endParaRPr>
          </a:p>
          <a:p>
            <a:pPr marL="0" indent="0" defTabSz="457154">
              <a:spcBef>
                <a:spcPts val="1000"/>
              </a:spcBef>
              <a:buFont typeface="Arial" panose="020B0604020202020204" pitchFamily="34" charset="0"/>
              <a:buNone/>
              <a:defRP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Table 7"/>
          <p:cNvGraphicFramePr>
            <a:graphicFrameLocks noGrp="1"/>
          </p:cNvGraphicFramePr>
          <p:nvPr/>
        </p:nvGraphicFramePr>
        <p:xfrm>
          <a:off x="611560" y="1362669"/>
          <a:ext cx="8028384" cy="4869159"/>
        </p:xfrm>
        <a:graphic>
          <a:graphicData uri="http://schemas.openxmlformats.org/drawingml/2006/table">
            <a:tbl>
              <a:tblPr firstRow="1" bandRow="1">
                <a:tableStyleId>{5C22544A-7EE6-4342-B048-85BDC9FD1C3A}</a:tableStyleId>
              </a:tblPr>
              <a:tblGrid>
                <a:gridCol w="1454645">
                  <a:extLst>
                    <a:ext uri="{9D8B030D-6E8A-4147-A177-3AD203B41FA5}">
                      <a16:colId xmlns:a16="http://schemas.microsoft.com/office/drawing/2014/main" val="20000"/>
                    </a:ext>
                  </a:extLst>
                </a:gridCol>
                <a:gridCol w="6573739">
                  <a:extLst>
                    <a:ext uri="{9D8B030D-6E8A-4147-A177-3AD203B41FA5}">
                      <a16:colId xmlns:a16="http://schemas.microsoft.com/office/drawing/2014/main" val="20001"/>
                    </a:ext>
                  </a:extLst>
                </a:gridCol>
              </a:tblGrid>
              <a:tr h="410632">
                <a:tc>
                  <a:txBody>
                    <a:bodyPr/>
                    <a:lstStyle/>
                    <a:p>
                      <a:pPr algn="ctr"/>
                      <a:r>
                        <a:rPr lang="es-MX" sz="1000" dirty="0">
                          <a:solidFill>
                            <a:schemeClr val="tx1"/>
                          </a:solidFill>
                          <a:latin typeface="Arial Narrow" panose="020B0606020202030204" pitchFamily="34" charset="0"/>
                        </a:rPr>
                        <a:t>Puntos a considerar</a:t>
                      </a:r>
                    </a:p>
                  </a:txBody>
                  <a:tcPr marL="64301" marR="64301" marT="32149" marB="32149" anchor="ctr">
                    <a:solidFill>
                      <a:schemeClr val="accent2">
                        <a:lumMod val="60000"/>
                        <a:lumOff val="40000"/>
                      </a:schemeClr>
                    </a:solidFill>
                  </a:tcPr>
                </a:tc>
                <a:tc>
                  <a:txBody>
                    <a:bodyPr/>
                    <a:lstStyle/>
                    <a:p>
                      <a:pPr algn="ctr"/>
                      <a:r>
                        <a:rPr lang="es-MX" sz="1000" dirty="0">
                          <a:solidFill>
                            <a:schemeClr val="tx1"/>
                          </a:solidFill>
                          <a:latin typeface="Arial Narrow" panose="020B0606020202030204" pitchFamily="34" charset="0"/>
                        </a:rPr>
                        <a:t>En qué</a:t>
                      </a:r>
                      <a:r>
                        <a:rPr lang="es-MX" sz="1000" baseline="0" dirty="0">
                          <a:solidFill>
                            <a:schemeClr val="tx1"/>
                          </a:solidFill>
                          <a:latin typeface="Arial Narrow" panose="020B0606020202030204" pitchFamily="34" charset="0"/>
                        </a:rPr>
                        <a:t> consiste</a:t>
                      </a:r>
                      <a:endParaRPr lang="es-MX" sz="1000" dirty="0">
                        <a:solidFill>
                          <a:schemeClr val="tx1"/>
                        </a:solidFill>
                        <a:latin typeface="Arial Narrow" panose="020B0606020202030204" pitchFamily="34" charset="0"/>
                      </a:endParaRPr>
                    </a:p>
                  </a:txBody>
                  <a:tcPr marL="64301" marR="64301" marT="32149" marB="32149" anchor="ctr">
                    <a:solidFill>
                      <a:schemeClr val="accent2">
                        <a:lumMod val="60000"/>
                        <a:lumOff val="40000"/>
                      </a:schemeClr>
                    </a:solidFill>
                  </a:tcPr>
                </a:tc>
                <a:extLst>
                  <a:ext uri="{0D108BD9-81ED-4DB2-BD59-A6C34878D82A}">
                    <a16:rowId xmlns:a16="http://schemas.microsoft.com/office/drawing/2014/main" val="10000"/>
                  </a:ext>
                </a:extLst>
              </a:tr>
              <a:tr h="1431063">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Arial Narrow" panose="020B0606020202030204" pitchFamily="34" charset="0"/>
                          <a:ea typeface="Gill Sans Light" charset="0"/>
                          <a:cs typeface="Gill Sans Light" charset="0"/>
                        </a:rPr>
                        <a:t>a) Identificación de las competencias de la unidad de aprendizaje que el estudiante desarrollará en cada curso y sobre las que se centrará la evaluación.</a:t>
                      </a:r>
                    </a:p>
                    <a:p>
                      <a:pPr algn="just"/>
                      <a:endParaRPr lang="es-MX" sz="1000" b="1" dirty="0">
                        <a:solidFill>
                          <a:schemeClr val="tx1"/>
                        </a:solidFill>
                        <a:latin typeface="Arial Narrow" panose="020B0606020202030204" pitchFamily="34" charset="0"/>
                      </a:endParaRPr>
                    </a:p>
                  </a:txBody>
                  <a:tcPr marL="64301" marR="64301" marT="32149" marB="32149" anchor="ctr">
                    <a:solidFill>
                      <a:schemeClr val="accent3">
                        <a:lumMod val="60000"/>
                        <a:lumOff val="40000"/>
                      </a:schemeClr>
                    </a:solidFill>
                  </a:tcPr>
                </a:tc>
                <a:tc>
                  <a:txBody>
                    <a:bodyPr/>
                    <a:lstStyle/>
                    <a:p>
                      <a:pPr marL="342900" indent="-342900">
                        <a:buFont typeface="Wingdings" panose="05000000000000000000" pitchFamily="2" charset="2"/>
                        <a:buChar char="q"/>
                      </a:pPr>
                      <a:r>
                        <a:rPr lang="es-MX" sz="1000" dirty="0">
                          <a:latin typeface="Arial Narrow" panose="020B0606020202030204" pitchFamily="34" charset="0"/>
                        </a:rPr>
                        <a:t>Verificar la relación de </a:t>
                      </a:r>
                      <a:r>
                        <a:rPr lang="es-MX" sz="1000" b="1" i="1" dirty="0">
                          <a:latin typeface="Arial Narrow" panose="020B0606020202030204" pitchFamily="34" charset="0"/>
                        </a:rPr>
                        <a:t>congruencia entre los elementos </a:t>
                      </a:r>
                      <a:r>
                        <a:rPr lang="es-MX" sz="1000" dirty="0">
                          <a:latin typeface="Arial Narrow" panose="020B0606020202030204" pitchFamily="34" charset="0"/>
                        </a:rPr>
                        <a:t>de cada unidad de aprendizaje:</a:t>
                      </a:r>
                    </a:p>
                    <a:p>
                      <a:r>
                        <a:rPr lang="es-MX" sz="1000" dirty="0">
                          <a:latin typeface="Arial Narrow" panose="020B0606020202030204" pitchFamily="34" charset="0"/>
                        </a:rPr>
                        <a:t>Las competencias,</a:t>
                      </a:r>
                    </a:p>
                    <a:p>
                      <a:r>
                        <a:rPr lang="es-MX" sz="1000" dirty="0">
                          <a:latin typeface="Arial Narrow" panose="020B0606020202030204" pitchFamily="34" charset="0"/>
                        </a:rPr>
                        <a:t>Las actividades,</a:t>
                      </a:r>
                    </a:p>
                    <a:p>
                      <a:r>
                        <a:rPr lang="es-MX" sz="1000" dirty="0">
                          <a:latin typeface="Arial Narrow" panose="020B0606020202030204" pitchFamily="34" charset="0"/>
                        </a:rPr>
                        <a:t>Las evidencias,</a:t>
                      </a:r>
                    </a:p>
                    <a:p>
                      <a:r>
                        <a:rPr lang="es-MX" sz="1000" dirty="0">
                          <a:latin typeface="Arial Narrow" panose="020B0606020202030204" pitchFamily="34" charset="0"/>
                        </a:rPr>
                        <a:t>Los criterios de desempeño.</a:t>
                      </a:r>
                    </a:p>
                    <a:p>
                      <a:pPr marL="342900" indent="-342900">
                        <a:buFont typeface="Wingdings" panose="05000000000000000000" pitchFamily="2" charset="2"/>
                        <a:buChar char="q"/>
                      </a:pPr>
                      <a:r>
                        <a:rPr lang="es-MX" sz="1000" dirty="0">
                          <a:latin typeface="Arial Narrow" panose="020B0606020202030204" pitchFamily="34" charset="0"/>
                        </a:rPr>
                        <a:t>Puede proponerse una evidencia alternativa.</a:t>
                      </a:r>
                    </a:p>
                    <a:p>
                      <a:pPr marL="342900" indent="-342900">
                        <a:buFont typeface="Wingdings" panose="05000000000000000000" pitchFamily="2" charset="2"/>
                        <a:buChar char="q"/>
                      </a:pPr>
                      <a:r>
                        <a:rPr lang="es-MX" sz="1000" dirty="0">
                          <a:latin typeface="Arial Narrow" panose="020B0606020202030204" pitchFamily="34" charset="0"/>
                        </a:rPr>
                        <a:t>El docente</a:t>
                      </a:r>
                      <a:r>
                        <a:rPr lang="es-MX" sz="1000" baseline="0" dirty="0">
                          <a:latin typeface="Arial Narrow" panose="020B0606020202030204" pitchFamily="34" charset="0"/>
                        </a:rPr>
                        <a:t> promueve que las evidencias que solicite contribuyan al desarrollo de las competencias de la unidad de aprendizaje.</a:t>
                      </a:r>
                      <a:endParaRPr lang="es-MX" sz="1000" dirty="0">
                        <a:latin typeface="Arial Narrow" panose="020B0606020202030204" pitchFamily="34" charset="0"/>
                      </a:endParaRPr>
                    </a:p>
                  </a:txBody>
                  <a:tcPr marL="64301" marR="64301" marT="32149" marB="32149"/>
                </a:tc>
                <a:extLst>
                  <a:ext uri="{0D108BD9-81ED-4DB2-BD59-A6C34878D82A}">
                    <a16:rowId xmlns:a16="http://schemas.microsoft.com/office/drawing/2014/main" val="10001"/>
                  </a:ext>
                </a:extLst>
              </a:tr>
              <a:tr h="1761060">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Arial Narrow" panose="020B0606020202030204" pitchFamily="34" charset="0"/>
                          <a:ea typeface="Gill Sans Light" charset="0"/>
                          <a:cs typeface="Gill Sans Light" charset="0"/>
                        </a:rPr>
                        <a:t>b) Establecimiento de criterios y niveles de desempeño para cada una de las evidencias planteadas en las unidades de aprendizaje de los cursos.</a:t>
                      </a:r>
                    </a:p>
                    <a:p>
                      <a:pPr algn="just"/>
                      <a:endParaRPr lang="es-MX" sz="1000" b="1" dirty="0">
                        <a:solidFill>
                          <a:schemeClr val="tx1"/>
                        </a:solidFill>
                        <a:latin typeface="Arial Narrow" panose="020B0606020202030204" pitchFamily="34" charset="0"/>
                      </a:endParaRPr>
                    </a:p>
                  </a:txBody>
                  <a:tcPr marL="64301" marR="64301" marT="32149" marB="32149" anchor="ctr">
                    <a:solidFill>
                      <a:schemeClr val="accent3">
                        <a:lumMod val="60000"/>
                        <a:lumOff val="40000"/>
                      </a:schemeClr>
                    </a:solidFill>
                  </a:tcPr>
                </a:tc>
                <a:tc>
                  <a:txBody>
                    <a:bodyPr/>
                    <a:lstStyle/>
                    <a:p>
                      <a:pPr marL="342900" indent="-342900">
                        <a:buFont typeface="Wingdings" panose="05000000000000000000" pitchFamily="2" charset="2"/>
                        <a:buChar char="q"/>
                      </a:pPr>
                      <a:r>
                        <a:rPr lang="es-MX" sz="1000" dirty="0">
                          <a:latin typeface="Arial Narrow" panose="020B0606020202030204" pitchFamily="34" charset="0"/>
                        </a:rPr>
                        <a:t>Al establecer niveles de desempeño de la competencia, centra la atención en una gama de actuaciones implicados en el desarrollo de la competencia.</a:t>
                      </a:r>
                    </a:p>
                    <a:p>
                      <a:pPr marL="342900" indent="-342900">
                        <a:buFont typeface="Wingdings" panose="05000000000000000000" pitchFamily="2" charset="2"/>
                        <a:buChar char="q"/>
                      </a:pPr>
                      <a:r>
                        <a:rPr lang="es-MX" sz="1000" dirty="0">
                          <a:latin typeface="Arial Narrow" panose="020B0606020202030204" pitchFamily="34" charset="0"/>
                        </a:rPr>
                        <a:t>Tomar en cuenta los criterios de desempeño establecidos en la unidad de aprendizaje (equivalen al nivel deseable a alcanzar).</a:t>
                      </a:r>
                    </a:p>
                    <a:p>
                      <a:pPr marL="342900" indent="-342900">
                        <a:buFont typeface="Wingdings" panose="05000000000000000000" pitchFamily="2" charset="2"/>
                        <a:buChar char="q"/>
                      </a:pPr>
                      <a:r>
                        <a:rPr lang="es-MX" sz="1000" dirty="0">
                          <a:latin typeface="Arial Narrow" panose="020B0606020202030204" pitchFamily="34" charset="0"/>
                        </a:rPr>
                        <a:t>Establecer niveles de desempeño a cada criterio.</a:t>
                      </a:r>
                    </a:p>
                    <a:p>
                      <a:r>
                        <a:rPr lang="es-MX" sz="1000" dirty="0">
                          <a:latin typeface="Arial Narrow" panose="020B0606020202030204" pitchFamily="34" charset="0"/>
                        </a:rPr>
                        <a:t>Utilizar matrices de valoración o rúbricas, listas de verificación, escalas estimativas</a:t>
                      </a:r>
                      <a:r>
                        <a:rPr lang="es-MX" sz="1000" baseline="0" dirty="0">
                          <a:latin typeface="Arial Narrow" panose="020B0606020202030204" pitchFamily="34" charset="0"/>
                        </a:rPr>
                        <a:t> (consignan los diferentes criterios y niveles de desempeño que se esperan del estudiante).</a:t>
                      </a:r>
                    </a:p>
                    <a:p>
                      <a:pPr marL="285750" indent="-285750">
                        <a:buFont typeface="Wingdings" panose="05000000000000000000" pitchFamily="2" charset="2"/>
                        <a:buChar char="q"/>
                      </a:pPr>
                      <a:r>
                        <a:rPr lang="es-MX" sz="1000" baseline="0" dirty="0">
                          <a:latin typeface="Arial Narrow" panose="020B0606020202030204" pitchFamily="34" charset="0"/>
                        </a:rPr>
                        <a:t>La valoración de las competencias de la unidad de aprendizaje se realizará en función de los criterios de desempeño de cada evidencia, considerando los siguientes niveles de desempeño:</a:t>
                      </a:r>
                    </a:p>
                    <a:p>
                      <a:r>
                        <a:rPr lang="es-MX" sz="1000" b="1" dirty="0">
                          <a:latin typeface="Arial Narrow" panose="020B0606020202030204" pitchFamily="34" charset="0"/>
                        </a:rPr>
                        <a:t>Competente,</a:t>
                      </a:r>
                    </a:p>
                    <a:p>
                      <a:r>
                        <a:rPr lang="es-MX" sz="1000" b="1" dirty="0">
                          <a:latin typeface="Arial Narrow" panose="020B0606020202030204" pitchFamily="34" charset="0"/>
                        </a:rPr>
                        <a:t>Satisfactorio,</a:t>
                      </a:r>
                    </a:p>
                    <a:p>
                      <a:r>
                        <a:rPr lang="es-MX" sz="1000" b="1" dirty="0">
                          <a:latin typeface="Arial Narrow" panose="020B0606020202030204" pitchFamily="34" charset="0"/>
                        </a:rPr>
                        <a:t>Suficiente,</a:t>
                      </a:r>
                    </a:p>
                    <a:p>
                      <a:r>
                        <a:rPr lang="es-MX" sz="1000" b="1" dirty="0">
                          <a:latin typeface="Arial Narrow" panose="020B0606020202030204" pitchFamily="34" charset="0"/>
                        </a:rPr>
                        <a:t>Regular,</a:t>
                      </a:r>
                    </a:p>
                    <a:p>
                      <a:r>
                        <a:rPr lang="es-MX" sz="1000" b="1" dirty="0">
                          <a:latin typeface="Arial Narrow" panose="020B0606020202030204" pitchFamily="34" charset="0"/>
                        </a:rPr>
                        <a:t>Básico,</a:t>
                      </a:r>
                    </a:p>
                    <a:p>
                      <a:r>
                        <a:rPr lang="es-MX" sz="1000" b="1" dirty="0">
                          <a:latin typeface="Arial Narrow" panose="020B0606020202030204" pitchFamily="34" charset="0"/>
                        </a:rPr>
                        <a:t>No</a:t>
                      </a:r>
                      <a:r>
                        <a:rPr lang="es-MX" sz="1000" b="1" baseline="0" dirty="0">
                          <a:latin typeface="Arial Narrow" panose="020B0606020202030204" pitchFamily="34" charset="0"/>
                        </a:rPr>
                        <a:t> se muestra.</a:t>
                      </a:r>
                      <a:endParaRPr lang="es-MX" sz="1000" b="1" dirty="0">
                        <a:latin typeface="Arial Narrow" panose="020B0606020202030204" pitchFamily="34" charset="0"/>
                      </a:endParaRPr>
                    </a:p>
                  </a:txBody>
                  <a:tcPr marL="64301" marR="64301" marT="32149" marB="32149"/>
                </a:tc>
                <a:extLst>
                  <a:ext uri="{0D108BD9-81ED-4DB2-BD59-A6C34878D82A}">
                    <a16:rowId xmlns:a16="http://schemas.microsoft.com/office/drawing/2014/main" val="10002"/>
                  </a:ext>
                </a:extLst>
              </a:tr>
              <a:tr h="829566">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000" b="1" dirty="0">
                          <a:solidFill>
                            <a:schemeClr val="tx1"/>
                          </a:solidFill>
                          <a:latin typeface="Arial Narrow" panose="020B0606020202030204" pitchFamily="34" charset="0"/>
                          <a:ea typeface="Gill Sans Light" charset="0"/>
                          <a:cs typeface="Gill Sans Light" charset="0"/>
                        </a:rPr>
                        <a:t>c) Toma de decisiones para realizar acciones de mejora.</a:t>
                      </a:r>
                    </a:p>
                    <a:p>
                      <a:pPr algn="just"/>
                      <a:endParaRPr lang="es-MX" sz="1000" b="1" dirty="0">
                        <a:solidFill>
                          <a:schemeClr val="tx1"/>
                        </a:solidFill>
                        <a:latin typeface="Arial Narrow" panose="020B0606020202030204" pitchFamily="34" charset="0"/>
                      </a:endParaRPr>
                    </a:p>
                  </a:txBody>
                  <a:tcPr marL="64301" marR="64301" marT="32149" marB="32149" anchor="ctr">
                    <a:solidFill>
                      <a:schemeClr val="accent3">
                        <a:lumMod val="60000"/>
                        <a:lumOff val="40000"/>
                      </a:schemeClr>
                    </a:solidFill>
                  </a:tcPr>
                </a:tc>
                <a:tc>
                  <a:txBody>
                    <a:bodyPr/>
                    <a:lstStyle/>
                    <a:p>
                      <a:pPr marL="285750" indent="-285750">
                        <a:buFont typeface="Wingdings" panose="05000000000000000000" pitchFamily="2" charset="2"/>
                        <a:buChar char="q"/>
                      </a:pPr>
                      <a:r>
                        <a:rPr lang="es-MX" sz="1000" b="1" dirty="0">
                          <a:latin typeface="Arial Narrow" panose="020B0606020202030204" pitchFamily="34" charset="0"/>
                        </a:rPr>
                        <a:t>Requiere</a:t>
                      </a:r>
                      <a:r>
                        <a:rPr lang="es-MX" sz="1000" b="1" baseline="0" dirty="0">
                          <a:latin typeface="Arial Narrow" panose="020B0606020202030204" pitchFamily="34" charset="0"/>
                        </a:rPr>
                        <a:t> de la reflexión y diálogo entre los actores.</a:t>
                      </a:r>
                    </a:p>
                    <a:p>
                      <a:r>
                        <a:rPr lang="es-MX" sz="1000" baseline="0" dirty="0">
                          <a:latin typeface="Arial Narrow" panose="020B0606020202030204" pitchFamily="34" charset="0"/>
                        </a:rPr>
                        <a:t>Considerar resultados de autoevaluación, evaluación de pares, evaluación del docente y condiciones y elementos de dichos procesos.</a:t>
                      </a:r>
                    </a:p>
                    <a:p>
                      <a:pPr marL="285750" indent="-285750">
                        <a:buFont typeface="Wingdings" panose="05000000000000000000" pitchFamily="2" charset="2"/>
                        <a:buChar char="q"/>
                      </a:pPr>
                      <a:r>
                        <a:rPr lang="es-MX" sz="1000" dirty="0">
                          <a:latin typeface="Arial Narrow" panose="020B0606020202030204" pitchFamily="34" charset="0"/>
                        </a:rPr>
                        <a:t>Integrar las situaciones de evaluación</a:t>
                      </a:r>
                      <a:r>
                        <a:rPr lang="es-MX" sz="1000" baseline="0" dirty="0">
                          <a:latin typeface="Arial Narrow" panose="020B0606020202030204" pitchFamily="34" charset="0"/>
                        </a:rPr>
                        <a:t> al proceso de aprendizaje: Permiten conocer las estrategias usadas por los estudiantes para resolver tarea, autorregularse y crear su sistema personal de aprender.</a:t>
                      </a:r>
                    </a:p>
                    <a:p>
                      <a:pPr marL="285750" indent="-285750">
                        <a:buFont typeface="Wingdings" panose="05000000000000000000" pitchFamily="2" charset="2"/>
                        <a:buChar char="q"/>
                      </a:pPr>
                      <a:r>
                        <a:rPr lang="es-MX" sz="1000" baseline="0" dirty="0">
                          <a:latin typeface="Arial Narrow" panose="020B0606020202030204" pitchFamily="34" charset="0"/>
                        </a:rPr>
                        <a:t>Se integra un portafolio de evidencias del estudiante como proceso de realimentación.</a:t>
                      </a:r>
                      <a:endParaRPr lang="es-MX" sz="1000" dirty="0">
                        <a:latin typeface="Arial Narrow" panose="020B0606020202030204" pitchFamily="34" charset="0"/>
                      </a:endParaRPr>
                    </a:p>
                  </a:txBody>
                  <a:tcPr marL="64301" marR="64301" marT="32149" marB="32149"/>
                </a:tc>
                <a:extLst>
                  <a:ext uri="{0D108BD9-81ED-4DB2-BD59-A6C34878D82A}">
                    <a16:rowId xmlns:a16="http://schemas.microsoft.com/office/drawing/2014/main" val="10003"/>
                  </a:ext>
                </a:extLst>
              </a:tr>
            </a:tbl>
          </a:graphicData>
        </a:graphic>
      </p:graphicFrame>
      <p:pic>
        <p:nvPicPr>
          <p:cNvPr id="7" name="Picture 4" descr="http://www.sep.gob.mx/work/models/sep1/css/logo_footer.png">
            <a:extLst>
              <a:ext uri="{FF2B5EF4-FFF2-40B4-BE49-F238E27FC236}">
                <a16:creationId xmlns:a16="http://schemas.microsoft.com/office/drawing/2014/main" id="{6E835502-D4BF-4425-96E0-7A5EFA6F3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785" y="98266"/>
            <a:ext cx="1151928" cy="3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979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5" name="Content Placeholder 2"/>
          <p:cNvSpPr txBox="1">
            <a:spLocks/>
          </p:cNvSpPr>
          <p:nvPr/>
        </p:nvSpPr>
        <p:spPr>
          <a:xfrm>
            <a:off x="1403648" y="595986"/>
            <a:ext cx="6480720" cy="606628"/>
          </a:xfrm>
          <a:prstGeom prst="rect">
            <a:avLst/>
          </a:prstGeom>
        </p:spPr>
        <p:txBody>
          <a:bodyPr rtlCol="0">
            <a:normAutofit/>
          </a:bodyPr>
          <a:lstStyle>
            <a:lvl1pPr marL="609555" indent="-609555" algn="l" defTabSz="1625479" rtl="0" eaLnBrk="1" latinLnBrk="0" hangingPunct="1">
              <a:spcBef>
                <a:spcPct val="20000"/>
              </a:spcBef>
              <a:buFont typeface="Arial" panose="020B0604020202020204" pitchFamily="34" charset="0"/>
              <a:buChar char="•"/>
              <a:defRPr sz="5689" kern="1200">
                <a:solidFill>
                  <a:schemeClr val="tx1"/>
                </a:solidFill>
                <a:latin typeface="+mn-lt"/>
                <a:ea typeface="+mn-ea"/>
                <a:cs typeface="+mn-cs"/>
              </a:defRPr>
            </a:lvl1pPr>
            <a:lvl2pPr marL="1320700" indent="-507962" algn="l" defTabSz="16254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2pPr>
            <a:lvl3pPr marL="2031849" indent="-406369" algn="l" defTabSz="16254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3pPr>
            <a:lvl4pPr marL="2844586"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4pPr>
            <a:lvl5pPr marL="3657325"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5pPr>
            <a:lvl6pPr marL="447006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80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554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282"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pPr algn="ctr">
              <a:buClr>
                <a:srgbClr val="549E39"/>
              </a:buClr>
              <a:buNone/>
            </a:pPr>
            <a:r>
              <a:rPr lang="es-MX" sz="1400" dirty="0">
                <a:solidFill>
                  <a:srgbClr val="000000"/>
                </a:solidFill>
                <a:latin typeface="Arial" panose="020B0604020202020204" pitchFamily="34" charset="0"/>
                <a:ea typeface="Gill Sans Light" charset="0"/>
                <a:cs typeface="Arial" panose="020B0604020202020204" pitchFamily="34" charset="0"/>
              </a:rPr>
              <a:t>LINEAMIENTOS PARA LA EVALUACIÓN SUMATIVA.</a:t>
            </a:r>
            <a:br>
              <a:rPr lang="es-MX" sz="1400" dirty="0">
                <a:solidFill>
                  <a:srgbClr val="000000"/>
                </a:solidFill>
                <a:latin typeface="Arial" panose="020B0604020202020204" pitchFamily="34" charset="0"/>
                <a:ea typeface="Gill Sans Light" charset="0"/>
                <a:cs typeface="Arial" panose="020B0604020202020204" pitchFamily="34" charset="0"/>
              </a:rPr>
            </a:br>
            <a:r>
              <a:rPr lang="es-MX" sz="1400" dirty="0">
                <a:solidFill>
                  <a:srgbClr val="000000"/>
                </a:solidFill>
                <a:latin typeface="Arial" panose="020B0604020202020204" pitchFamily="34" charset="0"/>
                <a:ea typeface="Gill Sans Light" charset="0"/>
                <a:cs typeface="Arial" panose="020B0604020202020204" pitchFamily="34" charset="0"/>
              </a:rPr>
              <a:t>La evaluación sumativa se realizará considerando los siguientes puntos:</a:t>
            </a:r>
            <a:endParaRPr lang="es-MX" sz="1400" dirty="0">
              <a:latin typeface="Arial" panose="020B0604020202020204" pitchFamily="34" charset="0"/>
              <a:ea typeface="Gill Sans Light" charset="0"/>
              <a:cs typeface="Arial" panose="020B0604020202020204" pitchFamily="34" charset="0"/>
            </a:endParaRPr>
          </a:p>
          <a:p>
            <a:pPr marL="0" indent="0" defTabSz="457154">
              <a:spcBef>
                <a:spcPts val="1000"/>
              </a:spcBef>
              <a:buFont typeface="Arial" panose="020B0604020202020204" pitchFamily="34" charset="0"/>
              <a:buNone/>
              <a:defRP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863638" y="1882644"/>
          <a:ext cx="7560740" cy="4081359"/>
        </p:xfrm>
        <a:graphic>
          <a:graphicData uri="http://schemas.openxmlformats.org/drawingml/2006/table">
            <a:tbl>
              <a:tblPr firstRow="1" bandRow="1">
                <a:tableStyleId>{5C22544A-7EE6-4342-B048-85BDC9FD1C3A}</a:tableStyleId>
              </a:tblPr>
              <a:tblGrid>
                <a:gridCol w="1163190">
                  <a:extLst>
                    <a:ext uri="{9D8B030D-6E8A-4147-A177-3AD203B41FA5}">
                      <a16:colId xmlns:a16="http://schemas.microsoft.com/office/drawing/2014/main" val="20000"/>
                    </a:ext>
                  </a:extLst>
                </a:gridCol>
                <a:gridCol w="6397550">
                  <a:extLst>
                    <a:ext uri="{9D8B030D-6E8A-4147-A177-3AD203B41FA5}">
                      <a16:colId xmlns:a16="http://schemas.microsoft.com/office/drawing/2014/main" val="20001"/>
                    </a:ext>
                  </a:extLst>
                </a:gridCol>
              </a:tblGrid>
              <a:tr h="467924">
                <a:tc>
                  <a:txBody>
                    <a:bodyPr/>
                    <a:lstStyle/>
                    <a:p>
                      <a:pPr algn="ctr"/>
                      <a:r>
                        <a:rPr lang="es-MX" sz="1050" dirty="0">
                          <a:solidFill>
                            <a:schemeClr val="tx1"/>
                          </a:solidFill>
                          <a:latin typeface="Arial Narrow" panose="020B0606020202030204" pitchFamily="34" charset="0"/>
                        </a:rPr>
                        <a:t>Puntos a considerar</a:t>
                      </a:r>
                    </a:p>
                  </a:txBody>
                  <a:tcPr marL="64301" marR="64301" marT="32150" marB="32150" anchor="ctr">
                    <a:solidFill>
                      <a:schemeClr val="accent2">
                        <a:lumMod val="60000"/>
                        <a:lumOff val="40000"/>
                      </a:schemeClr>
                    </a:solidFill>
                  </a:tcPr>
                </a:tc>
                <a:tc>
                  <a:txBody>
                    <a:bodyPr/>
                    <a:lstStyle/>
                    <a:p>
                      <a:pPr algn="ctr"/>
                      <a:r>
                        <a:rPr lang="es-MX" sz="1050" dirty="0">
                          <a:solidFill>
                            <a:schemeClr val="tx1"/>
                          </a:solidFill>
                          <a:latin typeface="Arial Narrow" panose="020B0606020202030204" pitchFamily="34" charset="0"/>
                        </a:rPr>
                        <a:t>En qué</a:t>
                      </a:r>
                      <a:r>
                        <a:rPr lang="es-MX" sz="1050" baseline="0" dirty="0">
                          <a:solidFill>
                            <a:schemeClr val="tx1"/>
                          </a:solidFill>
                          <a:latin typeface="Arial Narrow" panose="020B0606020202030204" pitchFamily="34" charset="0"/>
                        </a:rPr>
                        <a:t> consiste</a:t>
                      </a:r>
                      <a:endParaRPr lang="es-MX" sz="1050" dirty="0">
                        <a:solidFill>
                          <a:schemeClr val="tx1"/>
                        </a:solidFill>
                        <a:latin typeface="Arial Narrow" panose="020B0606020202030204" pitchFamily="34" charset="0"/>
                      </a:endParaRPr>
                    </a:p>
                  </a:txBody>
                  <a:tcPr marL="64301" marR="64301" marT="32150" marB="32150" anchor="ctr">
                    <a:solidFill>
                      <a:schemeClr val="accent2">
                        <a:lumMod val="60000"/>
                        <a:lumOff val="40000"/>
                      </a:schemeClr>
                    </a:solidFill>
                  </a:tcPr>
                </a:tc>
                <a:extLst>
                  <a:ext uri="{0D108BD9-81ED-4DB2-BD59-A6C34878D82A}">
                    <a16:rowId xmlns:a16="http://schemas.microsoft.com/office/drawing/2014/main" val="10000"/>
                  </a:ext>
                </a:extLst>
              </a:tr>
              <a:tr h="3613435">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050" b="1" dirty="0">
                          <a:solidFill>
                            <a:schemeClr val="tx1"/>
                          </a:solidFill>
                          <a:latin typeface="Arial Narrow" panose="020B0606020202030204" pitchFamily="34" charset="0"/>
                          <a:ea typeface="Gill Sans Light" charset="0"/>
                          <a:cs typeface="Gill Sans Light" charset="0"/>
                        </a:rPr>
                        <a:t>Acreditación de los cursos.</a:t>
                      </a:r>
                    </a:p>
                    <a:p>
                      <a:pPr algn="just"/>
                      <a:endParaRPr lang="es-MX" sz="1050" b="1" dirty="0">
                        <a:solidFill>
                          <a:schemeClr val="tx1"/>
                        </a:solidFill>
                        <a:latin typeface="Arial Narrow" panose="020B0606020202030204" pitchFamily="34" charset="0"/>
                      </a:endParaRPr>
                    </a:p>
                  </a:txBody>
                  <a:tcPr marL="64301" marR="64301" marT="32150" marB="32150" anchor="ctr">
                    <a:solidFill>
                      <a:schemeClr val="accent3">
                        <a:lumMod val="60000"/>
                        <a:lumOff val="40000"/>
                      </a:schemeClr>
                    </a:solidFill>
                  </a:tcPr>
                </a:tc>
                <a:tc>
                  <a:txBody>
                    <a:bodyPr/>
                    <a:lstStyle/>
                    <a:p>
                      <a:pPr marL="285750" indent="-285750" algn="just">
                        <a:buFont typeface="Wingdings" panose="05000000000000000000" pitchFamily="2" charset="2"/>
                        <a:buChar char="q"/>
                      </a:pPr>
                      <a:r>
                        <a:rPr lang="es-MX" sz="1050" dirty="0">
                          <a:latin typeface="Arial Narrow" panose="020B0606020202030204" pitchFamily="34" charset="0"/>
                        </a:rPr>
                        <a:t>La </a:t>
                      </a:r>
                      <a:r>
                        <a:rPr lang="es-MX" sz="1050" b="1" dirty="0">
                          <a:latin typeface="Arial Narrow" panose="020B0606020202030204" pitchFamily="34" charset="0"/>
                        </a:rPr>
                        <a:t>evaluación de cada curso </a:t>
                      </a:r>
                      <a:r>
                        <a:rPr lang="es-MX" sz="1050" dirty="0">
                          <a:latin typeface="Arial Narrow" panose="020B0606020202030204" pitchFamily="34" charset="0"/>
                        </a:rPr>
                        <a:t>para fines de acreditación será </a:t>
                      </a:r>
                      <a:r>
                        <a:rPr lang="es-MX" sz="1050" b="1" dirty="0">
                          <a:latin typeface="Arial Narrow" panose="020B0606020202030204" pitchFamily="34" charset="0"/>
                        </a:rPr>
                        <a:t>integral</a:t>
                      </a:r>
                      <a:r>
                        <a:rPr lang="es-MX" sz="1050" dirty="0">
                          <a:latin typeface="Arial Narrow" panose="020B0606020202030204" pitchFamily="34" charset="0"/>
                        </a:rPr>
                        <a:t> y denominará: </a:t>
                      </a:r>
                      <a:r>
                        <a:rPr lang="es-MX" sz="1050" b="1" u="sng" dirty="0">
                          <a:latin typeface="Arial Narrow" panose="020B0606020202030204" pitchFamily="34" charset="0"/>
                        </a:rPr>
                        <a:t>evaluación global.</a:t>
                      </a:r>
                    </a:p>
                    <a:p>
                      <a:pPr marL="285750" indent="-285750" algn="just">
                        <a:buFont typeface="Wingdings" panose="05000000000000000000" pitchFamily="2" charset="2"/>
                        <a:buChar char="q"/>
                      </a:pPr>
                      <a:r>
                        <a:rPr lang="es-MX" sz="1050" dirty="0">
                          <a:latin typeface="Arial Narrow" panose="020B0606020202030204" pitchFamily="34" charset="0"/>
                        </a:rPr>
                        <a:t>La </a:t>
                      </a:r>
                      <a:r>
                        <a:rPr lang="es-MX" sz="1050" b="1" u="sng" dirty="0">
                          <a:latin typeface="Arial Narrow" panose="020B0606020202030204" pitchFamily="34" charset="0"/>
                        </a:rPr>
                        <a:t>acreditación de cada unidad de aprendizaje </a:t>
                      </a:r>
                      <a:r>
                        <a:rPr lang="es-MX" sz="1050" dirty="0">
                          <a:latin typeface="Arial Narrow" panose="020B0606020202030204" pitchFamily="34" charset="0"/>
                        </a:rPr>
                        <a:t>será </a:t>
                      </a:r>
                      <a:r>
                        <a:rPr lang="es-MX" sz="1050" b="1" u="sng" dirty="0">
                          <a:latin typeface="Arial Narrow" panose="020B0606020202030204" pitchFamily="34" charset="0"/>
                        </a:rPr>
                        <a:t>condición para que el estudiante tenga derecho a la evaluación global.</a:t>
                      </a:r>
                      <a:endParaRPr lang="es-MX" sz="1050" dirty="0">
                        <a:latin typeface="Arial Narrow" panose="020B0606020202030204" pitchFamily="34" charset="0"/>
                      </a:endParaRPr>
                    </a:p>
                    <a:p>
                      <a:pPr marL="285750" indent="-285750" algn="just">
                        <a:buFont typeface="Wingdings" panose="05000000000000000000" pitchFamily="2" charset="2"/>
                        <a:buChar char="q"/>
                      </a:pPr>
                      <a:r>
                        <a:rPr lang="es-MX" sz="1050" dirty="0">
                          <a:latin typeface="Arial Narrow" panose="020B0606020202030204" pitchFamily="34" charset="0"/>
                        </a:rPr>
                        <a:t>El </a:t>
                      </a:r>
                      <a:r>
                        <a:rPr lang="es-MX" sz="1050" b="1" dirty="0">
                          <a:latin typeface="Arial Narrow" panose="020B0606020202030204" pitchFamily="34" charset="0"/>
                        </a:rPr>
                        <a:t>docente hará explícitos</a:t>
                      </a:r>
                      <a:r>
                        <a:rPr lang="es-MX" sz="1050" b="1" baseline="0" dirty="0">
                          <a:latin typeface="Arial Narrow" panose="020B0606020202030204" pitchFamily="34" charset="0"/>
                        </a:rPr>
                        <a:t> </a:t>
                      </a:r>
                      <a:r>
                        <a:rPr lang="es-MX" sz="1050" baseline="0" dirty="0">
                          <a:latin typeface="Arial Narrow" panose="020B0606020202030204" pitchFamily="34" charset="0"/>
                        </a:rPr>
                        <a:t>a los estudiantes, al </a:t>
                      </a:r>
                      <a:r>
                        <a:rPr lang="es-MX" sz="1050" b="1" baseline="0" dirty="0">
                          <a:latin typeface="Arial Narrow" panose="020B0606020202030204" pitchFamily="34" charset="0"/>
                        </a:rPr>
                        <a:t>inicio del semestre</a:t>
                      </a:r>
                      <a:r>
                        <a:rPr lang="es-MX" sz="1050" baseline="0" dirty="0">
                          <a:latin typeface="Arial Narrow" panose="020B0606020202030204" pitchFamily="34" charset="0"/>
                        </a:rPr>
                        <a:t>, </a:t>
                      </a:r>
                      <a:r>
                        <a:rPr lang="es-MX" sz="1050" b="1" baseline="0" dirty="0">
                          <a:latin typeface="Arial Narrow" panose="020B0606020202030204" pitchFamily="34" charset="0"/>
                        </a:rPr>
                        <a:t>el número de unidades de aprendizaje; </a:t>
                      </a:r>
                      <a:r>
                        <a:rPr lang="es-MX" sz="1050" b="0" baseline="0" dirty="0">
                          <a:latin typeface="Arial Narrow" panose="020B0606020202030204" pitchFamily="34" charset="0"/>
                        </a:rPr>
                        <a:t>así como las </a:t>
                      </a:r>
                      <a:r>
                        <a:rPr lang="es-MX" sz="1050" b="1" baseline="0" dirty="0">
                          <a:latin typeface="Arial Narrow" panose="020B0606020202030204" pitchFamily="34" charset="0"/>
                        </a:rPr>
                        <a:t>valoraciones parciales correspondientes</a:t>
                      </a:r>
                      <a:r>
                        <a:rPr lang="es-MX" sz="1050" b="0" baseline="0" dirty="0">
                          <a:latin typeface="Arial Narrow" panose="020B0606020202030204" pitchFamily="34" charset="0"/>
                        </a:rPr>
                        <a:t>, los </a:t>
                      </a:r>
                      <a:r>
                        <a:rPr lang="es-MX" sz="1050" b="1" baseline="0" dirty="0">
                          <a:latin typeface="Arial Narrow" panose="020B0606020202030204" pitchFamily="34" charset="0"/>
                        </a:rPr>
                        <a:t>criterios de desempeño </a:t>
                      </a:r>
                      <a:r>
                        <a:rPr lang="es-MX" sz="1050" b="0" baseline="0" dirty="0">
                          <a:latin typeface="Arial Narrow" panose="020B0606020202030204" pitchFamily="34" charset="0"/>
                        </a:rPr>
                        <a:t>y el </a:t>
                      </a:r>
                      <a:r>
                        <a:rPr lang="es-MX" sz="1050" b="1" baseline="0" dirty="0">
                          <a:latin typeface="Arial Narrow" panose="020B0606020202030204" pitchFamily="34" charset="0"/>
                        </a:rPr>
                        <a:t>proceso de seguimiento </a:t>
                      </a:r>
                      <a:r>
                        <a:rPr lang="es-MX" sz="1050" b="0" baseline="0" dirty="0">
                          <a:latin typeface="Arial Narrow" panose="020B0606020202030204" pitchFamily="34" charset="0"/>
                        </a:rPr>
                        <a:t>que se realizará para determinar el </a:t>
                      </a:r>
                      <a:r>
                        <a:rPr lang="es-MX" sz="1050" b="1" baseline="0" dirty="0">
                          <a:latin typeface="Arial Narrow" panose="020B0606020202030204" pitchFamily="34" charset="0"/>
                        </a:rPr>
                        <a:t>logro de las competencias</a:t>
                      </a:r>
                      <a:r>
                        <a:rPr lang="es-MX" sz="1050" b="0" baseline="0" dirty="0">
                          <a:latin typeface="Arial Narrow" panose="020B0606020202030204" pitchFamily="34" charset="0"/>
                        </a:rPr>
                        <a:t>.</a:t>
                      </a:r>
                    </a:p>
                    <a:p>
                      <a:pPr marL="285750" indent="-285750" algn="just">
                        <a:buFont typeface="Wingdings" panose="05000000000000000000" pitchFamily="2" charset="2"/>
                        <a:buChar char="q"/>
                      </a:pPr>
                      <a:r>
                        <a:rPr lang="es-MX" sz="1050" baseline="0" dirty="0">
                          <a:latin typeface="Arial Narrow" panose="020B0606020202030204" pitchFamily="34" charset="0"/>
                        </a:rPr>
                        <a:t>Los </a:t>
                      </a:r>
                      <a:r>
                        <a:rPr lang="es-MX" sz="1050" b="1" baseline="0" dirty="0">
                          <a:latin typeface="Arial Narrow" panose="020B0606020202030204" pitchFamily="34" charset="0"/>
                        </a:rPr>
                        <a:t>períodos</a:t>
                      </a:r>
                      <a:r>
                        <a:rPr lang="es-MX" sz="1050" baseline="0" dirty="0">
                          <a:latin typeface="Arial Narrow" panose="020B0606020202030204" pitchFamily="34" charset="0"/>
                        </a:rPr>
                        <a:t> para realizar </a:t>
                      </a:r>
                      <a:r>
                        <a:rPr lang="es-MX" sz="1050" b="1" baseline="0" dirty="0">
                          <a:latin typeface="Arial Narrow" panose="020B0606020202030204" pitchFamily="34" charset="0"/>
                        </a:rPr>
                        <a:t>la evaluación y asignar calificación</a:t>
                      </a:r>
                      <a:r>
                        <a:rPr lang="es-MX" sz="1050" baseline="0" dirty="0">
                          <a:latin typeface="Arial Narrow" panose="020B0606020202030204" pitchFamily="34" charset="0"/>
                        </a:rPr>
                        <a:t> con fines de </a:t>
                      </a:r>
                      <a:r>
                        <a:rPr lang="es-MX" sz="1050" b="1" baseline="0" dirty="0">
                          <a:latin typeface="Arial Narrow" panose="020B0606020202030204" pitchFamily="34" charset="0"/>
                        </a:rPr>
                        <a:t>acreditación </a:t>
                      </a:r>
                      <a:r>
                        <a:rPr lang="es-MX" sz="1050" baseline="0" dirty="0">
                          <a:latin typeface="Arial Narrow" panose="020B0606020202030204" pitchFamily="34" charset="0"/>
                        </a:rPr>
                        <a:t>son al </a:t>
                      </a:r>
                      <a:r>
                        <a:rPr lang="es-MX" sz="1050" b="1" u="sng" baseline="0" dirty="0">
                          <a:latin typeface="Arial Narrow" panose="020B0606020202030204" pitchFamily="34" charset="0"/>
                        </a:rPr>
                        <a:t>final de cada unidad de aprendizaje y del curso.</a:t>
                      </a:r>
                    </a:p>
                    <a:p>
                      <a:pPr marL="285750" indent="-285750" algn="just">
                        <a:buFont typeface="Wingdings" panose="05000000000000000000" pitchFamily="2" charset="2"/>
                        <a:buChar char="q"/>
                      </a:pPr>
                      <a:r>
                        <a:rPr lang="es-MX" sz="1050" baseline="0" dirty="0">
                          <a:latin typeface="Arial Narrow" panose="020B0606020202030204" pitchFamily="34" charset="0"/>
                        </a:rPr>
                        <a:t>La </a:t>
                      </a:r>
                      <a:r>
                        <a:rPr lang="es-MX" sz="1050" b="1" u="sng" baseline="0" dirty="0">
                          <a:latin typeface="Arial Narrow" panose="020B0606020202030204" pitchFamily="34" charset="0"/>
                        </a:rPr>
                        <a:t>evaluación global</a:t>
                      </a:r>
                      <a:r>
                        <a:rPr lang="es-MX" sz="1050" baseline="0" dirty="0">
                          <a:latin typeface="Arial Narrow" panose="020B0606020202030204" pitchFamily="34" charset="0"/>
                        </a:rPr>
                        <a:t> del curso ponderará las calificaciones de las </a:t>
                      </a:r>
                      <a:r>
                        <a:rPr lang="es-MX" sz="1050" b="1" u="sng" baseline="0" dirty="0">
                          <a:latin typeface="Arial Narrow" panose="020B0606020202030204" pitchFamily="34" charset="0"/>
                        </a:rPr>
                        <a:t>unidades de aprendizaje </a:t>
                      </a:r>
                      <a:r>
                        <a:rPr lang="es-MX" sz="1050" baseline="0" dirty="0">
                          <a:latin typeface="Arial Narrow" panose="020B0606020202030204" pitchFamily="34" charset="0"/>
                        </a:rPr>
                        <a:t>que lo conforman, y su valoración no podrá ser mayor del </a:t>
                      </a:r>
                      <a:r>
                        <a:rPr lang="es-MX" sz="1050" b="1" u="sng" baseline="0" dirty="0">
                          <a:latin typeface="Arial Narrow" panose="020B0606020202030204" pitchFamily="34" charset="0"/>
                        </a:rPr>
                        <a:t>50%. </a:t>
                      </a:r>
                      <a:r>
                        <a:rPr lang="es-MX" sz="1050" baseline="0" dirty="0">
                          <a:latin typeface="Arial Narrow" panose="020B0606020202030204" pitchFamily="34" charset="0"/>
                        </a:rPr>
                        <a:t>La </a:t>
                      </a:r>
                      <a:r>
                        <a:rPr lang="es-MX" sz="1050" b="1" u="sng" baseline="0" dirty="0">
                          <a:latin typeface="Arial Narrow" panose="020B0606020202030204" pitchFamily="34" charset="0"/>
                        </a:rPr>
                        <a:t>evidencia final </a:t>
                      </a:r>
                      <a:r>
                        <a:rPr lang="es-MX" sz="1050" baseline="0" dirty="0">
                          <a:latin typeface="Arial Narrow" panose="020B0606020202030204" pitchFamily="34" charset="0"/>
                        </a:rPr>
                        <a:t>tendrá asignado </a:t>
                      </a:r>
                      <a:r>
                        <a:rPr lang="es-MX" sz="1050" b="1" u="sng" baseline="0" dirty="0">
                          <a:latin typeface="Arial Narrow" panose="020B0606020202030204" pitchFamily="34" charset="0"/>
                        </a:rPr>
                        <a:t>el 50% </a:t>
                      </a:r>
                      <a:r>
                        <a:rPr lang="es-MX" sz="1050" baseline="0" dirty="0">
                          <a:latin typeface="Arial Narrow" panose="020B0606020202030204" pitchFamily="34" charset="0"/>
                        </a:rPr>
                        <a:t>restante a fin de completar el </a:t>
                      </a:r>
                      <a:r>
                        <a:rPr lang="es-MX" sz="1050" b="1" u="sng" baseline="0" dirty="0">
                          <a:latin typeface="Arial Narrow" panose="020B0606020202030204" pitchFamily="34" charset="0"/>
                        </a:rPr>
                        <a:t>100%</a:t>
                      </a:r>
                    </a:p>
                    <a:p>
                      <a:pPr marL="285750" indent="-285750" algn="just">
                        <a:buFont typeface="Wingdings" panose="05000000000000000000" pitchFamily="2" charset="2"/>
                        <a:buChar char="q"/>
                      </a:pPr>
                      <a:r>
                        <a:rPr lang="es-MX" sz="1050" dirty="0">
                          <a:latin typeface="Arial Narrow" panose="020B0606020202030204" pitchFamily="34" charset="0"/>
                        </a:rPr>
                        <a:t>El estudiante </a:t>
                      </a:r>
                      <a:r>
                        <a:rPr lang="es-MX" sz="1050" b="1" u="sng" dirty="0">
                          <a:latin typeface="Arial Narrow" panose="020B0606020202030204" pitchFamily="34" charset="0"/>
                        </a:rPr>
                        <a:t>acreditará</a:t>
                      </a:r>
                      <a:r>
                        <a:rPr lang="es-MX" sz="1050" dirty="0">
                          <a:latin typeface="Arial Narrow" panose="020B0606020202030204" pitchFamily="34" charset="0"/>
                        </a:rPr>
                        <a:t> el curso cuando obtenga como mínimo en la evaluación</a:t>
                      </a:r>
                      <a:r>
                        <a:rPr lang="es-MX" sz="1050" baseline="0" dirty="0">
                          <a:latin typeface="Arial Narrow" panose="020B0606020202030204" pitchFamily="34" charset="0"/>
                        </a:rPr>
                        <a:t> global el </a:t>
                      </a:r>
                      <a:r>
                        <a:rPr lang="es-MX" sz="1050" b="1" u="sng" baseline="0" dirty="0">
                          <a:latin typeface="Arial Narrow" panose="020B0606020202030204" pitchFamily="34" charset="0"/>
                        </a:rPr>
                        <a:t>nivel de desempeño básico</a:t>
                      </a:r>
                      <a:r>
                        <a:rPr lang="es-MX" sz="1050" baseline="0" dirty="0">
                          <a:latin typeface="Arial Narrow" panose="020B0606020202030204" pitchFamily="34" charset="0"/>
                        </a:rPr>
                        <a:t> y su equivalencia numérica de</a:t>
                      </a:r>
                      <a:r>
                        <a:rPr lang="es-MX" sz="1050" b="1" baseline="0" dirty="0">
                          <a:latin typeface="Arial Narrow" panose="020B0606020202030204" pitchFamily="34" charset="0"/>
                        </a:rPr>
                        <a:t> 6</a:t>
                      </a:r>
                      <a:r>
                        <a:rPr lang="es-MX" sz="1050" baseline="0" dirty="0">
                          <a:latin typeface="Arial Narrow" panose="020B0606020202030204" pitchFamily="34" charset="0"/>
                        </a:rPr>
                        <a:t>.</a:t>
                      </a:r>
                      <a:endParaRPr lang="es-MX" sz="1050" dirty="0">
                        <a:latin typeface="Arial Narrow" panose="020B0606020202030204" pitchFamily="34" charset="0"/>
                      </a:endParaRPr>
                    </a:p>
                    <a:p>
                      <a:pPr marL="285750" indent="-285750" algn="just">
                        <a:buFont typeface="Wingdings" panose="05000000000000000000" pitchFamily="2" charset="2"/>
                        <a:buChar char="q"/>
                      </a:pPr>
                      <a:r>
                        <a:rPr lang="es-MX" sz="1050" dirty="0">
                          <a:latin typeface="Arial Narrow" panose="020B0606020202030204" pitchFamily="34" charset="0"/>
                        </a:rPr>
                        <a:t>El estudiante tendrá derecho a la </a:t>
                      </a:r>
                      <a:r>
                        <a:rPr lang="es-MX" sz="1050" b="1" u="sng" dirty="0">
                          <a:latin typeface="Arial Narrow" panose="020B0606020202030204" pitchFamily="34" charset="0"/>
                        </a:rPr>
                        <a:t>acreditación</a:t>
                      </a:r>
                      <a:r>
                        <a:rPr lang="es-MX" sz="1050" b="1" u="sng" baseline="0" dirty="0">
                          <a:latin typeface="Arial Narrow" panose="020B0606020202030204" pitchFamily="34" charset="0"/>
                        </a:rPr>
                        <a:t> del curso </a:t>
                      </a:r>
                      <a:r>
                        <a:rPr lang="es-MX" sz="1050" baseline="0" dirty="0">
                          <a:latin typeface="Arial Narrow" panose="020B0606020202030204" pitchFamily="34" charset="0"/>
                        </a:rPr>
                        <a:t>cuando </a:t>
                      </a:r>
                      <a:r>
                        <a:rPr lang="es-MX" sz="1050" b="1" u="sng" baseline="0" dirty="0">
                          <a:latin typeface="Arial Narrow" panose="020B0606020202030204" pitchFamily="34" charset="0"/>
                        </a:rPr>
                        <a:t>asista</a:t>
                      </a:r>
                      <a:r>
                        <a:rPr lang="es-MX" sz="1050" baseline="0" dirty="0">
                          <a:latin typeface="Arial Narrow" panose="020B0606020202030204" pitchFamily="34" charset="0"/>
                        </a:rPr>
                        <a:t> como </a:t>
                      </a:r>
                      <a:r>
                        <a:rPr lang="es-MX" sz="1050" b="1" u="sng" baseline="0" dirty="0">
                          <a:latin typeface="Arial Narrow" panose="020B0606020202030204" pitchFamily="34" charset="0"/>
                        </a:rPr>
                        <a:t>mínimo el 85% </a:t>
                      </a:r>
                      <a:r>
                        <a:rPr lang="es-MX" sz="1050" baseline="0" dirty="0">
                          <a:latin typeface="Arial Narrow" panose="020B0606020202030204" pitchFamily="34" charset="0"/>
                        </a:rPr>
                        <a:t>del tiempo establecido para el mismo y </a:t>
                      </a:r>
                      <a:r>
                        <a:rPr lang="es-MX" sz="1050" b="1" u="sng" baseline="0" dirty="0">
                          <a:latin typeface="Arial Narrow" panose="020B0606020202030204" pitchFamily="34" charset="0"/>
                        </a:rPr>
                        <a:t>obtenga</a:t>
                      </a:r>
                      <a:r>
                        <a:rPr lang="es-MX" sz="1050" baseline="0" dirty="0">
                          <a:latin typeface="Arial Narrow" panose="020B0606020202030204" pitchFamily="34" charset="0"/>
                        </a:rPr>
                        <a:t> un </a:t>
                      </a:r>
                      <a:r>
                        <a:rPr lang="es-MX" sz="1050" b="1" baseline="0" dirty="0">
                          <a:latin typeface="Arial Narrow" panose="020B0606020202030204" pitchFamily="34" charset="0"/>
                        </a:rPr>
                        <a:t>nivel mayor o igual al nivel </a:t>
                      </a:r>
                      <a:r>
                        <a:rPr lang="es-MX" sz="1050" b="1" u="sng" baseline="0" dirty="0">
                          <a:latin typeface="Arial Narrow" panose="020B0606020202030204" pitchFamily="34" charset="0"/>
                        </a:rPr>
                        <a:t>básico</a:t>
                      </a:r>
                      <a:r>
                        <a:rPr lang="es-MX" sz="1050" baseline="0" dirty="0">
                          <a:latin typeface="Arial Narrow" panose="020B0606020202030204" pitchFamily="34" charset="0"/>
                        </a:rPr>
                        <a:t> y su respectiva equivalencia numérica. Para el </a:t>
                      </a:r>
                      <a:r>
                        <a:rPr lang="es-MX" sz="1050" b="1" u="sng" baseline="0" dirty="0">
                          <a:latin typeface="Arial Narrow" panose="020B0606020202030204" pitchFamily="34" charset="0"/>
                        </a:rPr>
                        <a:t>octavo semestre </a:t>
                      </a:r>
                      <a:r>
                        <a:rPr lang="es-MX" sz="1050" baseline="0" dirty="0">
                          <a:latin typeface="Arial Narrow" panose="020B0606020202030204" pitchFamily="34" charset="0"/>
                        </a:rPr>
                        <a:t>se considerará </a:t>
                      </a:r>
                      <a:r>
                        <a:rPr lang="es-MX" sz="1050" b="1" u="sng" baseline="0" dirty="0">
                          <a:latin typeface="Arial Narrow" panose="020B0606020202030204" pitchFamily="34" charset="0"/>
                        </a:rPr>
                        <a:t>90% </a:t>
                      </a:r>
                      <a:r>
                        <a:rPr lang="es-MX" sz="1050" baseline="0" dirty="0">
                          <a:latin typeface="Arial Narrow" panose="020B0606020202030204" pitchFamily="34" charset="0"/>
                        </a:rPr>
                        <a:t>de asistencia al curso de Aprendizaje en el servicio.</a:t>
                      </a:r>
                    </a:p>
                    <a:p>
                      <a:pPr marL="285750" indent="-285750" algn="just">
                        <a:buFont typeface="Wingdings" panose="05000000000000000000" pitchFamily="2" charset="2"/>
                        <a:buChar char="q"/>
                      </a:pPr>
                      <a:endParaRPr lang="es-MX" sz="1050" b="1" u="sng" dirty="0">
                        <a:latin typeface="Arial Narrow" panose="020B0606020202030204" pitchFamily="34" charset="0"/>
                      </a:endParaRPr>
                    </a:p>
                  </a:txBody>
                  <a:tcPr marL="64301" marR="64301" marT="32150" marB="32150" anchor="ctr"/>
                </a:tc>
                <a:extLst>
                  <a:ext uri="{0D108BD9-81ED-4DB2-BD59-A6C34878D82A}">
                    <a16:rowId xmlns:a16="http://schemas.microsoft.com/office/drawing/2014/main" val="10001"/>
                  </a:ext>
                </a:extLst>
              </a:tr>
            </a:tbl>
          </a:graphicData>
        </a:graphic>
      </p:graphicFrame>
      <p:sp>
        <p:nvSpPr>
          <p:cNvPr id="10" name="CuadroTexto 9"/>
          <p:cNvSpPr txBox="1"/>
          <p:nvPr/>
        </p:nvSpPr>
        <p:spPr>
          <a:xfrm>
            <a:off x="5832945" y="1198551"/>
            <a:ext cx="2008178" cy="338554"/>
          </a:xfrm>
          <a:prstGeom prst="rect">
            <a:avLst/>
          </a:prstGeom>
          <a:noFill/>
        </p:spPr>
        <p:txBody>
          <a:bodyPr wrap="none" rtlCol="0">
            <a:spAutoFit/>
          </a:bodyPr>
          <a:lstStyle/>
          <a:p>
            <a:r>
              <a:rPr lang="es-ES" sz="1600" dirty="0"/>
              <a:t>Plan de estudios 2018</a:t>
            </a:r>
          </a:p>
        </p:txBody>
      </p:sp>
      <p:pic>
        <p:nvPicPr>
          <p:cNvPr id="11" name="Picture 4" descr="http://www.sep.gob.mx/work/models/sep1/css/logo_footer.png">
            <a:extLst>
              <a:ext uri="{FF2B5EF4-FFF2-40B4-BE49-F238E27FC236}">
                <a16:creationId xmlns:a16="http://schemas.microsoft.com/office/drawing/2014/main" id="{C7F49584-ACB8-408C-A962-99723A43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785" y="98266"/>
            <a:ext cx="1151928" cy="3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878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pic>
        <p:nvPicPr>
          <p:cNvPr id="4" name="Picture 4" descr="http://www.sep.gob.mx/work/models/sep1/css/logo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785" y="98266"/>
            <a:ext cx="1151928" cy="3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108520" y="1228120"/>
            <a:ext cx="4125646" cy="708794"/>
          </a:xfrm>
          <a:prstGeom prst="rect">
            <a:avLst/>
          </a:prstGeom>
        </p:spPr>
        <p:txBody>
          <a:bodyPr rtlCol="0">
            <a:normAutofit fontScale="85000" lnSpcReduction="10000"/>
          </a:bodyPr>
          <a:lstStyle>
            <a:lvl1pPr marL="609555" indent="-609555" algn="l" defTabSz="1625479" rtl="0" eaLnBrk="1" latinLnBrk="0" hangingPunct="1">
              <a:spcBef>
                <a:spcPct val="20000"/>
              </a:spcBef>
              <a:buFont typeface="Arial" panose="020B0604020202020204" pitchFamily="34" charset="0"/>
              <a:buChar char="•"/>
              <a:defRPr sz="5689" kern="1200">
                <a:solidFill>
                  <a:schemeClr val="tx1"/>
                </a:solidFill>
                <a:latin typeface="+mn-lt"/>
                <a:ea typeface="+mn-ea"/>
                <a:cs typeface="+mn-cs"/>
              </a:defRPr>
            </a:lvl1pPr>
            <a:lvl2pPr marL="1320700" indent="-507962" algn="l" defTabSz="16254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2pPr>
            <a:lvl3pPr marL="2031849" indent="-406369" algn="l" defTabSz="16254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3pPr>
            <a:lvl4pPr marL="2844586"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4pPr>
            <a:lvl5pPr marL="3657325"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5pPr>
            <a:lvl6pPr marL="447006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80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554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282"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pPr algn="ctr">
              <a:buClr>
                <a:srgbClr val="549E39"/>
              </a:buClr>
              <a:buNone/>
            </a:pPr>
            <a:r>
              <a:rPr lang="es-MX" sz="1400" dirty="0">
                <a:solidFill>
                  <a:srgbClr val="000000"/>
                </a:solidFill>
                <a:latin typeface="Arial" panose="020B0604020202020204" pitchFamily="34" charset="0"/>
                <a:ea typeface="Gill Sans Light" charset="0"/>
                <a:cs typeface="Arial" panose="020B0604020202020204" pitchFamily="34" charset="0"/>
              </a:rPr>
              <a:t> LINEAMIENTOS PARA LA EVALUACIÓN SUMATIVA.</a:t>
            </a:r>
            <a:br>
              <a:rPr lang="es-MX" sz="1400" dirty="0">
                <a:solidFill>
                  <a:srgbClr val="000000"/>
                </a:solidFill>
                <a:latin typeface="Arial" panose="020B0604020202020204" pitchFamily="34" charset="0"/>
                <a:ea typeface="Gill Sans Light" charset="0"/>
                <a:cs typeface="Arial" panose="020B0604020202020204" pitchFamily="34" charset="0"/>
              </a:rPr>
            </a:br>
            <a:r>
              <a:rPr lang="es-MX" sz="1400" dirty="0">
                <a:solidFill>
                  <a:srgbClr val="000000"/>
                </a:solidFill>
                <a:latin typeface="Arial" panose="020B0604020202020204" pitchFamily="34" charset="0"/>
                <a:ea typeface="Gill Sans Light" charset="0"/>
                <a:cs typeface="Arial" panose="020B0604020202020204" pitchFamily="34" charset="0"/>
              </a:rPr>
              <a:t>La evaluación sumativa se realizará </a:t>
            </a:r>
          </a:p>
          <a:p>
            <a:pPr algn="ctr">
              <a:buClr>
                <a:srgbClr val="549E39"/>
              </a:buClr>
              <a:buNone/>
            </a:pPr>
            <a:r>
              <a:rPr lang="es-MX" sz="1400" dirty="0">
                <a:solidFill>
                  <a:srgbClr val="000000"/>
                </a:solidFill>
                <a:latin typeface="Arial" panose="020B0604020202020204" pitchFamily="34" charset="0"/>
                <a:ea typeface="Gill Sans Light" charset="0"/>
                <a:cs typeface="Arial" panose="020B0604020202020204" pitchFamily="34" charset="0"/>
              </a:rPr>
              <a:t>considerando los siguientes puntos:</a:t>
            </a:r>
            <a:endParaRPr lang="es-MX" sz="1400" dirty="0">
              <a:latin typeface="Arial" panose="020B0604020202020204" pitchFamily="34" charset="0"/>
              <a:ea typeface="Gill Sans Light" charset="0"/>
              <a:cs typeface="Arial" panose="020B0604020202020204" pitchFamily="34" charset="0"/>
            </a:endParaRPr>
          </a:p>
          <a:p>
            <a:pPr marL="0" indent="0" defTabSz="457154">
              <a:spcBef>
                <a:spcPts val="1000"/>
              </a:spcBef>
              <a:buFont typeface="Arial" panose="020B0604020202020204" pitchFamily="34" charset="0"/>
              <a:buNone/>
              <a:defRP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6" name="Table 7"/>
          <p:cNvGraphicFramePr>
            <a:graphicFrameLocks noGrp="1"/>
          </p:cNvGraphicFramePr>
          <p:nvPr/>
        </p:nvGraphicFramePr>
        <p:xfrm>
          <a:off x="118308" y="1988840"/>
          <a:ext cx="3571151" cy="4492266"/>
        </p:xfrm>
        <a:graphic>
          <a:graphicData uri="http://schemas.openxmlformats.org/drawingml/2006/table">
            <a:tbl>
              <a:tblPr firstRow="1" bandRow="1">
                <a:tableStyleId>{5C22544A-7EE6-4342-B048-85BDC9FD1C3A}</a:tableStyleId>
              </a:tblPr>
              <a:tblGrid>
                <a:gridCol w="647049">
                  <a:extLst>
                    <a:ext uri="{9D8B030D-6E8A-4147-A177-3AD203B41FA5}">
                      <a16:colId xmlns:a16="http://schemas.microsoft.com/office/drawing/2014/main" val="20000"/>
                    </a:ext>
                  </a:extLst>
                </a:gridCol>
                <a:gridCol w="2924102">
                  <a:extLst>
                    <a:ext uri="{9D8B030D-6E8A-4147-A177-3AD203B41FA5}">
                      <a16:colId xmlns:a16="http://schemas.microsoft.com/office/drawing/2014/main" val="20001"/>
                    </a:ext>
                  </a:extLst>
                </a:gridCol>
              </a:tblGrid>
              <a:tr h="592240">
                <a:tc>
                  <a:txBody>
                    <a:bodyPr/>
                    <a:lstStyle/>
                    <a:p>
                      <a:pPr algn="ctr"/>
                      <a:r>
                        <a:rPr lang="es-MX" sz="1050" dirty="0">
                          <a:solidFill>
                            <a:schemeClr val="tx1"/>
                          </a:solidFill>
                          <a:latin typeface="Arial Narrow" panose="020B0606020202030204" pitchFamily="34" charset="0"/>
                        </a:rPr>
                        <a:t>Puntos a considerar</a:t>
                      </a:r>
                    </a:p>
                  </a:txBody>
                  <a:tcPr marL="64301" marR="64301" marT="32151" marB="32151" anchor="ctr">
                    <a:solidFill>
                      <a:schemeClr val="accent2">
                        <a:lumMod val="60000"/>
                        <a:lumOff val="40000"/>
                      </a:schemeClr>
                    </a:solidFill>
                  </a:tcPr>
                </a:tc>
                <a:tc>
                  <a:txBody>
                    <a:bodyPr/>
                    <a:lstStyle/>
                    <a:p>
                      <a:pPr algn="ctr"/>
                      <a:r>
                        <a:rPr lang="es-MX" sz="1050" dirty="0">
                          <a:solidFill>
                            <a:schemeClr val="tx1"/>
                          </a:solidFill>
                          <a:latin typeface="Arial Narrow" panose="020B0606020202030204" pitchFamily="34" charset="0"/>
                        </a:rPr>
                        <a:t>En qué</a:t>
                      </a:r>
                      <a:r>
                        <a:rPr lang="es-MX" sz="1050" baseline="0" dirty="0">
                          <a:solidFill>
                            <a:schemeClr val="tx1"/>
                          </a:solidFill>
                          <a:latin typeface="Arial Narrow" panose="020B0606020202030204" pitchFamily="34" charset="0"/>
                        </a:rPr>
                        <a:t> consiste</a:t>
                      </a:r>
                      <a:endParaRPr lang="es-MX" sz="1050" dirty="0">
                        <a:solidFill>
                          <a:schemeClr val="tx1"/>
                        </a:solidFill>
                        <a:latin typeface="Arial Narrow" panose="020B0606020202030204" pitchFamily="34" charset="0"/>
                      </a:endParaRPr>
                    </a:p>
                  </a:txBody>
                  <a:tcPr marL="64301" marR="64301" marT="32151" marB="32151" anchor="ctr">
                    <a:solidFill>
                      <a:schemeClr val="accent2">
                        <a:lumMod val="60000"/>
                        <a:lumOff val="40000"/>
                      </a:schemeClr>
                    </a:solidFill>
                  </a:tcPr>
                </a:tc>
                <a:extLst>
                  <a:ext uri="{0D108BD9-81ED-4DB2-BD59-A6C34878D82A}">
                    <a16:rowId xmlns:a16="http://schemas.microsoft.com/office/drawing/2014/main" val="10000"/>
                  </a:ext>
                </a:extLst>
              </a:tr>
              <a:tr h="3900026">
                <a:tc>
                  <a:txBody>
                    <a:bodyPr/>
                    <a:lstStyle/>
                    <a:p>
                      <a:pPr marL="0" marR="0" indent="0" algn="just" defTabSz="650230" rtl="0" eaLnBrk="1" fontAlgn="auto" latinLnBrk="0" hangingPunct="1">
                        <a:lnSpc>
                          <a:spcPct val="100000"/>
                        </a:lnSpc>
                        <a:spcBef>
                          <a:spcPts val="0"/>
                        </a:spcBef>
                        <a:spcAft>
                          <a:spcPts val="0"/>
                        </a:spcAft>
                        <a:buClrTx/>
                        <a:buSzTx/>
                        <a:buFontTx/>
                        <a:buNone/>
                        <a:tabLst/>
                        <a:defRPr/>
                      </a:pPr>
                      <a:r>
                        <a:rPr lang="es-MX" sz="1050" b="1" dirty="0">
                          <a:solidFill>
                            <a:schemeClr val="tx1"/>
                          </a:solidFill>
                          <a:latin typeface="Arial Narrow" panose="020B0606020202030204" pitchFamily="34" charset="0"/>
                          <a:ea typeface="Gill Sans Light" charset="0"/>
                          <a:cs typeface="Gill Sans Light" charset="0"/>
                        </a:rPr>
                        <a:t>Evidencia final</a:t>
                      </a:r>
                    </a:p>
                    <a:p>
                      <a:pPr algn="just"/>
                      <a:endParaRPr lang="es-MX" sz="1050" b="1" dirty="0">
                        <a:solidFill>
                          <a:schemeClr val="tx1"/>
                        </a:solidFill>
                        <a:latin typeface="Arial Narrow" panose="020B0606020202030204" pitchFamily="34" charset="0"/>
                      </a:endParaRPr>
                    </a:p>
                  </a:txBody>
                  <a:tcPr marL="64301" marR="64301" marT="32151" marB="32151" anchor="ctr">
                    <a:solidFill>
                      <a:schemeClr val="accent3">
                        <a:lumMod val="60000"/>
                        <a:lumOff val="40000"/>
                      </a:schemeClr>
                    </a:solidFill>
                  </a:tcPr>
                </a:tc>
                <a:tc>
                  <a:txBody>
                    <a:bodyPr/>
                    <a:lstStyle/>
                    <a:p>
                      <a:pPr marL="285750" indent="-285750">
                        <a:buFont typeface="Wingdings" panose="05000000000000000000" pitchFamily="2" charset="2"/>
                        <a:buChar char="q"/>
                      </a:pPr>
                      <a:r>
                        <a:rPr lang="es-MX" sz="1050" b="1" dirty="0">
                          <a:latin typeface="Arial Narrow" panose="020B0606020202030204" pitchFamily="34" charset="0"/>
                        </a:rPr>
                        <a:t>La evidencia final demostrará que el estudiante:</a:t>
                      </a:r>
                    </a:p>
                    <a:p>
                      <a:pPr marL="285750" indent="-285750">
                        <a:buFont typeface="Wingdings" panose="05000000000000000000" pitchFamily="2" charset="2"/>
                        <a:buChar char="ü"/>
                      </a:pPr>
                      <a:r>
                        <a:rPr lang="es-MX" sz="1050" b="0" dirty="0">
                          <a:latin typeface="Arial Narrow" panose="020B0606020202030204" pitchFamily="34" charset="0"/>
                        </a:rPr>
                        <a:t>Resuelve las situaciones y problemas de manera significativa.</a:t>
                      </a:r>
                    </a:p>
                    <a:p>
                      <a:pPr marL="285750" indent="-285750">
                        <a:buFont typeface="Wingdings" panose="05000000000000000000" pitchFamily="2" charset="2"/>
                        <a:buChar char="ü"/>
                      </a:pPr>
                      <a:r>
                        <a:rPr lang="es-MX" sz="1050" b="0" dirty="0">
                          <a:latin typeface="Arial Narrow" panose="020B0606020202030204" pitchFamily="34" charset="0"/>
                        </a:rPr>
                        <a:t>Se relaciona y trabaja con los demás.</a:t>
                      </a:r>
                    </a:p>
                    <a:p>
                      <a:pPr marL="285750" indent="-285750">
                        <a:buFont typeface="Wingdings" panose="05000000000000000000" pitchFamily="2" charset="2"/>
                        <a:buChar char="ü"/>
                      </a:pPr>
                      <a:r>
                        <a:rPr lang="es-MX" sz="1050" b="0" dirty="0">
                          <a:latin typeface="Arial Narrow" panose="020B0606020202030204" pitchFamily="34" charset="0"/>
                        </a:rPr>
                        <a:t>Qué actitudes interpersonales demuestra.</a:t>
                      </a:r>
                    </a:p>
                    <a:p>
                      <a:pPr marL="285750" indent="-285750">
                        <a:buFont typeface="Wingdings" panose="05000000000000000000" pitchFamily="2" charset="2"/>
                        <a:buChar char="ü"/>
                      </a:pPr>
                      <a:r>
                        <a:rPr lang="es-MX" sz="1050" b="0" dirty="0">
                          <a:latin typeface="Arial Narrow" panose="020B0606020202030204" pitchFamily="34" charset="0"/>
                        </a:rPr>
                        <a:t>Qué valores manifiesta.</a:t>
                      </a:r>
                    </a:p>
                    <a:p>
                      <a:pPr marL="285750" indent="-285750">
                        <a:buFont typeface="Wingdings" panose="05000000000000000000" pitchFamily="2" charset="2"/>
                        <a:buChar char="q"/>
                      </a:pPr>
                      <a:r>
                        <a:rPr lang="es-MX" sz="1050" b="0" dirty="0">
                          <a:latin typeface="Arial Narrow" panose="020B0606020202030204" pitchFamily="34" charset="0"/>
                        </a:rPr>
                        <a:t>Su evaluación se realiza considerando los niveles de desempeño</a:t>
                      </a:r>
                      <a:r>
                        <a:rPr lang="es-MX" sz="1050" b="0" baseline="0" dirty="0">
                          <a:latin typeface="Arial Narrow" panose="020B0606020202030204" pitchFamily="34" charset="0"/>
                        </a:rPr>
                        <a:t> que expresan el nivel de logro de la totalidad de las competencias del curso y del perfil de egreso con las que se relaciona.</a:t>
                      </a:r>
                    </a:p>
                    <a:p>
                      <a:pPr marL="285750" indent="-285750">
                        <a:buFont typeface="Wingdings" panose="05000000000000000000" pitchFamily="2" charset="2"/>
                        <a:buChar char="q"/>
                      </a:pPr>
                      <a:r>
                        <a:rPr lang="es-MX" sz="1050" b="1" baseline="0" dirty="0">
                          <a:latin typeface="Arial Narrow" panose="020B0606020202030204" pitchFamily="34" charset="0"/>
                        </a:rPr>
                        <a:t>La evidencia final:</a:t>
                      </a:r>
                    </a:p>
                    <a:p>
                      <a:pPr marL="285750" indent="-285750">
                        <a:buFont typeface="Wingdings" panose="05000000000000000000" pitchFamily="2" charset="2"/>
                        <a:buChar char="ü"/>
                      </a:pPr>
                      <a:r>
                        <a:rPr lang="es-MX" sz="1050" b="0" baseline="0" dirty="0">
                          <a:latin typeface="Arial Narrow" panose="020B0606020202030204" pitchFamily="34" charset="0"/>
                        </a:rPr>
                        <a:t>Se elabora a partir de una actividad, situación o problema complejo del contexto profesional que esté relacionado directamente con el curso.</a:t>
                      </a:r>
                    </a:p>
                    <a:p>
                      <a:pPr marL="285750" indent="-285750">
                        <a:buFont typeface="Wingdings" panose="05000000000000000000" pitchFamily="2" charset="2"/>
                        <a:buChar char="ü"/>
                      </a:pPr>
                      <a:r>
                        <a:rPr lang="es-MX" sz="1050" b="0" baseline="0" dirty="0">
                          <a:latin typeface="Arial Narrow" panose="020B0606020202030204" pitchFamily="34" charset="0"/>
                        </a:rPr>
                        <a:t>Es fundamentalmente de producto o desempeño y deberá incorporar elementos de conocimiento, habilidades, actitudes y valores desarrollados durante el curso.</a:t>
                      </a:r>
                    </a:p>
                    <a:p>
                      <a:pPr marL="0" indent="0">
                        <a:buFont typeface="Wingdings" panose="05000000000000000000" pitchFamily="2" charset="2"/>
                        <a:buNone/>
                      </a:pPr>
                      <a:endParaRPr lang="es-MX" sz="1050" b="0" dirty="0">
                        <a:latin typeface="Arial Narrow" panose="020B0606020202030204" pitchFamily="34" charset="0"/>
                      </a:endParaRPr>
                    </a:p>
                  </a:txBody>
                  <a:tcPr marL="64301" marR="64301" marT="32151" marB="32151" anchor="ct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4019095" y="1988840"/>
          <a:ext cx="4662618" cy="3960439"/>
        </p:xfrm>
        <a:graphic>
          <a:graphicData uri="http://schemas.openxmlformats.org/drawingml/2006/table">
            <a:tbl>
              <a:tblPr firstRow="1" bandRow="1">
                <a:tableStyleId>{5C22544A-7EE6-4342-B048-85BDC9FD1C3A}</a:tableStyleId>
              </a:tblPr>
              <a:tblGrid>
                <a:gridCol w="1720019">
                  <a:extLst>
                    <a:ext uri="{9D8B030D-6E8A-4147-A177-3AD203B41FA5}">
                      <a16:colId xmlns:a16="http://schemas.microsoft.com/office/drawing/2014/main" val="20000"/>
                    </a:ext>
                  </a:extLst>
                </a:gridCol>
                <a:gridCol w="2942599">
                  <a:extLst>
                    <a:ext uri="{9D8B030D-6E8A-4147-A177-3AD203B41FA5}">
                      <a16:colId xmlns:a16="http://schemas.microsoft.com/office/drawing/2014/main" val="20001"/>
                    </a:ext>
                  </a:extLst>
                </a:gridCol>
              </a:tblGrid>
              <a:tr h="391979">
                <a:tc>
                  <a:txBody>
                    <a:bodyPr/>
                    <a:lstStyle/>
                    <a:p>
                      <a:pPr algn="ctr"/>
                      <a:r>
                        <a:rPr lang="es-MX" sz="1050" dirty="0">
                          <a:solidFill>
                            <a:schemeClr val="tx1"/>
                          </a:solidFill>
                          <a:latin typeface="Arial Narrow" panose="020B0606020202030204" pitchFamily="34" charset="0"/>
                        </a:rPr>
                        <a:t>Trayecto</a:t>
                      </a:r>
                      <a:r>
                        <a:rPr lang="es-MX" sz="1050" baseline="0" dirty="0">
                          <a:solidFill>
                            <a:schemeClr val="tx1"/>
                          </a:solidFill>
                          <a:latin typeface="Arial Narrow" panose="020B0606020202030204" pitchFamily="34" charset="0"/>
                        </a:rPr>
                        <a:t> formativo</a:t>
                      </a:r>
                      <a:endParaRPr lang="es-MX" sz="1050" dirty="0">
                        <a:solidFill>
                          <a:schemeClr val="tx1"/>
                        </a:solidFill>
                        <a:latin typeface="Arial Narrow" panose="020B0606020202030204" pitchFamily="34" charset="0"/>
                      </a:endParaRPr>
                    </a:p>
                  </a:txBody>
                  <a:tcPr marL="64293" marR="64293" marT="32147" marB="32147" anchor="ctr">
                    <a:solidFill>
                      <a:schemeClr val="accent2">
                        <a:lumMod val="60000"/>
                        <a:lumOff val="40000"/>
                      </a:schemeClr>
                    </a:solidFill>
                  </a:tcPr>
                </a:tc>
                <a:tc>
                  <a:txBody>
                    <a:bodyPr/>
                    <a:lstStyle/>
                    <a:p>
                      <a:pPr algn="ctr"/>
                      <a:r>
                        <a:rPr lang="es-MX" sz="1050" dirty="0">
                          <a:solidFill>
                            <a:schemeClr val="tx1"/>
                          </a:solidFill>
                          <a:latin typeface="Arial Narrow" panose="020B0606020202030204" pitchFamily="34" charset="0"/>
                        </a:rPr>
                        <a:t>Evidencia</a:t>
                      </a:r>
                      <a:r>
                        <a:rPr lang="es-MX" sz="1050" baseline="0" dirty="0">
                          <a:solidFill>
                            <a:schemeClr val="tx1"/>
                          </a:solidFill>
                          <a:latin typeface="Arial Narrow" panose="020B0606020202030204" pitchFamily="34" charset="0"/>
                        </a:rPr>
                        <a:t> final</a:t>
                      </a:r>
                      <a:endParaRPr lang="es-MX" sz="1050" dirty="0">
                        <a:solidFill>
                          <a:schemeClr val="tx1"/>
                        </a:solidFill>
                        <a:latin typeface="Arial Narrow" panose="020B0606020202030204" pitchFamily="34" charset="0"/>
                      </a:endParaRPr>
                    </a:p>
                  </a:txBody>
                  <a:tcPr marL="64293" marR="64293" marT="32147" marB="32147" anchor="ctr">
                    <a:solidFill>
                      <a:schemeClr val="accent2">
                        <a:lumMod val="60000"/>
                        <a:lumOff val="40000"/>
                      </a:schemeClr>
                    </a:solidFill>
                  </a:tcPr>
                </a:tc>
                <a:extLst>
                  <a:ext uri="{0D108BD9-81ED-4DB2-BD59-A6C34878D82A}">
                    <a16:rowId xmlns:a16="http://schemas.microsoft.com/office/drawing/2014/main" val="10000"/>
                  </a:ext>
                </a:extLst>
              </a:tr>
              <a:tr h="464324">
                <a:tc>
                  <a:txBody>
                    <a:bodyPr/>
                    <a:lstStyle/>
                    <a:p>
                      <a:r>
                        <a:rPr lang="es-ES" sz="1000" b="1" i="0" kern="1200" dirty="0">
                          <a:solidFill>
                            <a:schemeClr val="dk1"/>
                          </a:solidFill>
                          <a:effectLst/>
                          <a:latin typeface="+mn-lt"/>
                          <a:ea typeface="+mn-ea"/>
                          <a:cs typeface="+mn-cs"/>
                        </a:rPr>
                        <a:t>Bases teórico-metodológicas para la enseñanza</a:t>
                      </a:r>
                      <a:endParaRPr lang="es-MX" sz="1000" b="1" dirty="0">
                        <a:latin typeface="+mn-lt"/>
                        <a:cs typeface="Arial" panose="020B0604020202020204" pitchFamily="34" charset="0"/>
                      </a:endParaRPr>
                    </a:p>
                  </a:txBody>
                  <a:tcPr marL="64290" marR="64290" marT="32150" marB="32150">
                    <a:solidFill>
                      <a:schemeClr val="accent3">
                        <a:lumMod val="60000"/>
                        <a:lumOff val="40000"/>
                      </a:schemeClr>
                    </a:solidFill>
                  </a:tcPr>
                </a:tc>
                <a:tc>
                  <a:txBody>
                    <a:bodyPr/>
                    <a:lstStyle/>
                    <a:p>
                      <a:pPr marL="0" indent="0">
                        <a:buFont typeface="Wingdings" panose="05000000000000000000" pitchFamily="2" charset="2"/>
                        <a:buNone/>
                      </a:pPr>
                      <a:r>
                        <a:rPr lang="es-MX" sz="1050" b="0" dirty="0">
                          <a:latin typeface="Arial Narrow" panose="020B0606020202030204" pitchFamily="34" charset="0"/>
                        </a:rPr>
                        <a:t>Portafolios, proyectos, casos, problemas, planeación didáctica.</a:t>
                      </a:r>
                    </a:p>
                  </a:txBody>
                  <a:tcPr marL="64293" marR="64293" marT="32147" marB="32147" anchor="ctr"/>
                </a:tc>
                <a:extLst>
                  <a:ext uri="{0D108BD9-81ED-4DB2-BD59-A6C34878D82A}">
                    <a16:rowId xmlns:a16="http://schemas.microsoft.com/office/drawing/2014/main" val="10001"/>
                  </a:ext>
                </a:extLst>
              </a:tr>
              <a:tr h="775138">
                <a:tc>
                  <a:txBody>
                    <a:bodyPr/>
                    <a:lstStyle/>
                    <a:p>
                      <a:r>
                        <a:rPr lang="es-ES" sz="1000" b="1" i="0" kern="1200" dirty="0">
                          <a:solidFill>
                            <a:schemeClr val="dk1"/>
                          </a:solidFill>
                          <a:effectLst/>
                          <a:latin typeface="+mn-lt"/>
                          <a:ea typeface="+mn-ea"/>
                          <a:cs typeface="+mn-cs"/>
                        </a:rPr>
                        <a:t>Formación para la enseñanza y el aprendizaje</a:t>
                      </a:r>
                      <a:endParaRPr lang="es-MX" sz="1000" baseline="0" dirty="0">
                        <a:latin typeface="+mn-lt"/>
                        <a:cs typeface="Arial" panose="020B0604020202020204" pitchFamily="34" charset="0"/>
                      </a:endParaRPr>
                    </a:p>
                  </a:txBody>
                  <a:tcPr marL="64290" marR="64290" marT="32150" marB="32150" anchor="ctr">
                    <a:solidFill>
                      <a:schemeClr val="accent3">
                        <a:lumMod val="60000"/>
                        <a:lumOff val="40000"/>
                      </a:schemeClr>
                    </a:solidFill>
                  </a:tcPr>
                </a:tc>
                <a:tc>
                  <a:txBody>
                    <a:bodyPr/>
                    <a:lstStyle/>
                    <a:p>
                      <a:pPr marL="0" indent="0">
                        <a:buFont typeface="Wingdings" panose="05000000000000000000" pitchFamily="2" charset="2"/>
                        <a:buNone/>
                      </a:pPr>
                      <a:r>
                        <a:rPr lang="es-MX" sz="1050" b="0" dirty="0">
                          <a:latin typeface="Arial Narrow" panose="020B0606020202030204" pitchFamily="34" charset="0"/>
                        </a:rPr>
                        <a:t>Diseño de ambientes de aprendizaje para el grado, campo de formación o tema de educación básica.</a:t>
                      </a:r>
                    </a:p>
                    <a:p>
                      <a:pPr marL="0" indent="0">
                        <a:buFont typeface="Wingdings" panose="05000000000000000000" pitchFamily="2" charset="2"/>
                        <a:buNone/>
                      </a:pPr>
                      <a:r>
                        <a:rPr lang="es-MX" sz="1050" b="0" dirty="0">
                          <a:latin typeface="Arial Narrow" panose="020B0606020202030204" pitchFamily="34" charset="0"/>
                        </a:rPr>
                        <a:t>Portafolios, proyectos, casos, problemas.</a:t>
                      </a:r>
                    </a:p>
                  </a:txBody>
                  <a:tcPr marL="64293" marR="64293" marT="32147" marB="32147" anchor="ctr"/>
                </a:tc>
                <a:extLst>
                  <a:ext uri="{0D108BD9-81ED-4DB2-BD59-A6C34878D82A}">
                    <a16:rowId xmlns:a16="http://schemas.microsoft.com/office/drawing/2014/main" val="10002"/>
                  </a:ext>
                </a:extLst>
              </a:tr>
              <a:tr h="875254">
                <a:tc>
                  <a:txBody>
                    <a:bodyPr/>
                    <a:lstStyle/>
                    <a:p>
                      <a:r>
                        <a:rPr lang="es-MX" sz="1000" b="1" dirty="0">
                          <a:latin typeface="+mn-lt"/>
                          <a:cs typeface="Arial" panose="020B0604020202020204" pitchFamily="34" charset="0"/>
                        </a:rPr>
                        <a:t>Práctica Profesional.</a:t>
                      </a:r>
                    </a:p>
                  </a:txBody>
                  <a:tcPr marL="64290" marR="64290" marT="32150" marB="32150" anchor="ctr">
                    <a:solidFill>
                      <a:schemeClr val="accent3">
                        <a:lumMod val="60000"/>
                        <a:lumOff val="40000"/>
                      </a:schemeClr>
                    </a:solidFill>
                  </a:tcPr>
                </a:tc>
                <a:tc>
                  <a:txBody>
                    <a:bodyPr/>
                    <a:lstStyle/>
                    <a:p>
                      <a:pPr marL="0" marR="0" indent="0" algn="l" defTabSz="65023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MX" sz="1050" b="0" dirty="0">
                          <a:latin typeface="Arial Narrow" panose="020B0606020202030204" pitchFamily="34" charset="0"/>
                        </a:rPr>
                        <a:t>Portafolios, proyectos, observación del desempeño. Diseño de ambientes de aprendizaje para el grado, campo de formación o tema de educación básica.</a:t>
                      </a:r>
                    </a:p>
                  </a:txBody>
                  <a:tcPr marL="64293" marR="64293" marT="32147" marB="32147" anchor="ctr"/>
                </a:tc>
                <a:extLst>
                  <a:ext uri="{0D108BD9-81ED-4DB2-BD59-A6C34878D82A}">
                    <a16:rowId xmlns:a16="http://schemas.microsoft.com/office/drawing/2014/main" val="10003"/>
                  </a:ext>
                </a:extLst>
              </a:tr>
              <a:tr h="678606">
                <a:tc>
                  <a:txBody>
                    <a:bodyPr/>
                    <a:lstStyle/>
                    <a:p>
                      <a:r>
                        <a:rPr lang="es-MX" sz="1000" b="1" dirty="0">
                          <a:latin typeface="+mn-lt"/>
                          <a:cs typeface="Arial" panose="020B0604020202020204" pitchFamily="34" charset="0"/>
                        </a:rPr>
                        <a:t>Optativos.</a:t>
                      </a:r>
                    </a:p>
                  </a:txBody>
                  <a:tcPr marL="64290" marR="64290" marT="32150" marB="32150" anchor="ctr">
                    <a:solidFill>
                      <a:schemeClr val="accent3">
                        <a:lumMod val="60000"/>
                        <a:lumOff val="40000"/>
                      </a:schemeClr>
                    </a:solidFill>
                  </a:tcPr>
                </a:tc>
                <a:tc>
                  <a:txBody>
                    <a:bodyPr/>
                    <a:lstStyle/>
                    <a:p>
                      <a:pPr marL="0" indent="0">
                        <a:buFont typeface="Wingdings" panose="05000000000000000000" pitchFamily="2" charset="2"/>
                        <a:buNone/>
                      </a:pPr>
                      <a:r>
                        <a:rPr lang="es-MX" sz="1050" b="0" dirty="0">
                          <a:latin typeface="Arial Narrow" panose="020B0606020202030204" pitchFamily="34" charset="0"/>
                        </a:rPr>
                        <a:t>Portafolios, proyectos, casos, problemas, exámenes.</a:t>
                      </a:r>
                    </a:p>
                  </a:txBody>
                  <a:tcPr marL="64293" marR="64293" marT="32147" marB="32147" anchor="ctr"/>
                </a:tc>
                <a:extLst>
                  <a:ext uri="{0D108BD9-81ED-4DB2-BD59-A6C34878D82A}">
                    <a16:rowId xmlns:a16="http://schemas.microsoft.com/office/drawing/2014/main" val="10004"/>
                  </a:ext>
                </a:extLst>
              </a:tr>
              <a:tr h="775138">
                <a:tc>
                  <a:txBody>
                    <a:bodyPr/>
                    <a:lstStyle/>
                    <a:p>
                      <a:r>
                        <a:rPr lang="es-MX" sz="1000" b="1" dirty="0">
                          <a:latin typeface="+mn-lt"/>
                          <a:cs typeface="Arial" panose="020B0604020202020204" pitchFamily="34" charset="0"/>
                        </a:rPr>
                        <a:t>Inglés</a:t>
                      </a:r>
                    </a:p>
                  </a:txBody>
                  <a:tcPr marL="64290" marR="64290" marT="32150" marB="32150" anchor="ctr">
                    <a:solidFill>
                      <a:schemeClr val="accent3">
                        <a:lumMod val="60000"/>
                        <a:lumOff val="40000"/>
                      </a:schemeClr>
                    </a:solidFill>
                  </a:tcPr>
                </a:tc>
                <a:tc>
                  <a:txBody>
                    <a:bodyPr/>
                    <a:lstStyle/>
                    <a:p>
                      <a:pPr marL="0" indent="0">
                        <a:buFont typeface="Wingdings" panose="05000000000000000000" pitchFamily="2" charset="2"/>
                        <a:buNone/>
                      </a:pPr>
                      <a:r>
                        <a:rPr lang="es-MX" sz="1050" b="0" dirty="0">
                          <a:latin typeface="Arial Narrow" panose="020B0606020202030204" pitchFamily="34" charset="0"/>
                        </a:rPr>
                        <a:t>Proyectos, exámenes.</a:t>
                      </a:r>
                    </a:p>
                  </a:txBody>
                  <a:tcPr marL="64293" marR="64293" marT="32147" marB="32147" anchor="ctr"/>
                </a:tc>
                <a:extLst>
                  <a:ext uri="{0D108BD9-81ED-4DB2-BD59-A6C34878D82A}">
                    <a16:rowId xmlns:a16="http://schemas.microsoft.com/office/drawing/2014/main" val="10005"/>
                  </a:ext>
                </a:extLst>
              </a:tr>
            </a:tbl>
          </a:graphicData>
        </a:graphic>
      </p:graphicFrame>
      <p:sp>
        <p:nvSpPr>
          <p:cNvPr id="10" name="CuadroTexto 9"/>
          <p:cNvSpPr txBox="1"/>
          <p:nvPr/>
        </p:nvSpPr>
        <p:spPr>
          <a:xfrm>
            <a:off x="5305543" y="1413240"/>
            <a:ext cx="2008178" cy="338554"/>
          </a:xfrm>
          <a:prstGeom prst="rect">
            <a:avLst/>
          </a:prstGeom>
          <a:noFill/>
        </p:spPr>
        <p:txBody>
          <a:bodyPr wrap="none" rtlCol="0">
            <a:spAutoFit/>
          </a:bodyPr>
          <a:lstStyle/>
          <a:p>
            <a:r>
              <a:rPr lang="es-ES" sz="1600" dirty="0"/>
              <a:t>Plan de estudios 2018</a:t>
            </a:r>
          </a:p>
        </p:txBody>
      </p:sp>
    </p:spTree>
    <p:extLst>
      <p:ext uri="{BB962C8B-B14F-4D97-AF65-F5344CB8AC3E}">
        <p14:creationId xmlns:p14="http://schemas.microsoft.com/office/powerpoint/2010/main" val="393365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13910"/>
            <a:ext cx="930747" cy="1166169"/>
          </a:xfrm>
          <a:prstGeom prst="rect">
            <a:avLst/>
          </a:prstGeom>
        </p:spPr>
      </p:pic>
      <p:sp>
        <p:nvSpPr>
          <p:cNvPr id="3" name="Title 1"/>
          <p:cNvSpPr txBox="1">
            <a:spLocks/>
          </p:cNvSpPr>
          <p:nvPr/>
        </p:nvSpPr>
        <p:spPr bwMode="auto">
          <a:xfrm>
            <a:off x="0" y="764704"/>
            <a:ext cx="9144000" cy="47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lvl1pPr defTabSz="649288">
              <a:spcBef>
                <a:spcPts val="1425"/>
              </a:spcBef>
              <a:buClr>
                <a:schemeClr val="accent1"/>
              </a:buClr>
              <a:buSzPct val="80000"/>
              <a:buFont typeface="Wingdings 3" panose="05040102010807070707" pitchFamily="18" charset="2"/>
              <a:buChar char=""/>
              <a:defRPr sz="2500">
                <a:solidFill>
                  <a:srgbClr val="404040"/>
                </a:solidFill>
                <a:latin typeface="Trebuchet MS" panose="020B0603020202020204" pitchFamily="34" charset="0"/>
              </a:defRPr>
            </a:lvl1pPr>
            <a:lvl2pPr marL="1055688" indent="-404813" defTabSz="649288">
              <a:spcBef>
                <a:spcPts val="1425"/>
              </a:spcBef>
              <a:buClr>
                <a:schemeClr val="accent1"/>
              </a:buClr>
              <a:buSzPct val="80000"/>
              <a:buFont typeface="Wingdings 3" panose="05040102010807070707" pitchFamily="18" charset="2"/>
              <a:buChar char=""/>
              <a:defRPr sz="2200">
                <a:solidFill>
                  <a:srgbClr val="404040"/>
                </a:solidFill>
                <a:latin typeface="Trebuchet MS" panose="020B0603020202020204" pitchFamily="34" charset="0"/>
              </a:defRPr>
            </a:lvl2pPr>
            <a:lvl3pPr marL="1624013" indent="-323850" defTabSz="649288">
              <a:spcBef>
                <a:spcPts val="1425"/>
              </a:spcBef>
              <a:buClr>
                <a:schemeClr val="accent1"/>
              </a:buClr>
              <a:buSzPct val="80000"/>
              <a:buFont typeface="Wingdings 3" panose="05040102010807070707" pitchFamily="18" charset="2"/>
              <a:buChar char=""/>
              <a:defRPr sz="1900">
                <a:solidFill>
                  <a:srgbClr val="404040"/>
                </a:solidFill>
                <a:latin typeface="Trebuchet MS" panose="020B0603020202020204" pitchFamily="34" charset="0"/>
              </a:defRPr>
            </a:lvl3pPr>
            <a:lvl4pPr marL="2274888" indent="-323850" defTabSz="649288">
              <a:spcBef>
                <a:spcPts val="1425"/>
              </a:spcBef>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4pPr>
            <a:lvl5pPr marL="2925763" indent="-323850" defTabSz="649288">
              <a:spcBef>
                <a:spcPts val="1425"/>
              </a:spcBef>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5pPr>
            <a:lvl6pPr marL="3382963" indent="-323850" defTabSz="649288" eaLnBrk="0" fontAlgn="base" hangingPunct="0">
              <a:spcBef>
                <a:spcPts val="1425"/>
              </a:spcBef>
              <a:spcAft>
                <a:spcPct val="0"/>
              </a:spcAft>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6pPr>
            <a:lvl7pPr marL="3840163" indent="-323850" defTabSz="649288" eaLnBrk="0" fontAlgn="base" hangingPunct="0">
              <a:spcBef>
                <a:spcPts val="1425"/>
              </a:spcBef>
              <a:spcAft>
                <a:spcPct val="0"/>
              </a:spcAft>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7pPr>
            <a:lvl8pPr marL="4297363" indent="-323850" defTabSz="649288" eaLnBrk="0" fontAlgn="base" hangingPunct="0">
              <a:spcBef>
                <a:spcPts val="1425"/>
              </a:spcBef>
              <a:spcAft>
                <a:spcPct val="0"/>
              </a:spcAft>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8pPr>
            <a:lvl9pPr marL="4754563" indent="-323850" defTabSz="649288" eaLnBrk="0" fontAlgn="base" hangingPunct="0">
              <a:spcBef>
                <a:spcPts val="1425"/>
              </a:spcBef>
              <a:spcAft>
                <a:spcPct val="0"/>
              </a:spcAft>
              <a:buClr>
                <a:schemeClr val="accent1"/>
              </a:buClr>
              <a:buSzPct val="80000"/>
              <a:buFont typeface="Wingdings 3" panose="05040102010807070707" pitchFamily="18" charset="2"/>
              <a:buChar char=""/>
              <a:defRPr sz="1700">
                <a:solidFill>
                  <a:srgbClr val="404040"/>
                </a:solidFill>
                <a:latin typeface="Trebuchet MS" panose="020B0603020202020204" pitchFamily="34" charset="0"/>
              </a:defRPr>
            </a:lvl9pPr>
          </a:lstStyle>
          <a:p>
            <a:pPr algn="ctr">
              <a:spcBef>
                <a:spcPct val="0"/>
              </a:spcBef>
              <a:buClrTx/>
              <a:buSzTx/>
              <a:buNone/>
            </a:pPr>
            <a:r>
              <a:rPr lang="es-MX" sz="3200" b="1" dirty="0">
                <a:solidFill>
                  <a:srgbClr val="000000"/>
                </a:solidFill>
                <a:latin typeface="Arial" panose="020B0604020202020204" pitchFamily="34" charset="0"/>
                <a:ea typeface="Gill Sans Light" charset="0"/>
                <a:cs typeface="Arial" panose="020B0604020202020204" pitchFamily="34" charset="0"/>
              </a:rPr>
              <a:t>Bibliografía</a:t>
            </a:r>
          </a:p>
        </p:txBody>
      </p:sp>
      <p:pic>
        <p:nvPicPr>
          <p:cNvPr id="4" name="Picture 4" descr="http://www.sep.gob.mx/work/models/sep1/css/logo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74695"/>
            <a:ext cx="1800000" cy="52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251520" y="4437113"/>
            <a:ext cx="3168352" cy="20882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ontent Placeholder 2"/>
          <p:cNvSpPr txBox="1">
            <a:spLocks noChangeAspect="1"/>
          </p:cNvSpPr>
          <p:nvPr/>
        </p:nvSpPr>
        <p:spPr>
          <a:xfrm>
            <a:off x="252000" y="1700808"/>
            <a:ext cx="8640000" cy="5034565"/>
          </a:xfrm>
          <a:prstGeom prst="rect">
            <a:avLst/>
          </a:prstGeom>
        </p:spPr>
        <p:txBody>
          <a:bodyPr>
            <a:noAutofit/>
          </a:bodyPr>
          <a:lstStyle>
            <a:lvl1pPr marL="609555" indent="-609555" algn="l" defTabSz="1625479" rtl="0" eaLnBrk="1" latinLnBrk="0" hangingPunct="1">
              <a:spcBef>
                <a:spcPct val="20000"/>
              </a:spcBef>
              <a:buFont typeface="Arial" panose="020B0604020202020204" pitchFamily="34" charset="0"/>
              <a:buChar char="•"/>
              <a:defRPr sz="5689" kern="1200">
                <a:solidFill>
                  <a:schemeClr val="tx1"/>
                </a:solidFill>
                <a:latin typeface="+mn-lt"/>
                <a:ea typeface="+mn-ea"/>
                <a:cs typeface="+mn-cs"/>
              </a:defRPr>
            </a:lvl1pPr>
            <a:lvl2pPr marL="1320700" indent="-507962" algn="l" defTabSz="1625479" rtl="0" eaLnBrk="1" latinLnBrk="0" hangingPunct="1">
              <a:spcBef>
                <a:spcPct val="20000"/>
              </a:spcBef>
              <a:buFont typeface="Arial" panose="020B0604020202020204" pitchFamily="34" charset="0"/>
              <a:buChar char="–"/>
              <a:defRPr sz="4977" kern="1200">
                <a:solidFill>
                  <a:schemeClr val="tx1"/>
                </a:solidFill>
                <a:latin typeface="+mn-lt"/>
                <a:ea typeface="+mn-ea"/>
                <a:cs typeface="+mn-cs"/>
              </a:defRPr>
            </a:lvl2pPr>
            <a:lvl3pPr marL="2031849" indent="-406369" algn="l" defTabSz="1625479"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3pPr>
            <a:lvl4pPr marL="2844586"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4pPr>
            <a:lvl5pPr marL="3657325"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5pPr>
            <a:lvl6pPr marL="447006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6pPr>
            <a:lvl7pPr marL="528280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7pPr>
            <a:lvl8pPr marL="6095544"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8pPr>
            <a:lvl9pPr marL="6908282" indent="-406369" algn="l" defTabSz="1625479"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9pPr>
          </a:lstStyle>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1. Ahumada, P. (2005). </a:t>
            </a:r>
            <a:r>
              <a:rPr lang="es-MX" sz="900" i="1" dirty="0">
                <a:latin typeface="Arial" panose="020B0604020202020204" pitchFamily="34" charset="0"/>
                <a:cs typeface="Arial" panose="020B0604020202020204" pitchFamily="34" charset="0"/>
              </a:rPr>
              <a:t>Hacia una evaluación auténtica del aprendizaje</a:t>
            </a:r>
            <a:r>
              <a:rPr lang="es-MX" sz="900" dirty="0">
                <a:latin typeface="Arial" panose="020B0604020202020204" pitchFamily="34" charset="0"/>
                <a:cs typeface="Arial" panose="020B0604020202020204" pitchFamily="34" charset="0"/>
              </a:rPr>
              <a:t>. México: Paidós.</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2. Ahumada, P. (2005). “La evaluación auténtica: un sistema para la obtención de evidencias y vivencias de los aprendizajes” en </a:t>
            </a:r>
            <a:r>
              <a:rPr lang="es-MX" sz="900" i="1" dirty="0">
                <a:latin typeface="Arial" panose="020B0604020202020204" pitchFamily="34" charset="0"/>
                <a:cs typeface="Arial" panose="020B0604020202020204" pitchFamily="34" charset="0"/>
              </a:rPr>
              <a:t>Perspectiva educacional. Evaluación auténtica</a:t>
            </a:r>
            <a:r>
              <a:rPr lang="es-MX" sz="900" dirty="0">
                <a:latin typeface="Arial" panose="020B0604020202020204" pitchFamily="34" charset="0"/>
                <a:cs typeface="Arial" panose="020B0604020202020204" pitchFamily="34" charset="0"/>
              </a:rPr>
              <a:t>. No. 45. Primer semestre de 2005. Chile: Ediciones Universitarias de Valparaiso. Recuperado el 13 de agosto de 2012 en </a:t>
            </a:r>
            <a:r>
              <a:rPr lang="es-MX" sz="900" dirty="0">
                <a:latin typeface="Arial" panose="020B0604020202020204" pitchFamily="34" charset="0"/>
                <a:cs typeface="Arial" panose="020B0604020202020204" pitchFamily="34" charset="0"/>
                <a:hlinkClick r:id="rId4"/>
              </a:rPr>
              <a:t>http://www.euv.cl/archivos_pdf/rev_perspectiva_educ/persp_45_1sem.pdf</a:t>
            </a:r>
            <a:r>
              <a:rPr lang="es-MX" sz="9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3. De Miguel, M (2006). Modalidades de enseñanza centradas en el desarrollo de competencias. Oviedo: Ediciones Universidad de Oviedo. Recuperado el 8 de junio de 2012 en </a:t>
            </a:r>
            <a:r>
              <a:rPr lang="es-MX" sz="900" dirty="0">
                <a:latin typeface="Arial" panose="020B0604020202020204" pitchFamily="34" charset="0"/>
                <a:cs typeface="Arial" panose="020B0604020202020204" pitchFamily="34" charset="0"/>
                <a:hlinkClick r:id="rId5"/>
              </a:rPr>
              <a:t>http://www.ulpgc.es/hege/almacen/download/42/42376/modalidades_enseñanza_competencias_mario_miguel2_documento.pdf</a:t>
            </a:r>
            <a:r>
              <a:rPr lang="es-MX" sz="9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4. Díaz Barriga, Frida (2006). </a:t>
            </a:r>
            <a:r>
              <a:rPr lang="es-MX" sz="900" i="1" dirty="0">
                <a:latin typeface="Arial" panose="020B0604020202020204" pitchFamily="34" charset="0"/>
                <a:cs typeface="Arial" panose="020B0604020202020204" pitchFamily="34" charset="0"/>
              </a:rPr>
              <a:t>Enseñanza situada: vínculo entre la escuela y la vida</a:t>
            </a:r>
            <a:r>
              <a:rPr lang="es-MX" sz="900" dirty="0">
                <a:latin typeface="Arial" panose="020B0604020202020204" pitchFamily="34" charset="0"/>
                <a:cs typeface="Arial" panose="020B0604020202020204" pitchFamily="34" charset="0"/>
              </a:rPr>
              <a:t>. México_ Mc Graw Hill.</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5. Fernández, A. (2010). “La evaluación orientada al aprendizaje en un modelo de formación por competencias en la educación universitaria” en </a:t>
            </a:r>
            <a:r>
              <a:rPr lang="es-MX" sz="900" i="1" dirty="0">
                <a:latin typeface="Arial" panose="020B0604020202020204" pitchFamily="34" charset="0"/>
                <a:cs typeface="Arial" panose="020B0604020202020204" pitchFamily="34" charset="0"/>
              </a:rPr>
              <a:t>Revista de Docencia Universitaria</a:t>
            </a:r>
            <a:r>
              <a:rPr lang="es-MX" sz="900" dirty="0">
                <a:latin typeface="Arial" panose="020B0604020202020204" pitchFamily="34" charset="0"/>
                <a:cs typeface="Arial" panose="020B0604020202020204" pitchFamily="34" charset="0"/>
              </a:rPr>
              <a:t>, Vol. 8 (n.1). 11-34. Recuperado el 13 de agosto de 2012 en </a:t>
            </a:r>
            <a:r>
              <a:rPr lang="es-MX" sz="900" dirty="0">
                <a:latin typeface="Arial" panose="020B0604020202020204" pitchFamily="34" charset="0"/>
                <a:cs typeface="Arial" panose="020B0604020202020204" pitchFamily="34" charset="0"/>
                <a:hlinkClick r:id="rId6"/>
              </a:rPr>
              <a:t>http://red-u-net/redu/index.php/REDU/article/view/144</a:t>
            </a:r>
            <a:r>
              <a:rPr lang="es-MX" sz="9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6. Rizo Moreno, H. (2004). “La evaluación del aprendizaje. Una propuesta de evaluación basada en productos académicos” en </a:t>
            </a:r>
            <a:r>
              <a:rPr lang="es-MX" sz="900" i="1" dirty="0">
                <a:latin typeface="Arial" panose="020B0604020202020204" pitchFamily="34" charset="0"/>
                <a:cs typeface="Arial" panose="020B0604020202020204" pitchFamily="34" charset="0"/>
              </a:rPr>
              <a:t>Revista electrónica iberoamericana sobre calidad, eficacia y cambio en educación</a:t>
            </a:r>
            <a:r>
              <a:rPr lang="es-MX" sz="900" dirty="0">
                <a:latin typeface="Arial" panose="020B0604020202020204" pitchFamily="34" charset="0"/>
                <a:cs typeface="Arial" panose="020B0604020202020204" pitchFamily="34" charset="0"/>
              </a:rPr>
              <a:t>, Vol. 2, No. 2. Recuperado el 13 de agosto de 2012 en </a:t>
            </a:r>
            <a:r>
              <a:rPr lang="es-MX" sz="900" dirty="0">
                <a:latin typeface="Arial" panose="020B0604020202020204" pitchFamily="34" charset="0"/>
                <a:cs typeface="Arial" panose="020B0604020202020204" pitchFamily="34" charset="0"/>
                <a:hlinkClick r:id="rId7"/>
              </a:rPr>
              <a:t>http://www.ice.Deusto.es/rinace/reice/vol2m2/Rizo.pdf</a:t>
            </a:r>
            <a:r>
              <a:rPr lang="es-MX" sz="9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s-MX" sz="900" dirty="0">
                <a:latin typeface="Arial" panose="020B0604020202020204" pitchFamily="34" charset="0"/>
                <a:cs typeface="Arial" panose="020B0604020202020204" pitchFamily="34" charset="0"/>
              </a:rPr>
              <a:t>7. Tejada Fernández, J. (2009). “Competencias docentes” en </a:t>
            </a:r>
            <a:r>
              <a:rPr lang="es-MX" sz="900" i="1" dirty="0">
                <a:latin typeface="Arial" panose="020B0604020202020204" pitchFamily="34" charset="0"/>
                <a:cs typeface="Arial" panose="020B0604020202020204" pitchFamily="34" charset="0"/>
              </a:rPr>
              <a:t>Profesorado. Revista de currículum y formación del profesorado.</a:t>
            </a:r>
            <a:r>
              <a:rPr lang="es-MX" sz="900" dirty="0">
                <a:latin typeface="Arial" panose="020B0604020202020204" pitchFamily="34" charset="0"/>
                <a:cs typeface="Arial" panose="020B0604020202020204" pitchFamily="34" charset="0"/>
              </a:rPr>
              <a:t> Universidad de Granada. Vol. 13,No.2. Recuperado el 24 de septiembre de 2012 en </a:t>
            </a:r>
            <a:r>
              <a:rPr lang="es-MX" sz="900" dirty="0">
                <a:latin typeface="Arial" panose="020B0604020202020204" pitchFamily="34" charset="0"/>
                <a:cs typeface="Arial" panose="020B0604020202020204" pitchFamily="34" charset="0"/>
                <a:hlinkClick r:id="rId8"/>
              </a:rPr>
              <a:t>http://www.redalyc.org/articulp.oa?id=56711798015</a:t>
            </a:r>
            <a:r>
              <a:rPr lang="es-MX" sz="9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s-MX" sz="900" dirty="0">
                <a:latin typeface="Arial" panose="020B0604020202020204" pitchFamily="34" charset="0"/>
                <a:cs typeface="Arial" panose="020B0604020202020204" pitchFamily="34" charset="0"/>
              </a:rPr>
              <a:t>8. Tejada Fernández, J. (2010). “La evaluación de las competencias en contextos no formales: dispositivos e instrumentos de evaluación” en Revista de Educación, 354. Enero-Abril 2011, pp. 731-745. Recuperado el 20 de agosto de 2012 en </a:t>
            </a:r>
            <a:r>
              <a:rPr lang="es-MX" sz="900" dirty="0">
                <a:latin typeface="Arial" panose="020B0604020202020204" pitchFamily="34" charset="0"/>
                <a:cs typeface="Arial" panose="020B0604020202020204" pitchFamily="34" charset="0"/>
                <a:hlinkClick r:id="rId9"/>
              </a:rPr>
              <a:t>http://www.revistaeducacion.educación.es/re354/re354_29.pdf</a:t>
            </a:r>
            <a:r>
              <a:rPr lang="es-MX" sz="9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9. Villa Sánchez, A. y Poblete Ruiz, M. (Dir.) (2007). Aprendizaje basado en competencias. Una propuesta para la evaluación de las competencias genéricas. Bilbao: Ediciones Mensajero.</a:t>
            </a:r>
          </a:p>
          <a:p>
            <a:pPr marL="0" indent="0" algn="just">
              <a:buFont typeface="Arial" panose="020B0604020202020204" pitchFamily="34" charset="0"/>
              <a:buNone/>
            </a:pPr>
            <a:endParaRPr lang="es-MX" sz="9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Otros recursos.</a:t>
            </a: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10. Tejada Fernández, J. (2012). Evaluación de competencias en educación superior: retos e implicaciones. II Congreso internacional sobre evaluación por competencias mediante rúbricas. Málaga, 24 de octubre de 2012. Video disponible en</a:t>
            </a:r>
          </a:p>
          <a:p>
            <a:pPr marL="0" indent="0" algn="just">
              <a:buFont typeface="Arial" panose="020B0604020202020204" pitchFamily="34" charset="0"/>
              <a:buNone/>
            </a:pPr>
            <a:r>
              <a:rPr lang="es-MX" sz="900" dirty="0">
                <a:latin typeface="Arial" panose="020B0604020202020204" pitchFamily="34" charset="0"/>
                <a:cs typeface="Arial" panose="020B0604020202020204" pitchFamily="34" charset="0"/>
              </a:rPr>
              <a:t> </a:t>
            </a:r>
            <a:r>
              <a:rPr lang="es-MX" sz="900" dirty="0">
                <a:latin typeface="Arial" panose="020B0604020202020204" pitchFamily="34" charset="0"/>
                <a:cs typeface="Arial" panose="020B0604020202020204" pitchFamily="34" charset="0"/>
                <a:hlinkClick r:id="rId10"/>
              </a:rPr>
              <a:t>http://www.youtube.com/watch?v=piEI0pjHqI8</a:t>
            </a:r>
            <a:r>
              <a:rPr lang="es-MX"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630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84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5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42574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8864</Words>
  <Application>Microsoft Office PowerPoint</Application>
  <PresentationFormat>Presentación en pantalla (4:3)</PresentationFormat>
  <Paragraphs>932</Paragraphs>
  <Slides>66</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66</vt:i4>
      </vt:variant>
    </vt:vector>
  </HeadingPairs>
  <TitlesOfParts>
    <vt:vector size="78" baseType="lpstr">
      <vt:lpstr>Arial</vt:lpstr>
      <vt:lpstr>Arial Narrow</vt:lpstr>
      <vt:lpstr>Calibri</vt:lpstr>
      <vt:lpstr>Calibri Light</vt:lpstr>
      <vt:lpstr>Comic Sans MS</vt:lpstr>
      <vt:lpstr>Futura Md BT</vt:lpstr>
      <vt:lpstr>Garamond</vt:lpstr>
      <vt:lpstr>Times</vt:lpstr>
      <vt:lpstr>Verdana</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ALEJANDRO GUTIERREZ HERNANDEZ</dc:creator>
  <cp:lastModifiedBy>MARIO ALEJANDRO GUTIERREZ HERNANDEZ</cp:lastModifiedBy>
  <cp:revision>16</cp:revision>
  <dcterms:created xsi:type="dcterms:W3CDTF">2020-09-09T17:11:36Z</dcterms:created>
  <dcterms:modified xsi:type="dcterms:W3CDTF">2023-02-12T01:38:49Z</dcterms:modified>
</cp:coreProperties>
</file>