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8" r:id="rId2"/>
    <p:sldId id="349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350" r:id="rId14"/>
    <p:sldId id="351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4316" autoAdjust="0"/>
  </p:normalViewPr>
  <p:slideViewPr>
    <p:cSldViewPr>
      <p:cViewPr varScale="1">
        <p:scale>
          <a:sx n="107" d="100"/>
          <a:sy n="107" d="100"/>
        </p:scale>
        <p:origin x="175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077E9-9FD4-41B1-BDE6-066DD0C0A144}" type="datetimeFigureOut">
              <a:rPr lang="es-ES" smtClean="0"/>
              <a:pPr/>
              <a:t>24/08/2021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23DF-F442-45F4-86A6-77E97689F97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D585E2A-7A5A-45BF-8E36-59C0B43BF9DD}"/>
              </a:ext>
            </a:extLst>
          </p:cNvPr>
          <p:cNvSpPr/>
          <p:nvPr userDrawn="1"/>
        </p:nvSpPr>
        <p:spPr>
          <a:xfrm>
            <a:off x="2555776" y="342792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2400" b="1" i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ESCUELA NORMAL DE EDUCACIÓN PREESCOLAR DEL ESTADO DE COAHUILA </a:t>
            </a:r>
            <a:endParaRPr lang="es-MX" sz="2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Imagen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8" t="29806" r="26877" b="29652"/>
          <a:stretch/>
        </p:blipFill>
        <p:spPr>
          <a:xfrm>
            <a:off x="140954" y="313513"/>
            <a:ext cx="2520280" cy="124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1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077E9-9FD4-41B1-BDE6-066DD0C0A144}" type="datetimeFigureOut">
              <a:rPr lang="es-ES" smtClean="0"/>
              <a:pPr/>
              <a:t>24/08/2021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23DF-F442-45F4-86A6-77E97689F9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2538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  <a:prstGeom prst="rect">
            <a:avLst/>
          </a:prstGeom>
        </p:spPr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077E9-9FD4-41B1-BDE6-066DD0C0A144}" type="datetimeFigureOut">
              <a:rPr lang="es-ES" smtClean="0"/>
              <a:pPr/>
              <a:t>24/08/2021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23DF-F442-45F4-86A6-77E97689F9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159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077E9-9FD4-41B1-BDE6-066DD0C0A144}" type="datetimeFigureOut">
              <a:rPr lang="es-ES" smtClean="0"/>
              <a:pPr/>
              <a:t>24/08/2021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23DF-F442-45F4-86A6-77E97689F9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7529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  <a:prstGeom prst="rect">
            <a:avLst/>
          </a:prstGeo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077E9-9FD4-41B1-BDE6-066DD0C0A144}" type="datetimeFigureOut">
              <a:rPr lang="es-ES" smtClean="0"/>
              <a:pPr/>
              <a:t>24/08/2021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23DF-F442-45F4-86A6-77E97689F971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464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077E9-9FD4-41B1-BDE6-066DD0C0A144}" type="datetimeFigureOut">
              <a:rPr lang="es-ES" smtClean="0"/>
              <a:pPr/>
              <a:t>24/08/2021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23DF-F442-45F4-86A6-77E97689F9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1323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077E9-9FD4-41B1-BDE6-066DD0C0A144}" type="datetimeFigureOut">
              <a:rPr lang="es-ES" smtClean="0"/>
              <a:pPr/>
              <a:t>24/08/2021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23DF-F442-45F4-86A6-77E97689F9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5181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077E9-9FD4-41B1-BDE6-066DD0C0A144}" type="datetimeFigureOut">
              <a:rPr lang="es-ES" smtClean="0"/>
              <a:pPr/>
              <a:t>24/08/2021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23DF-F442-45F4-86A6-77E97689F9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543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077E9-9FD4-41B1-BDE6-066DD0C0A144}" type="datetimeFigureOut">
              <a:rPr lang="es-ES" smtClean="0"/>
              <a:pPr/>
              <a:t>24/08/2021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23DF-F442-45F4-86A6-77E97689F9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2800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7F077E9-9FD4-41B1-BDE6-066DD0C0A144}" type="datetimeFigureOut">
              <a:rPr lang="es-ES" smtClean="0"/>
              <a:pPr/>
              <a:t>24/08/2021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7623DF-F442-45F4-86A6-77E97689F9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356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  <a:prstGeom prst="rect">
            <a:avLst/>
          </a:prstGeo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077E9-9FD4-41B1-BDE6-066DD0C0A144}" type="datetimeFigureOut">
              <a:rPr lang="es-ES" smtClean="0"/>
              <a:pPr/>
              <a:t>24/08/2021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23DF-F442-45F4-86A6-77E97689F9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9399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7F077E9-9FD4-41B1-BDE6-066DD0C0A144}" type="datetimeFigureOut">
              <a:rPr lang="es-ES" smtClean="0"/>
              <a:pPr/>
              <a:t>24/08/2021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07623DF-F442-45F4-86A6-77E97689F97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17D8278-5159-4640-90AF-CDA9DC2115F2}"/>
              </a:ext>
            </a:extLst>
          </p:cNvPr>
          <p:cNvSpPr/>
          <p:nvPr userDrawn="1"/>
        </p:nvSpPr>
        <p:spPr>
          <a:xfrm>
            <a:off x="2555776" y="342792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2400" b="1" i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ESCUELA NORMAL DE EDUCACIÓN PREESCOLAR DEL ESTADO DE COAHUILA </a:t>
            </a:r>
            <a:endParaRPr lang="es-MX" sz="2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Imagen 5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8" t="29806" r="26877" b="29652"/>
          <a:stretch/>
        </p:blipFill>
        <p:spPr>
          <a:xfrm>
            <a:off x="140954" y="313513"/>
            <a:ext cx="2520280" cy="124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56176" y="6359881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s-MX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88A8837-B3B8-44D1-815E-80AADF3107F0}"/>
              </a:ext>
            </a:extLst>
          </p:cNvPr>
          <p:cNvSpPr/>
          <p:nvPr/>
        </p:nvSpPr>
        <p:spPr>
          <a:xfrm>
            <a:off x="4644007" y="5517653"/>
            <a:ext cx="4752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/>
              <a:t>MTRA.ROSA VELIA DEL RÍO TIJERINA</a:t>
            </a:r>
          </a:p>
          <a:p>
            <a:r>
              <a:rPr lang="es-MX" sz="2000" b="1" dirty="0"/>
              <a:t>RESPONSABLE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C445275-C5EC-419D-AA90-8C6802BF0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482" y="2132856"/>
            <a:ext cx="6111862" cy="262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143000" y="2605556"/>
            <a:ext cx="6858000" cy="136194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br>
              <a:rPr lang="es-MX" dirty="0"/>
            </a:br>
            <a:br>
              <a:rPr lang="es-MX" dirty="0"/>
            </a:br>
            <a:endParaRPr lang="es-MX" dirty="0"/>
          </a:p>
        </p:txBody>
      </p:sp>
      <p:sp>
        <p:nvSpPr>
          <p:cNvPr id="6" name="Rectángulo 5" descr="Resultado de imagen para IMAGENES DE ALUMNOS Y MAESTROS"/>
          <p:cNvSpPr>
            <a:spLocks noChangeAspect="1" noChangeArrowheads="1"/>
          </p:cNvSpPr>
          <p:nvPr/>
        </p:nvSpPr>
        <p:spPr bwMode="auto">
          <a:xfrm>
            <a:off x="735496" y="2605557"/>
            <a:ext cx="225266" cy="22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endParaRPr lang="es-MX" sz="135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 flipH="1">
            <a:off x="589208" y="2343763"/>
            <a:ext cx="7524479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ja-JP" sz="1350" dirty="0">
              <a:solidFill>
                <a:srgbClr val="002060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ja-JP" sz="135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es-ES" altLang="ja-JP" sz="1350" dirty="0">
              <a:latin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35495" y="4098800"/>
            <a:ext cx="196208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ja-JP" sz="825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MX" altLang="ja-JP" sz="825">
                <a:latin typeface="Arial" panose="020B0604020202020204" pitchFamily="34" charset="0"/>
              </a:rPr>
              <a:t> </a:t>
            </a:r>
            <a:endParaRPr lang="es-MX" altLang="ja-JP" sz="1350">
              <a:latin typeface="Arial" panose="020B0604020202020204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382692" y="3027844"/>
            <a:ext cx="138564" cy="63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190440" rIns="68580" bIns="57132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ja-JP" sz="1125">
              <a:solidFill>
                <a:srgbClr val="2B7471"/>
              </a:solidFill>
              <a:latin typeface="Verdana" panose="020B0604030504040204" pitchFamily="34" charset="0"/>
              <a:ea typeface="MS Gothic"/>
              <a:cs typeface="Times New Roman" panose="02020603050405020304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ja-JP" sz="1350">
              <a:latin typeface="Arial" panose="020B0604020202020204" pitchFamily="34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4382692" y="3776276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sz="1350"/>
          </a:p>
        </p:txBody>
      </p:sp>
      <p:sp>
        <p:nvSpPr>
          <p:cNvPr id="4" name="Subtítulo 3"/>
          <p:cNvSpPr>
            <a:spLocks noGrp="1"/>
          </p:cNvSpPr>
          <p:nvPr>
            <p:ph type="subTitle" idx="4294967295"/>
          </p:nvPr>
        </p:nvSpPr>
        <p:spPr>
          <a:xfrm>
            <a:off x="1030313" y="1640261"/>
            <a:ext cx="2243086" cy="7659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s-MX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PASOS EN SUBES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7739" t="16395" r="19618" b="5449"/>
          <a:stretch/>
        </p:blipFill>
        <p:spPr>
          <a:xfrm>
            <a:off x="1456995" y="2991339"/>
            <a:ext cx="6304593" cy="342952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851920" y="1543183"/>
            <a:ext cx="4948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AutoNum type="arabicPeriod"/>
            </a:pPr>
            <a:r>
              <a:rPr lang="es-MX" dirty="0"/>
              <a:t>Seleccionar la beca en aplicar</a:t>
            </a:r>
          </a:p>
          <a:p>
            <a:pPr marL="257175" indent="-257175">
              <a:buAutoNum type="arabicPeriod"/>
            </a:pPr>
            <a:r>
              <a:rPr lang="es-MX" dirty="0"/>
              <a:t>Llenar todas las pestañas solicitadas</a:t>
            </a:r>
          </a:p>
          <a:p>
            <a:pPr marL="257175" indent="-257175">
              <a:buAutoNum type="arabicPeriod"/>
            </a:pPr>
            <a:r>
              <a:rPr lang="es-MX" dirty="0"/>
              <a:t>Verificar que el llenado sea completo y correcto(verificar que estén todos en negro)  </a:t>
            </a:r>
          </a:p>
        </p:txBody>
      </p:sp>
    </p:spTree>
    <p:extLst>
      <p:ext uri="{BB962C8B-B14F-4D97-AF65-F5344CB8AC3E}">
        <p14:creationId xmlns:p14="http://schemas.microsoft.com/office/powerpoint/2010/main" val="322034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143000" y="2605556"/>
            <a:ext cx="6858000" cy="136194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br>
              <a:rPr lang="es-MX" dirty="0"/>
            </a:br>
            <a:br>
              <a:rPr lang="es-MX" dirty="0"/>
            </a:br>
            <a:endParaRPr lang="es-MX" dirty="0"/>
          </a:p>
        </p:txBody>
      </p:sp>
      <p:sp>
        <p:nvSpPr>
          <p:cNvPr id="6" name="Rectángulo 5" descr="Resultado de imagen para IMAGENES DE ALUMNOS Y MAESTROS"/>
          <p:cNvSpPr>
            <a:spLocks noChangeAspect="1" noChangeArrowheads="1"/>
          </p:cNvSpPr>
          <p:nvPr/>
        </p:nvSpPr>
        <p:spPr bwMode="auto">
          <a:xfrm>
            <a:off x="735496" y="2605557"/>
            <a:ext cx="225266" cy="22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endParaRPr lang="es-MX" sz="135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 flipH="1">
            <a:off x="589208" y="2343763"/>
            <a:ext cx="7524479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ja-JP" sz="1350" dirty="0">
              <a:solidFill>
                <a:srgbClr val="002060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ja-JP" sz="135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es-ES" altLang="ja-JP" sz="1350" dirty="0">
              <a:latin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35495" y="4098800"/>
            <a:ext cx="196208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ja-JP" sz="825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MX" altLang="ja-JP" sz="825">
                <a:latin typeface="Arial" panose="020B0604020202020204" pitchFamily="34" charset="0"/>
              </a:rPr>
              <a:t> </a:t>
            </a:r>
            <a:endParaRPr lang="es-MX" altLang="ja-JP" sz="1350">
              <a:latin typeface="Arial" panose="020B0604020202020204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382692" y="3027844"/>
            <a:ext cx="138564" cy="63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190440" rIns="68580" bIns="57132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ja-JP" sz="1125">
              <a:solidFill>
                <a:srgbClr val="2B7471"/>
              </a:solidFill>
              <a:latin typeface="Verdana" panose="020B0604030504040204" pitchFamily="34" charset="0"/>
              <a:ea typeface="MS Gothic"/>
              <a:cs typeface="Times New Roman" panose="02020603050405020304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ja-JP" sz="1350">
              <a:latin typeface="Arial" panose="020B0604020202020204" pitchFamily="34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4382692" y="3776276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sz="1350"/>
          </a:p>
        </p:txBody>
      </p:sp>
      <p:sp>
        <p:nvSpPr>
          <p:cNvPr id="4" name="Subtítulo 3"/>
          <p:cNvSpPr>
            <a:spLocks noGrp="1"/>
          </p:cNvSpPr>
          <p:nvPr>
            <p:ph type="subTitle" idx="4294967295"/>
          </p:nvPr>
        </p:nvSpPr>
        <p:spPr>
          <a:xfrm>
            <a:off x="735495" y="1774870"/>
            <a:ext cx="7892965" cy="351012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MX" dirty="0"/>
              <a:t>Pasos en subes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r="8425" b="16356"/>
          <a:stretch/>
        </p:blipFill>
        <p:spPr>
          <a:xfrm>
            <a:off x="2530809" y="1774871"/>
            <a:ext cx="6105872" cy="390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38594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143000" y="2605556"/>
            <a:ext cx="6858000" cy="136194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br>
              <a:rPr lang="es-MX" dirty="0"/>
            </a:br>
            <a:br>
              <a:rPr lang="es-MX" dirty="0"/>
            </a:br>
            <a:endParaRPr lang="es-MX" dirty="0"/>
          </a:p>
        </p:txBody>
      </p:sp>
      <p:sp>
        <p:nvSpPr>
          <p:cNvPr id="6" name="Rectángulo 5" descr="Resultado de imagen para IMAGENES DE ALUMNOS Y MAESTROS"/>
          <p:cNvSpPr>
            <a:spLocks noChangeAspect="1" noChangeArrowheads="1"/>
          </p:cNvSpPr>
          <p:nvPr/>
        </p:nvSpPr>
        <p:spPr bwMode="auto">
          <a:xfrm>
            <a:off x="735496" y="2605557"/>
            <a:ext cx="225266" cy="22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endParaRPr lang="es-MX" sz="135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 flipH="1">
            <a:off x="589208" y="2343763"/>
            <a:ext cx="7524479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ja-JP" sz="1350" dirty="0">
              <a:solidFill>
                <a:srgbClr val="002060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ja-JP" sz="135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es-ES" altLang="ja-JP" sz="1350" dirty="0">
              <a:latin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35495" y="4098800"/>
            <a:ext cx="196208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ja-JP" sz="825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MX" altLang="ja-JP" sz="825">
                <a:latin typeface="Arial" panose="020B0604020202020204" pitchFamily="34" charset="0"/>
              </a:rPr>
              <a:t> </a:t>
            </a:r>
            <a:endParaRPr lang="es-MX" altLang="ja-JP" sz="1350">
              <a:latin typeface="Arial" panose="020B0604020202020204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382692" y="3027844"/>
            <a:ext cx="138564" cy="63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190440" rIns="68580" bIns="57132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ja-JP" sz="1125">
              <a:solidFill>
                <a:srgbClr val="2B7471"/>
              </a:solidFill>
              <a:latin typeface="Verdana" panose="020B0604030504040204" pitchFamily="34" charset="0"/>
              <a:ea typeface="MS Gothic"/>
              <a:cs typeface="Times New Roman" panose="02020603050405020304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ja-JP" sz="1350">
              <a:latin typeface="Arial" panose="020B0604020202020204" pitchFamily="34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4382692" y="3776276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sz="1350"/>
          </a:p>
        </p:txBody>
      </p:sp>
      <p:sp>
        <p:nvSpPr>
          <p:cNvPr id="4" name="Subtítulo 3"/>
          <p:cNvSpPr>
            <a:spLocks noGrp="1"/>
          </p:cNvSpPr>
          <p:nvPr>
            <p:ph type="subTitle" idx="4294967295"/>
          </p:nvPr>
        </p:nvSpPr>
        <p:spPr>
          <a:xfrm>
            <a:off x="19455" y="1707615"/>
            <a:ext cx="7892965" cy="351012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MX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Elementos a verificar el la convocatoria</a:t>
            </a:r>
          </a:p>
          <a:p>
            <a:r>
              <a:rPr lang="es-MX" dirty="0"/>
              <a:t>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1667" t="21509" r="23690" b="23951"/>
          <a:stretch/>
        </p:blipFill>
        <p:spPr>
          <a:xfrm>
            <a:off x="70314" y="3715496"/>
            <a:ext cx="3170974" cy="23778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60988" y="3262624"/>
            <a:ext cx="4290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1.- Nombre de la beca 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19330" t="18330" r="19330" b="7876"/>
          <a:stretch/>
        </p:blipFill>
        <p:spPr>
          <a:xfrm>
            <a:off x="5107434" y="3529751"/>
            <a:ext cx="3641595" cy="2544915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4860226" y="2411040"/>
            <a:ext cx="4248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2.- Bases : requisitos y característica y compatibilidad  con otras becas </a:t>
            </a:r>
          </a:p>
        </p:txBody>
      </p:sp>
    </p:spTree>
    <p:extLst>
      <p:ext uri="{BB962C8B-B14F-4D97-AF65-F5344CB8AC3E}">
        <p14:creationId xmlns:p14="http://schemas.microsoft.com/office/powerpoint/2010/main" val="68900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143000" y="2605556"/>
            <a:ext cx="6858000" cy="136194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br>
              <a:rPr lang="es-MX" dirty="0"/>
            </a:br>
            <a:br>
              <a:rPr lang="es-MX" dirty="0"/>
            </a:br>
            <a:endParaRPr lang="es-MX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 flipH="1">
            <a:off x="589208" y="2343763"/>
            <a:ext cx="7524479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ja-JP" sz="1350" dirty="0">
              <a:solidFill>
                <a:srgbClr val="002060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ja-JP" sz="135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es-ES" altLang="ja-JP" sz="1350" dirty="0">
              <a:latin typeface="Arial" panose="020B0604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20662" t="25742" r="20477" b="5909"/>
          <a:stretch/>
        </p:blipFill>
        <p:spPr>
          <a:xfrm>
            <a:off x="1475656" y="2359565"/>
            <a:ext cx="4680520" cy="333984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 rot="10800000" flipV="1">
            <a:off x="323528" y="1633241"/>
            <a:ext cx="7524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3.- Fechas importantes y referentes para información </a:t>
            </a:r>
          </a:p>
        </p:txBody>
      </p:sp>
    </p:spTree>
    <p:extLst>
      <p:ext uri="{BB962C8B-B14F-4D97-AF65-F5344CB8AC3E}">
        <p14:creationId xmlns:p14="http://schemas.microsoft.com/office/powerpoint/2010/main" val="284454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4">
            <a:extLst>
              <a:ext uri="{FF2B5EF4-FFF2-40B4-BE49-F238E27FC236}">
                <a16:creationId xmlns:a16="http://schemas.microsoft.com/office/drawing/2014/main" id="{3B1E0B25-7DD4-4E67-9B12-367110518E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47664" y="1844824"/>
            <a:ext cx="5899604" cy="221830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s-MX" sz="2800" kern="10" dirty="0">
                <a:ln w="9525">
                  <a:solidFill>
                    <a:srgbClr val="3E1F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Edwardian Script ITC" panose="030303020407070D0804" pitchFamily="66" charset="0"/>
              </a:rPr>
              <a:t>Por su atención</a:t>
            </a:r>
          </a:p>
        </p:txBody>
      </p:sp>
      <p:sp>
        <p:nvSpPr>
          <p:cNvPr id="8" name="WordArt 5">
            <a:extLst>
              <a:ext uri="{FF2B5EF4-FFF2-40B4-BE49-F238E27FC236}">
                <a16:creationId xmlns:a16="http://schemas.microsoft.com/office/drawing/2014/main" id="{98D386F9-E73E-44CA-B16E-DAA86FD92F7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68892" y="4099163"/>
            <a:ext cx="2923331" cy="17179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2800" kern="10" dirty="0">
                <a:ln w="9525">
                  <a:solidFill>
                    <a:srgbClr val="3E1F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Edwardian Script ITC" panose="030303020407070D0804" pitchFamily="66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96350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143000" y="2605556"/>
            <a:ext cx="6858000" cy="136194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 rot="10800000" flipV="1">
            <a:off x="5940152" y="4653136"/>
            <a:ext cx="2158611" cy="326595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s-MX" sz="2800" b="1" dirty="0">
                <a:solidFill>
                  <a:srgbClr val="C00000"/>
                </a:solidFill>
              </a:rPr>
              <a:t>Becas para alumnos y docentes </a:t>
            </a:r>
          </a:p>
        </p:txBody>
      </p:sp>
      <p:sp>
        <p:nvSpPr>
          <p:cNvPr id="6" name="Rectángulo 5" descr="Resultado de imagen para IMAGENES DE ALUMNOS Y MAESTROS"/>
          <p:cNvSpPr>
            <a:spLocks noChangeAspect="1" noChangeArrowheads="1"/>
          </p:cNvSpPr>
          <p:nvPr/>
        </p:nvSpPr>
        <p:spPr bwMode="auto">
          <a:xfrm>
            <a:off x="735496" y="2605557"/>
            <a:ext cx="225266" cy="22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endParaRPr lang="es-MX" sz="135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1520" y="1700808"/>
            <a:ext cx="8424936" cy="288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ja-JP" sz="2800" b="1" i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OBJETIVO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ja-JP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ja-JP" sz="2400" b="1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 departamento de becas pretende dar a conocer a los alumnos y docentes de la ENEP, los diferentes tipos de becas o convocatorias a las cuales pueden aplicar, previo cumplimiento de los requisitos y procedimientos establecidos en cada una para ser beneficiarios de las mismas.</a:t>
            </a:r>
            <a:endParaRPr lang="es-MX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35496" y="3011903"/>
            <a:ext cx="167354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ja-JP" sz="825">
              <a:solidFill>
                <a:srgbClr val="002060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ja-JP" sz="825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es-ES" altLang="ja-JP" sz="1350">
              <a:latin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35496" y="4054075"/>
            <a:ext cx="196208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ja-JP" sz="825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MX" altLang="ja-JP" sz="825">
                <a:latin typeface="Arial" panose="020B0604020202020204" pitchFamily="34" charset="0"/>
              </a:rPr>
              <a:t> </a:t>
            </a:r>
            <a:endParaRPr lang="es-MX" altLang="ja-JP" sz="1350">
              <a:latin typeface="Arial" panose="020B0604020202020204" pitchFamily="34" charset="0"/>
            </a:endParaRPr>
          </a:p>
        </p:txBody>
      </p:sp>
      <p:pic>
        <p:nvPicPr>
          <p:cNvPr id="11" name="Imagen 31" descr="https://elpuntano.com/wp-content/uploads/2015/09/maestro-adiccio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080" y="4295465"/>
            <a:ext cx="3716048" cy="222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46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143000" y="2605556"/>
            <a:ext cx="6858000" cy="136194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endParaRPr lang="es-MX" dirty="0"/>
          </a:p>
        </p:txBody>
      </p:sp>
      <p:sp>
        <p:nvSpPr>
          <p:cNvPr id="6" name="Rectángulo 5" descr="Resultado de imagen para IMAGENES DE ALUMNOS Y MAESTROS"/>
          <p:cNvSpPr>
            <a:spLocks noChangeAspect="1" noChangeArrowheads="1"/>
          </p:cNvSpPr>
          <p:nvPr/>
        </p:nvSpPr>
        <p:spPr bwMode="auto">
          <a:xfrm>
            <a:off x="735496" y="2605557"/>
            <a:ext cx="225266" cy="22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endParaRPr lang="es-MX" sz="135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35496" y="3011903"/>
            <a:ext cx="167354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ja-JP" sz="825">
              <a:solidFill>
                <a:srgbClr val="002060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ja-JP" sz="825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es-ES" altLang="ja-JP" sz="1350">
              <a:latin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35496" y="4054075"/>
            <a:ext cx="196208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ja-JP" sz="825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MX" altLang="ja-JP" sz="825">
                <a:latin typeface="Arial" panose="020B0604020202020204" pitchFamily="34" charset="0"/>
              </a:rPr>
              <a:t> </a:t>
            </a:r>
            <a:endParaRPr lang="es-MX" altLang="ja-JP" sz="1350">
              <a:latin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553659" y="1362964"/>
            <a:ext cx="4036682" cy="6021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ES" sz="3200" b="1" kern="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TIPOS DE BECAS</a:t>
            </a:r>
            <a:endParaRPr lang="es-MX" sz="3200" b="1" kern="100" dirty="0">
              <a:solidFill>
                <a:srgbClr val="262626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293704"/>
              </p:ext>
            </p:extLst>
          </p:nvPr>
        </p:nvGraphicFramePr>
        <p:xfrm>
          <a:off x="1463640" y="2081129"/>
          <a:ext cx="7500847" cy="46450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4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6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400" kern="100" dirty="0">
                          <a:effectLst/>
                        </a:rPr>
                        <a:t>PROCESO FORMATIVO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kern="100" dirty="0">
                          <a:effectLst/>
                        </a:rPr>
                        <a:t> </a:t>
                      </a:r>
                      <a:endParaRPr lang="es-MX" sz="2400" kern="100" dirty="0">
                        <a:solidFill>
                          <a:srgbClr val="262626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29" marR="47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400" kern="100" dirty="0">
                          <a:effectLst/>
                        </a:rPr>
                        <a:t>DESARROLLO ESCOLAR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kern="100" dirty="0">
                          <a:effectLst/>
                        </a:rPr>
                        <a:t> </a:t>
                      </a:r>
                      <a:endParaRPr lang="es-MX" sz="2400" kern="100" dirty="0">
                        <a:solidFill>
                          <a:srgbClr val="262626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29" marR="4712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48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kern="100" dirty="0">
                          <a:effectLst/>
                        </a:rPr>
                        <a:t>Son becas enfocadas a favorecer el crecimiento  en el área formativa, brindando la oportunidad a los alumnos y docentes ,  de capacitarse en diferentes aspectos académicos para su desarrollo escolar y profesional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kern="100" dirty="0">
                          <a:effectLst/>
                        </a:rPr>
                        <a:t> ejemplos : movilidad , intercambio estudiantil</a:t>
                      </a:r>
                      <a:r>
                        <a:rPr lang="es-MX" sz="2000" kern="100" baseline="0" dirty="0">
                          <a:effectLst/>
                        </a:rPr>
                        <a:t> ,perfeccionamiento de idiomas </a:t>
                      </a:r>
                      <a:endParaRPr lang="es-MX" sz="2000" kern="100" dirty="0">
                        <a:solidFill>
                          <a:srgbClr val="262626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29" marR="471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kern="100" dirty="0">
                          <a:effectLst/>
                        </a:rPr>
                        <a:t>Son becas que dan la oportunidad de cubrir las necesidades económicas que demandan las actividades realizadas en el proceso educativo de las alumnas, para su desarrollo personal y académico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kern="100" dirty="0">
                          <a:solidFill>
                            <a:srgbClr val="26262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ejemplos: BAPISS,</a:t>
                      </a:r>
                      <a:r>
                        <a:rPr lang="es-MX" sz="2000" kern="100" baseline="0" dirty="0">
                          <a:solidFill>
                            <a:srgbClr val="26262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Jóvenes escribiendo el futuro.</a:t>
                      </a:r>
                      <a:endParaRPr lang="es-MX" sz="2000" kern="100" dirty="0">
                        <a:solidFill>
                          <a:srgbClr val="262626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29" marR="4712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3" name="Imagen 11" descr="Imagen que contiene gráficos vectoriales&#10;&#10;Descripción generada con confianza al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770" y="850192"/>
            <a:ext cx="972050" cy="82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Imagen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3" y="2402999"/>
            <a:ext cx="1209055" cy="74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n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2" b="13022"/>
          <a:stretch>
            <a:fillRect/>
          </a:stretch>
        </p:blipFill>
        <p:spPr bwMode="auto">
          <a:xfrm>
            <a:off x="82994" y="1655010"/>
            <a:ext cx="1150233" cy="63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n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1" y="4015579"/>
            <a:ext cx="1376600" cy="171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n 32" descr="Resultado de imagen para bandera de estados unid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99264"/>
            <a:ext cx="1333296" cy="92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382692" y="3027844"/>
            <a:ext cx="138564" cy="63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190440" rIns="68580" bIns="57132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ja-JP" sz="1125">
              <a:solidFill>
                <a:srgbClr val="2B7471"/>
              </a:solidFill>
              <a:latin typeface="Verdana" panose="020B0604030504040204" pitchFamily="34" charset="0"/>
              <a:ea typeface="MS Gothic"/>
              <a:cs typeface="Times New Roman" panose="02020603050405020304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ja-JP" sz="1350">
              <a:latin typeface="Arial" panose="020B0604020202020204" pitchFamily="34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4382692" y="3776276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sz="1350"/>
          </a:p>
        </p:txBody>
      </p:sp>
    </p:spTree>
    <p:extLst>
      <p:ext uri="{BB962C8B-B14F-4D97-AF65-F5344CB8AC3E}">
        <p14:creationId xmlns:p14="http://schemas.microsoft.com/office/powerpoint/2010/main" val="49195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143000" y="2605556"/>
            <a:ext cx="6858000" cy="136194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br>
              <a:rPr lang="es-MX" sz="4400" dirty="0"/>
            </a:br>
            <a:br>
              <a:rPr lang="es-MX" sz="4400" dirty="0"/>
            </a:br>
            <a:br>
              <a:rPr lang="es-MX" sz="4400" dirty="0"/>
            </a:br>
            <a:br>
              <a:rPr lang="es-MX" sz="4400" dirty="0"/>
            </a:br>
            <a:br>
              <a:rPr lang="es-MX" sz="4400" dirty="0"/>
            </a:br>
            <a:br>
              <a:rPr lang="es-MX" sz="4400" dirty="0"/>
            </a:br>
            <a:br>
              <a:rPr lang="es-MX" sz="4400" dirty="0"/>
            </a:br>
            <a:br>
              <a:rPr lang="es-MX" sz="4400" dirty="0"/>
            </a:br>
            <a:br>
              <a:rPr lang="es-MX" sz="4400" dirty="0"/>
            </a:br>
            <a:br>
              <a:rPr lang="es-MX" sz="4400" dirty="0"/>
            </a:br>
            <a:endParaRPr lang="es-MX" sz="4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 rot="10800000" flipV="1">
            <a:off x="78744" y="1463736"/>
            <a:ext cx="8885023" cy="50783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s-MX" sz="2800" b="1" dirty="0">
                <a:solidFill>
                  <a:srgbClr val="002060"/>
                </a:solidFill>
              </a:rPr>
              <a:t>Proceso de becas</a:t>
            </a:r>
          </a:p>
        </p:txBody>
      </p:sp>
      <p:sp>
        <p:nvSpPr>
          <p:cNvPr id="6" name="Rectángulo 5" descr="Resultado de imagen para IMAGENES DE ALUMNOS Y MAESTROS"/>
          <p:cNvSpPr>
            <a:spLocks noChangeAspect="1" noChangeArrowheads="1"/>
          </p:cNvSpPr>
          <p:nvPr/>
        </p:nvSpPr>
        <p:spPr bwMode="auto">
          <a:xfrm>
            <a:off x="735496" y="2605557"/>
            <a:ext cx="225266" cy="22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endParaRPr lang="es-MX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35495" y="2967620"/>
            <a:ext cx="175369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ja-JP" sz="1050">
              <a:solidFill>
                <a:srgbClr val="002060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ja-JP" sz="105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es-ES" altLang="ja-JP">
              <a:latin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35495" y="4081489"/>
            <a:ext cx="21223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ja-JP" sz="105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MX" altLang="ja-JP" sz="1050">
                <a:latin typeface="Arial" panose="020B0604020202020204" pitchFamily="34" charset="0"/>
              </a:rPr>
              <a:t> </a:t>
            </a:r>
            <a:endParaRPr lang="es-MX" altLang="ja-JP">
              <a:latin typeface="Arial" panose="020B0604020202020204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382692" y="2956671"/>
            <a:ext cx="138564" cy="77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190440" rIns="68580" bIns="57132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ja-JP" sz="1600">
              <a:solidFill>
                <a:srgbClr val="2B7471"/>
              </a:solidFill>
              <a:latin typeface="Verdana" panose="020B0604030504040204" pitchFamily="34" charset="0"/>
              <a:ea typeface="MS Gothic"/>
              <a:cs typeface="Times New Roman" panose="02020603050405020304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ja-JP">
              <a:latin typeface="Arial" panose="020B0604020202020204" pitchFamily="34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4382692" y="3741651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20" name="CuadroTexto 19"/>
          <p:cNvSpPr txBox="1"/>
          <p:nvPr/>
        </p:nvSpPr>
        <p:spPr>
          <a:xfrm>
            <a:off x="3226794" y="2027303"/>
            <a:ext cx="6318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1.- Conocer las convocatorias de manera completa</a:t>
            </a:r>
          </a:p>
          <a:p>
            <a:r>
              <a:rPr lang="es-MX" sz="2000" dirty="0"/>
              <a:t>	* Medios electrónicos </a:t>
            </a:r>
          </a:p>
          <a:p>
            <a:r>
              <a:rPr lang="es-MX" sz="2000" dirty="0"/>
              <a:t>	* De manera directa  </a:t>
            </a:r>
          </a:p>
        </p:txBody>
      </p:sp>
      <p:sp>
        <p:nvSpPr>
          <p:cNvPr id="25" name="CuadroTexto 24"/>
          <p:cNvSpPr txBox="1"/>
          <p:nvPr/>
        </p:nvSpPr>
        <p:spPr>
          <a:xfrm flipH="1">
            <a:off x="3563888" y="3340760"/>
            <a:ext cx="5724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2.- Realizar registro en donde solicita convocatoria  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120990" y="3986755"/>
            <a:ext cx="8712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3.- Recepción, revisión y entrega de documentación en físico y/o electrónico. 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1822586" y="4810789"/>
            <a:ext cx="7158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4.- Seguimiento de procesos beneficiarios (listados, registros reportes)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78744" y="5659519"/>
            <a:ext cx="9065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5.- Valoración y conclusión de programas con documentos y rendimiento de cuentas solicitados,</a:t>
            </a:r>
          </a:p>
        </p:txBody>
      </p:sp>
      <p:pic>
        <p:nvPicPr>
          <p:cNvPr id="5" name="Imagen 4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4590B4B7-B155-4F31-B7D5-09CE574BE3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03" r="45030" b="26936"/>
          <a:stretch/>
        </p:blipFill>
        <p:spPr>
          <a:xfrm>
            <a:off x="120990" y="1985036"/>
            <a:ext cx="2880164" cy="146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43272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143000" y="2605556"/>
            <a:ext cx="6858000" cy="136194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endParaRPr lang="es-MX" dirty="0"/>
          </a:p>
        </p:txBody>
      </p:sp>
      <p:sp>
        <p:nvSpPr>
          <p:cNvPr id="6" name="Rectángulo 5" descr="Resultado de imagen para IMAGENES DE ALUMNOS Y MAESTROS"/>
          <p:cNvSpPr>
            <a:spLocks noChangeAspect="1" noChangeArrowheads="1"/>
          </p:cNvSpPr>
          <p:nvPr/>
        </p:nvSpPr>
        <p:spPr bwMode="auto">
          <a:xfrm>
            <a:off x="735496" y="2605557"/>
            <a:ext cx="225266" cy="22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endParaRPr lang="es-MX" sz="135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 flipH="1">
            <a:off x="152128" y="1435891"/>
            <a:ext cx="7848872" cy="68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ja-JP" sz="2000" b="1" u="sng" dirty="0">
              <a:solidFill>
                <a:srgbClr val="C00000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ja-JP" sz="2000" b="1" u="sng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Acciones de las o los aspirantes solicitantes de beca </a:t>
            </a:r>
            <a:endParaRPr lang="es-ES" altLang="ja-JP" sz="2000" b="1" u="sng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35495" y="4098800"/>
            <a:ext cx="196208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ja-JP" sz="825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MX" altLang="ja-JP" sz="825">
                <a:latin typeface="Arial" panose="020B0604020202020204" pitchFamily="34" charset="0"/>
              </a:rPr>
              <a:t> </a:t>
            </a:r>
            <a:endParaRPr lang="es-MX" altLang="ja-JP" sz="1350">
              <a:latin typeface="Arial" panose="020B0604020202020204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382692" y="3027844"/>
            <a:ext cx="138564" cy="63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190440" rIns="68580" bIns="57132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ja-JP" sz="1125">
              <a:solidFill>
                <a:srgbClr val="2B7471"/>
              </a:solidFill>
              <a:latin typeface="Verdana" panose="020B0604030504040204" pitchFamily="34" charset="0"/>
              <a:ea typeface="MS Gothic"/>
              <a:cs typeface="Times New Roman" panose="02020603050405020304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ja-JP" sz="1350">
              <a:latin typeface="Arial" panose="020B0604020202020204" pitchFamily="34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4382692" y="3776276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sz="1350"/>
          </a:p>
        </p:txBody>
      </p:sp>
      <p:sp>
        <p:nvSpPr>
          <p:cNvPr id="4" name="Subtítulo 3"/>
          <p:cNvSpPr>
            <a:spLocks noGrp="1"/>
          </p:cNvSpPr>
          <p:nvPr>
            <p:ph type="subTitle" idx="4294967295"/>
          </p:nvPr>
        </p:nvSpPr>
        <p:spPr>
          <a:xfrm>
            <a:off x="1619672" y="2678930"/>
            <a:ext cx="7266519" cy="2194692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Revisión de convocatoria</a:t>
            </a:r>
            <a:endParaRPr 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Cumplimiento y entrega de documentos o requisitos en tiempo y forma</a:t>
            </a:r>
            <a:endParaRPr 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Asistencia a reuniones</a:t>
            </a:r>
            <a:endParaRPr 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Seguimiento de lineamiento de convocatoria</a:t>
            </a:r>
            <a:endParaRPr 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Entrega de resultados o evidencias  solicitado</a:t>
            </a:r>
            <a:endParaRPr 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5347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143000" y="2605556"/>
            <a:ext cx="6858000" cy="136194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br>
              <a:rPr lang="es-MX" dirty="0"/>
            </a:br>
            <a:br>
              <a:rPr lang="es-MX" dirty="0"/>
            </a:br>
            <a:endParaRPr lang="es-MX" dirty="0"/>
          </a:p>
        </p:txBody>
      </p:sp>
      <p:sp>
        <p:nvSpPr>
          <p:cNvPr id="6" name="Rectángulo 5" descr="Resultado de imagen para IMAGENES DE ALUMNOS Y MAESTROS"/>
          <p:cNvSpPr>
            <a:spLocks noChangeAspect="1" noChangeArrowheads="1"/>
          </p:cNvSpPr>
          <p:nvPr/>
        </p:nvSpPr>
        <p:spPr bwMode="auto">
          <a:xfrm>
            <a:off x="735496" y="2605557"/>
            <a:ext cx="225266" cy="22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endParaRPr lang="es-MX" sz="135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 flipH="1">
            <a:off x="589208" y="2343763"/>
            <a:ext cx="7524479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ja-JP" sz="1350" dirty="0">
              <a:solidFill>
                <a:srgbClr val="002060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ja-JP" sz="135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es-ES" altLang="ja-JP" sz="1350" dirty="0">
              <a:latin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35495" y="4098800"/>
            <a:ext cx="196208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ja-JP" sz="825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MX" altLang="ja-JP" sz="825">
                <a:latin typeface="Arial" panose="020B0604020202020204" pitchFamily="34" charset="0"/>
              </a:rPr>
              <a:t> </a:t>
            </a:r>
            <a:endParaRPr lang="es-MX" altLang="ja-JP" sz="1350">
              <a:latin typeface="Arial" panose="020B0604020202020204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382692" y="3027844"/>
            <a:ext cx="138564" cy="63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190440" rIns="68580" bIns="57132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ja-JP" sz="1125">
              <a:solidFill>
                <a:srgbClr val="2B7471"/>
              </a:solidFill>
              <a:latin typeface="Verdana" panose="020B0604030504040204" pitchFamily="34" charset="0"/>
              <a:ea typeface="MS Gothic"/>
              <a:cs typeface="Times New Roman" panose="02020603050405020304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ja-JP" sz="1350">
              <a:latin typeface="Arial" panose="020B0604020202020204" pitchFamily="34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4382692" y="3776276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sz="1350"/>
          </a:p>
        </p:txBody>
      </p:sp>
      <p:sp>
        <p:nvSpPr>
          <p:cNvPr id="4" name="Subtítulo 3"/>
          <p:cNvSpPr>
            <a:spLocks noGrp="1"/>
          </p:cNvSpPr>
          <p:nvPr>
            <p:ph type="subTitle" idx="4294967295"/>
          </p:nvPr>
        </p:nvSpPr>
        <p:spPr>
          <a:xfrm>
            <a:off x="960762" y="2830823"/>
            <a:ext cx="7667698" cy="24541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s-MX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530329"/>
              </p:ext>
            </p:extLst>
          </p:nvPr>
        </p:nvGraphicFramePr>
        <p:xfrm>
          <a:off x="51202" y="1573002"/>
          <a:ext cx="8985294" cy="4373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92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2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421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ja-JP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PROCESO</a:t>
                      </a:r>
                      <a:r>
                        <a:rPr kumimoji="0" lang="es-ES" altLang="ja-JP" sz="2000" u="none" strike="noStrike" cap="none" normalizeH="0" dirty="0">
                          <a:ln>
                            <a:noFill/>
                          </a:ln>
                          <a:effectLst/>
                        </a:rPr>
                        <a:t> DE REGISTRO EN SUBES  ALUMNAS </a:t>
                      </a:r>
                      <a:endParaRPr kumimoji="0" lang="es-ES" altLang="ja-JP" sz="20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algn="ctr"/>
                      <a:endParaRPr lang="es-MX" sz="20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ja-JP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PROCESO</a:t>
                      </a:r>
                      <a:r>
                        <a:rPr kumimoji="0" lang="es-ES" altLang="ja-JP" sz="2000" u="none" strike="noStrike" cap="none" normalizeH="0" dirty="0">
                          <a:ln>
                            <a:noFill/>
                          </a:ln>
                          <a:effectLst/>
                        </a:rPr>
                        <a:t> DE REGISTRO EN SUBES  DE</a:t>
                      </a:r>
                      <a:r>
                        <a:rPr kumimoji="0" lang="es-ES" altLang="ja-JP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LA INSTITUCION </a:t>
                      </a:r>
                    </a:p>
                    <a:p>
                      <a:pPr algn="ctr"/>
                      <a:endParaRPr lang="es-MX" sz="20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973">
                <a:tc>
                  <a:txBody>
                    <a:bodyPr/>
                    <a:lstStyle/>
                    <a:p>
                      <a:r>
                        <a:rPr lang="es-MX" sz="1800" dirty="0"/>
                        <a:t>1.- Entrar a página de SUBES </a:t>
                      </a:r>
                    </a:p>
                    <a:p>
                      <a:r>
                        <a:rPr lang="es-MX" sz="1800" dirty="0"/>
                        <a:t>2.- Actualizar y activar datos personales </a:t>
                      </a:r>
                    </a:p>
                    <a:p>
                      <a:r>
                        <a:rPr lang="es-MX" sz="1800" dirty="0"/>
                        <a:t>3.- Ingresar a solicitudes de becas </a:t>
                      </a:r>
                    </a:p>
                    <a:p>
                      <a:r>
                        <a:rPr lang="es-MX" sz="1800" dirty="0"/>
                        <a:t>4.- Acceder a convocatoria solicitada </a:t>
                      </a:r>
                    </a:p>
                    <a:p>
                      <a:r>
                        <a:rPr lang="es-MX" sz="1800" dirty="0"/>
                        <a:t>5.- Llenar datos requeridos por la becas </a:t>
                      </a:r>
                    </a:p>
                    <a:p>
                      <a:r>
                        <a:rPr lang="es-MX" sz="1800" dirty="0"/>
                        <a:t>6.- Registrar o subir documentos solicitados </a:t>
                      </a:r>
                    </a:p>
                    <a:p>
                      <a:r>
                        <a:rPr lang="es-MX" sz="1800" dirty="0"/>
                        <a:t>6.- Imprimir y firmar el acuse </a:t>
                      </a:r>
                    </a:p>
                    <a:p>
                      <a:r>
                        <a:rPr lang="es-MX" sz="1800" dirty="0"/>
                        <a:t>7.- Registrar clave interbancaria( cuando la convocatoria lo solicita en tiempo y</a:t>
                      </a:r>
                      <a:r>
                        <a:rPr lang="es-MX" sz="1800" baseline="0" dirty="0"/>
                        <a:t> forma)</a:t>
                      </a:r>
                      <a:r>
                        <a:rPr lang="es-MX" sz="1800" dirty="0"/>
                        <a:t> </a:t>
                      </a:r>
                    </a:p>
                    <a:p>
                      <a:r>
                        <a:rPr lang="es-MX" sz="1800" dirty="0"/>
                        <a:t>8.- Realizar la revisión de los procedimiento y revisar avisos durante el proceso </a:t>
                      </a:r>
                    </a:p>
                    <a:p>
                      <a:endParaRPr lang="es-MX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MX" sz="2000" dirty="0"/>
                        <a:t>1.-</a:t>
                      </a:r>
                      <a:r>
                        <a:rPr lang="es-MX" sz="2000" baseline="0" dirty="0"/>
                        <a:t> Elaboración de ficha escolar </a:t>
                      </a:r>
                    </a:p>
                    <a:p>
                      <a:r>
                        <a:rPr lang="es-MX" sz="2000" baseline="0" dirty="0"/>
                        <a:t>2.- Actualización de ficha escolar semestralmente </a:t>
                      </a:r>
                    </a:p>
                    <a:p>
                      <a:r>
                        <a:rPr lang="es-MX" sz="2000" baseline="0" dirty="0"/>
                        <a:t>3.- Validación de alumnas (os) si la convocatoria lo solicita </a:t>
                      </a:r>
                    </a:p>
                    <a:p>
                      <a:r>
                        <a:rPr lang="es-MX" sz="2000" baseline="0" dirty="0"/>
                        <a:t>4.- Revisión de expediente </a:t>
                      </a:r>
                    </a:p>
                    <a:p>
                      <a:r>
                        <a:rPr lang="es-MX" sz="2000" baseline="0" dirty="0"/>
                        <a:t>5.- Postulación de alumnas o docentes </a:t>
                      </a:r>
                    </a:p>
                    <a:p>
                      <a:r>
                        <a:rPr lang="es-MX" sz="2000" baseline="0" dirty="0"/>
                        <a:t>6.- Seguimiento de proceso de becarios </a:t>
                      </a:r>
                    </a:p>
                    <a:p>
                      <a:r>
                        <a:rPr lang="es-MX" sz="2000" baseline="0" dirty="0"/>
                        <a:t>7.- Rendimiento de resultados de acuerdo a lo solicitado en convocatoria </a:t>
                      </a:r>
                      <a:endParaRPr lang="es-MX" sz="2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5581122"/>
            <a:ext cx="2016224" cy="111810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705" y="5705404"/>
            <a:ext cx="1744589" cy="102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8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143000" y="2605556"/>
            <a:ext cx="6858000" cy="136194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br>
              <a:rPr lang="es-MX" dirty="0"/>
            </a:br>
            <a:br>
              <a:rPr lang="es-MX" dirty="0"/>
            </a:br>
            <a:endParaRPr lang="es-MX" dirty="0"/>
          </a:p>
        </p:txBody>
      </p:sp>
      <p:sp>
        <p:nvSpPr>
          <p:cNvPr id="6" name="Rectángulo 5" descr="Resultado de imagen para IMAGENES DE ALUMNOS Y MAESTROS"/>
          <p:cNvSpPr>
            <a:spLocks noChangeAspect="1" noChangeArrowheads="1"/>
          </p:cNvSpPr>
          <p:nvPr/>
        </p:nvSpPr>
        <p:spPr bwMode="auto">
          <a:xfrm>
            <a:off x="735496" y="2605557"/>
            <a:ext cx="225266" cy="22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endParaRPr lang="es-MX" sz="135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 flipH="1">
            <a:off x="589208" y="2343763"/>
            <a:ext cx="7524479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ja-JP" sz="1350" dirty="0">
              <a:solidFill>
                <a:srgbClr val="002060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ja-JP" sz="135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es-ES" altLang="ja-JP" sz="1350" dirty="0">
              <a:latin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35495" y="4098800"/>
            <a:ext cx="196208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ja-JP" sz="825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MX" altLang="ja-JP" sz="825">
                <a:latin typeface="Arial" panose="020B0604020202020204" pitchFamily="34" charset="0"/>
              </a:rPr>
              <a:t> </a:t>
            </a:r>
            <a:endParaRPr lang="es-MX" altLang="ja-JP" sz="1350">
              <a:latin typeface="Arial" panose="020B0604020202020204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382692" y="3027844"/>
            <a:ext cx="138564" cy="63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190440" rIns="68580" bIns="57132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ja-JP" sz="1125">
              <a:solidFill>
                <a:srgbClr val="2B7471"/>
              </a:solidFill>
              <a:latin typeface="Verdana" panose="020B0604030504040204" pitchFamily="34" charset="0"/>
              <a:ea typeface="MS Gothic"/>
              <a:cs typeface="Times New Roman" panose="02020603050405020304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ja-JP" sz="1350">
              <a:latin typeface="Arial" panose="020B0604020202020204" pitchFamily="34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4382692" y="3776276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sz="135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-769" r="3672" b="25897"/>
          <a:stretch/>
        </p:blipFill>
        <p:spPr>
          <a:xfrm>
            <a:off x="467544" y="2248470"/>
            <a:ext cx="8475492" cy="3628802"/>
          </a:xfrm>
          <a:prstGeom prst="rect">
            <a:avLst/>
          </a:prstGeom>
        </p:spPr>
      </p:pic>
      <p:sp>
        <p:nvSpPr>
          <p:cNvPr id="4" name="Subtítulo 3"/>
          <p:cNvSpPr>
            <a:spLocks noGrp="1"/>
          </p:cNvSpPr>
          <p:nvPr>
            <p:ph type="subTitle" idx="4294967295"/>
          </p:nvPr>
        </p:nvSpPr>
        <p:spPr>
          <a:xfrm>
            <a:off x="220721" y="1657032"/>
            <a:ext cx="8348345" cy="325898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MX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Pasos en subes </a:t>
            </a:r>
          </a:p>
        </p:txBody>
      </p:sp>
    </p:spTree>
    <p:extLst>
      <p:ext uri="{BB962C8B-B14F-4D97-AF65-F5344CB8AC3E}">
        <p14:creationId xmlns:p14="http://schemas.microsoft.com/office/powerpoint/2010/main" val="330841979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143000" y="2605556"/>
            <a:ext cx="6858000" cy="136194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br>
              <a:rPr lang="es-MX" dirty="0"/>
            </a:br>
            <a:br>
              <a:rPr lang="es-MX" dirty="0"/>
            </a:br>
            <a:endParaRPr lang="es-MX" dirty="0"/>
          </a:p>
        </p:txBody>
      </p:sp>
      <p:sp>
        <p:nvSpPr>
          <p:cNvPr id="6" name="Rectángulo 5" descr="Resultado de imagen para IMAGENES DE ALUMNOS Y MAESTROS"/>
          <p:cNvSpPr>
            <a:spLocks noChangeAspect="1" noChangeArrowheads="1"/>
          </p:cNvSpPr>
          <p:nvPr/>
        </p:nvSpPr>
        <p:spPr bwMode="auto">
          <a:xfrm>
            <a:off x="917734" y="2379134"/>
            <a:ext cx="225266" cy="22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endParaRPr lang="es-MX" sz="135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 flipH="1">
            <a:off x="589208" y="2343763"/>
            <a:ext cx="7524479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ja-JP" sz="1350" dirty="0">
              <a:solidFill>
                <a:srgbClr val="002060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ja-JP" sz="135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es-ES" altLang="ja-JP" sz="1350" dirty="0">
              <a:latin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35495" y="4098800"/>
            <a:ext cx="196208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ja-JP" sz="825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MX" altLang="ja-JP" sz="825">
                <a:latin typeface="Arial" panose="020B0604020202020204" pitchFamily="34" charset="0"/>
              </a:rPr>
              <a:t> </a:t>
            </a:r>
            <a:endParaRPr lang="es-MX" altLang="ja-JP" sz="1350">
              <a:latin typeface="Arial" panose="020B0604020202020204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382692" y="3027844"/>
            <a:ext cx="138564" cy="63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190440" rIns="68580" bIns="57132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ja-JP" sz="1125">
              <a:solidFill>
                <a:srgbClr val="2B7471"/>
              </a:solidFill>
              <a:latin typeface="Verdana" panose="020B0604030504040204" pitchFamily="34" charset="0"/>
              <a:ea typeface="MS Gothic"/>
              <a:cs typeface="Times New Roman" panose="02020603050405020304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ja-JP" sz="1350">
              <a:latin typeface="Arial" panose="020B0604020202020204" pitchFamily="34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4382692" y="3776276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sz="1350"/>
          </a:p>
        </p:txBody>
      </p:sp>
      <p:sp>
        <p:nvSpPr>
          <p:cNvPr id="4" name="Subtítulo 3"/>
          <p:cNvSpPr>
            <a:spLocks noGrp="1"/>
          </p:cNvSpPr>
          <p:nvPr>
            <p:ph type="subTitle" idx="4294967295"/>
          </p:nvPr>
        </p:nvSpPr>
        <p:spPr>
          <a:xfrm>
            <a:off x="917735" y="1803848"/>
            <a:ext cx="7710726" cy="34811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MX" dirty="0"/>
              <a:t>Pasos en subes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" r="10445" b="9185"/>
          <a:stretch/>
        </p:blipFill>
        <p:spPr>
          <a:xfrm>
            <a:off x="2838182" y="1443331"/>
            <a:ext cx="5892083" cy="420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7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143000" y="2605556"/>
            <a:ext cx="6858000" cy="136194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br>
              <a:rPr lang="es-MX" dirty="0"/>
            </a:br>
            <a:br>
              <a:rPr lang="es-MX" dirty="0"/>
            </a:br>
            <a:endParaRPr lang="es-MX" dirty="0"/>
          </a:p>
        </p:txBody>
      </p:sp>
      <p:sp>
        <p:nvSpPr>
          <p:cNvPr id="6" name="Rectángulo 5" descr="Resultado de imagen para IMAGENES DE ALUMNOS Y MAESTROS"/>
          <p:cNvSpPr>
            <a:spLocks noChangeAspect="1" noChangeArrowheads="1"/>
          </p:cNvSpPr>
          <p:nvPr/>
        </p:nvSpPr>
        <p:spPr bwMode="auto">
          <a:xfrm>
            <a:off x="735496" y="2605557"/>
            <a:ext cx="225266" cy="22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endParaRPr lang="es-MX" sz="135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 flipH="1">
            <a:off x="589208" y="2343763"/>
            <a:ext cx="7524479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ja-JP" sz="1350" dirty="0">
              <a:solidFill>
                <a:srgbClr val="002060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ja-JP" sz="135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es-ES" altLang="ja-JP" sz="1350" dirty="0">
              <a:latin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35495" y="4098800"/>
            <a:ext cx="196208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ja-JP" sz="825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MX" altLang="ja-JP" sz="825">
                <a:latin typeface="Arial" panose="020B0604020202020204" pitchFamily="34" charset="0"/>
              </a:rPr>
              <a:t> </a:t>
            </a:r>
            <a:endParaRPr lang="es-MX" altLang="ja-JP" sz="1350">
              <a:latin typeface="Arial" panose="020B0604020202020204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382692" y="3027844"/>
            <a:ext cx="138564" cy="63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190440" rIns="68580" bIns="57132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ja-JP" sz="1125">
              <a:solidFill>
                <a:srgbClr val="2B7471"/>
              </a:solidFill>
              <a:latin typeface="Verdana" panose="020B0604030504040204" pitchFamily="34" charset="0"/>
              <a:ea typeface="MS Gothic"/>
              <a:cs typeface="Times New Roman" panose="02020603050405020304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ja-JP" sz="1350">
              <a:latin typeface="Arial" panose="020B0604020202020204" pitchFamily="34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4382692" y="3776276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sz="1350"/>
          </a:p>
        </p:txBody>
      </p:sp>
      <p:sp>
        <p:nvSpPr>
          <p:cNvPr id="4" name="Subtítulo 3"/>
          <p:cNvSpPr>
            <a:spLocks noGrp="1"/>
          </p:cNvSpPr>
          <p:nvPr>
            <p:ph type="subTitle" idx="4294967295"/>
          </p:nvPr>
        </p:nvSpPr>
        <p:spPr>
          <a:xfrm>
            <a:off x="107504" y="1700808"/>
            <a:ext cx="8039252" cy="355842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MX" dirty="0"/>
              <a:t>Pasos en subes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r="5337" b="8367"/>
          <a:stretch/>
        </p:blipFill>
        <p:spPr>
          <a:xfrm>
            <a:off x="2300427" y="1232750"/>
            <a:ext cx="6510271" cy="422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1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trospección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ndas de bord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570</Words>
  <Application>Microsoft Office PowerPoint</Application>
  <PresentationFormat>Presentación en pantalla (4:3)</PresentationFormat>
  <Paragraphs>109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Edwardian Script ITC</vt:lpstr>
      <vt:lpstr>Times New Roman</vt:lpstr>
      <vt:lpstr>Verdana</vt:lpstr>
      <vt:lpstr>Retrospección</vt:lpstr>
      <vt:lpstr>Presentación de PowerPoint</vt:lpstr>
      <vt:lpstr>          </vt:lpstr>
      <vt:lpstr>          </vt:lpstr>
      <vt:lpstr>          </vt:lpstr>
      <vt:lpstr>          </vt:lpstr>
      <vt:lpstr>  </vt:lpstr>
      <vt:lpstr>  </vt:lpstr>
      <vt:lpstr>  </vt:lpstr>
      <vt:lpstr>  </vt:lpstr>
      <vt:lpstr>  </vt:lpstr>
      <vt:lpstr>  </vt:lpstr>
      <vt:lpstr>  </vt:lpstr>
      <vt:lpstr> 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ROSA VELIA DEL RIO TIJERINA</cp:lastModifiedBy>
  <cp:revision>164</cp:revision>
  <dcterms:created xsi:type="dcterms:W3CDTF">2017-05-17T13:05:23Z</dcterms:created>
  <dcterms:modified xsi:type="dcterms:W3CDTF">2021-08-24T14:21:53Z</dcterms:modified>
</cp:coreProperties>
</file>