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8" r:id="rId3"/>
    <p:sldId id="279" r:id="rId4"/>
    <p:sldId id="280" r:id="rId5"/>
    <p:sldId id="275" r:id="rId6"/>
    <p:sldId id="276" r:id="rId7"/>
    <p:sldId id="261" r:id="rId8"/>
    <p:sldId id="281" r:id="rId9"/>
    <p:sldId id="260" r:id="rId10"/>
    <p:sldId id="257" r:id="rId11"/>
    <p:sldId id="266" r:id="rId12"/>
    <p:sldId id="265" r:id="rId13"/>
    <p:sldId id="267"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7" autoAdjust="0"/>
    <p:restoredTop sz="94660"/>
  </p:normalViewPr>
  <p:slideViewPr>
    <p:cSldViewPr snapToGrid="0">
      <p:cViewPr varScale="1">
        <p:scale>
          <a:sx n="111" d="100"/>
          <a:sy n="111"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B6F54-952D-4E2E-9454-BACEB685CD3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A8D3558-53B8-407C-A9B1-4FCA9892ACEC}">
      <dgm:prSet custT="1"/>
      <dgm:spPr/>
      <dgm:t>
        <a:bodyPr/>
        <a:lstStyle/>
        <a:p>
          <a:r>
            <a:rPr lang="es-MX" sz="2400" b="1" dirty="0"/>
            <a:t>La naturaleza del curso exige la apropiación de saberes conceptuales, procedimentales y actitudinales que permitan el diseño de actividades para la prevención de la violencia en el contexto escolar</a:t>
          </a:r>
          <a:endParaRPr lang="en-US" sz="2400" b="1" dirty="0"/>
        </a:p>
      </dgm:t>
    </dgm:pt>
    <dgm:pt modelId="{49A14867-149D-44BD-9B8C-AE17185C15A5}" type="parTrans" cxnId="{56AFD5A4-3617-48D0-BCDA-CB33CF7EAC02}">
      <dgm:prSet/>
      <dgm:spPr/>
      <dgm:t>
        <a:bodyPr/>
        <a:lstStyle/>
        <a:p>
          <a:endParaRPr lang="en-US" sz="2400"/>
        </a:p>
      </dgm:t>
    </dgm:pt>
    <dgm:pt modelId="{945FA968-C790-4579-A1FB-9D37D20B986D}" type="sibTrans" cxnId="{56AFD5A4-3617-48D0-BCDA-CB33CF7EAC02}">
      <dgm:prSet/>
      <dgm:spPr/>
      <dgm:t>
        <a:bodyPr/>
        <a:lstStyle/>
        <a:p>
          <a:endParaRPr lang="en-US" sz="2400"/>
        </a:p>
      </dgm:t>
    </dgm:pt>
    <dgm:pt modelId="{4228EEE3-47AB-405C-96A3-F1C3EAADC118}">
      <dgm:prSet custT="1"/>
      <dgm:spPr/>
      <dgm:t>
        <a:bodyPr/>
        <a:lstStyle/>
        <a:p>
          <a:r>
            <a:rPr lang="es-MX" sz="2400" b="1"/>
            <a:t>Contemplando un trabajo que combine diversas actividades de investigación documental, trabajo de campo, análisis y resolución de problemas, así como elaboración de propuestas apoyadas en el trabajo colaborativo y la intervención con la comunidad escolar, padres de familia, autoridades y docentes.</a:t>
          </a:r>
          <a:endParaRPr lang="en-US" sz="2400" b="1"/>
        </a:p>
      </dgm:t>
    </dgm:pt>
    <dgm:pt modelId="{06E9ABFB-0C34-4223-AE9D-F8D6F2282373}" type="parTrans" cxnId="{58FE9192-A5F9-48B6-B9DF-6BBDEA415883}">
      <dgm:prSet/>
      <dgm:spPr/>
      <dgm:t>
        <a:bodyPr/>
        <a:lstStyle/>
        <a:p>
          <a:endParaRPr lang="en-US" sz="2400"/>
        </a:p>
      </dgm:t>
    </dgm:pt>
    <dgm:pt modelId="{FE58B7B5-2BE8-47E9-88C0-E91581310D43}" type="sibTrans" cxnId="{58FE9192-A5F9-48B6-B9DF-6BBDEA415883}">
      <dgm:prSet/>
      <dgm:spPr/>
      <dgm:t>
        <a:bodyPr/>
        <a:lstStyle/>
        <a:p>
          <a:endParaRPr lang="en-US" sz="2400"/>
        </a:p>
      </dgm:t>
    </dgm:pt>
    <dgm:pt modelId="{7814CE0D-FE34-4DE6-B693-DCAB210EFFC4}" type="pres">
      <dgm:prSet presAssocID="{593B6F54-952D-4E2E-9454-BACEB685CD30}" presName="diagram" presStyleCnt="0">
        <dgm:presLayoutVars>
          <dgm:dir/>
          <dgm:resizeHandles val="exact"/>
        </dgm:presLayoutVars>
      </dgm:prSet>
      <dgm:spPr/>
    </dgm:pt>
    <dgm:pt modelId="{238E4DC1-DC6F-4AC6-9A1C-4F75672BD8DD}" type="pres">
      <dgm:prSet presAssocID="{FA8D3558-53B8-407C-A9B1-4FCA9892ACEC}" presName="node" presStyleLbl="node1" presStyleIdx="0" presStyleCnt="2">
        <dgm:presLayoutVars>
          <dgm:bulletEnabled val="1"/>
        </dgm:presLayoutVars>
      </dgm:prSet>
      <dgm:spPr/>
    </dgm:pt>
    <dgm:pt modelId="{CDF6564C-108B-494E-9DA1-1312BB0FE937}" type="pres">
      <dgm:prSet presAssocID="{945FA968-C790-4579-A1FB-9D37D20B986D}" presName="sibTrans" presStyleCnt="0"/>
      <dgm:spPr/>
    </dgm:pt>
    <dgm:pt modelId="{50D76AE7-C84F-4238-862A-09A26CC98A32}" type="pres">
      <dgm:prSet presAssocID="{4228EEE3-47AB-405C-96A3-F1C3EAADC118}" presName="node" presStyleLbl="node1" presStyleIdx="1" presStyleCnt="2">
        <dgm:presLayoutVars>
          <dgm:bulletEnabled val="1"/>
        </dgm:presLayoutVars>
      </dgm:prSet>
      <dgm:spPr/>
    </dgm:pt>
  </dgm:ptLst>
  <dgm:cxnLst>
    <dgm:cxn modelId="{E6C5CC2E-848A-4004-86FF-5CA401D513A4}" type="presOf" srcId="{4228EEE3-47AB-405C-96A3-F1C3EAADC118}" destId="{50D76AE7-C84F-4238-862A-09A26CC98A32}" srcOrd="0" destOrd="0" presId="urn:microsoft.com/office/officeart/2005/8/layout/default"/>
    <dgm:cxn modelId="{58FE9192-A5F9-48B6-B9DF-6BBDEA415883}" srcId="{593B6F54-952D-4E2E-9454-BACEB685CD30}" destId="{4228EEE3-47AB-405C-96A3-F1C3EAADC118}" srcOrd="1" destOrd="0" parTransId="{06E9ABFB-0C34-4223-AE9D-F8D6F2282373}" sibTransId="{FE58B7B5-2BE8-47E9-88C0-E91581310D43}"/>
    <dgm:cxn modelId="{08A5C1A3-041E-49D0-BE56-C8C761D50C91}" type="presOf" srcId="{593B6F54-952D-4E2E-9454-BACEB685CD30}" destId="{7814CE0D-FE34-4DE6-B693-DCAB210EFFC4}" srcOrd="0" destOrd="0" presId="urn:microsoft.com/office/officeart/2005/8/layout/default"/>
    <dgm:cxn modelId="{56AFD5A4-3617-48D0-BCDA-CB33CF7EAC02}" srcId="{593B6F54-952D-4E2E-9454-BACEB685CD30}" destId="{FA8D3558-53B8-407C-A9B1-4FCA9892ACEC}" srcOrd="0" destOrd="0" parTransId="{49A14867-149D-44BD-9B8C-AE17185C15A5}" sibTransId="{945FA968-C790-4579-A1FB-9D37D20B986D}"/>
    <dgm:cxn modelId="{B628F0BC-A797-48CD-8C02-40F87E0C9A49}" type="presOf" srcId="{FA8D3558-53B8-407C-A9B1-4FCA9892ACEC}" destId="{238E4DC1-DC6F-4AC6-9A1C-4F75672BD8DD}" srcOrd="0" destOrd="0" presId="urn:microsoft.com/office/officeart/2005/8/layout/default"/>
    <dgm:cxn modelId="{E252082E-957B-49B8-9537-89FE3F30011E}" type="presParOf" srcId="{7814CE0D-FE34-4DE6-B693-DCAB210EFFC4}" destId="{238E4DC1-DC6F-4AC6-9A1C-4F75672BD8DD}" srcOrd="0" destOrd="0" presId="urn:microsoft.com/office/officeart/2005/8/layout/default"/>
    <dgm:cxn modelId="{90B9703C-1A00-4D0A-9FEA-711AE32AEB45}" type="presParOf" srcId="{7814CE0D-FE34-4DE6-B693-DCAB210EFFC4}" destId="{CDF6564C-108B-494E-9DA1-1312BB0FE937}" srcOrd="1" destOrd="0" presId="urn:microsoft.com/office/officeart/2005/8/layout/default"/>
    <dgm:cxn modelId="{176E71F1-9AC6-4170-8D1E-3E81C4668071}" type="presParOf" srcId="{7814CE0D-FE34-4DE6-B693-DCAB210EFFC4}" destId="{50D76AE7-C84F-4238-862A-09A26CC98A32}"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AEC8B-AC86-4CFC-A06B-007570877B98}"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28AC6D5-7CF8-4AA5-AF1F-127F06963003}">
      <dgm:prSet custT="1"/>
      <dgm:spPr/>
      <dgm:t>
        <a:bodyPr/>
        <a:lstStyle/>
        <a:p>
          <a:pPr algn="just"/>
          <a:endPar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Unidad de aprendizaje I</a:t>
          </a:r>
        </a:p>
        <a:p>
          <a:pPr algn="just"/>
          <a:br>
            <a:rPr lang="es-MX" sz="16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br>
            <a:rPr lang="es-MX" sz="16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r>
            <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Los niños y los rostros de la violencia</a:t>
          </a:r>
        </a:p>
        <a:p>
          <a:pPr algn="just"/>
          <a:br>
            <a:rPr lang="es-MX" sz="1600" b="1" i="1"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Hacia una definición de la violencia</a:t>
          </a:r>
        </a:p>
        <a:p>
          <a:pPr algn="just"/>
          <a:br>
            <a:rPr lang="es-MX" sz="1600" b="0" i="0"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Los niños y la violencia</a:t>
          </a:r>
        </a:p>
        <a:p>
          <a:pPr algn="just"/>
          <a:br>
            <a:rPr lang="es-MX" sz="1600" b="0" i="0"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Violencia intrafamiliar</a:t>
          </a:r>
        </a:p>
        <a:p>
          <a:pPr algn="just"/>
          <a:br>
            <a:rPr lang="es-MX" sz="1600" b="0" i="0"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La violencia en los medios masivos de comunicación y entretenimiento</a:t>
          </a:r>
        </a:p>
        <a:p>
          <a:pPr algn="just"/>
          <a:br>
            <a:rPr lang="es-MX" sz="1600" b="0" i="0"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Violencia y acoso escolar</a:t>
          </a:r>
        </a:p>
        <a:p>
          <a:pPr algn="just"/>
          <a:br>
            <a:rPr lang="es-MX" sz="1600" i="1" dirty="0">
              <a:latin typeface="Calibri" panose="020F0502020204030204" pitchFamily="34" charset="0"/>
              <a:ea typeface="Calibri" panose="020F0502020204030204" pitchFamily="34" charset="0"/>
              <a:cs typeface="Calibri" panose="020F0502020204030204" pitchFamily="34" charset="0"/>
            </a:rPr>
          </a:br>
          <a:br>
            <a:rPr lang="es-MX" sz="1600" dirty="0">
              <a:latin typeface="Calibri" panose="020F0502020204030204" pitchFamily="34" charset="0"/>
              <a:ea typeface="Calibri" panose="020F0502020204030204" pitchFamily="34" charset="0"/>
              <a:cs typeface="Calibri" panose="020F0502020204030204" pitchFamily="34" charset="0"/>
            </a:rPr>
          </a:b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9CCB49FD-E449-41E2-80CE-E7742B96DC8A}" type="parTrans" cxnId="{62D7724A-3A76-403C-87BA-6F0C48CD577B}">
      <dgm:prSet/>
      <dgm:spPr/>
      <dgm:t>
        <a:bodyPr/>
        <a:lstStyle/>
        <a:p>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B0ACEB24-F412-4D55-B031-3A17FD67B021}" type="sibTrans" cxnId="{62D7724A-3A76-403C-87BA-6F0C48CD577B}">
      <dgm:prSet/>
      <dgm:spPr/>
      <dgm:t>
        <a:bodyPr/>
        <a:lstStyle/>
        <a:p>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8410413A-9847-42AE-AE02-8848C2AF0F8E}">
      <dgm:prSet custT="1"/>
      <dgm:spPr/>
      <dgm:t>
        <a:bodyPr/>
        <a:lstStyle/>
        <a:p>
          <a:pPr algn="ctr"/>
          <a:r>
            <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Unidad de aprendizaje II</a:t>
          </a:r>
        </a:p>
        <a:p>
          <a:pPr algn="ctr"/>
          <a:endPar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r>
            <a:rPr lang="es-MX" sz="16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r>
            <a:rPr lang="es-MX" sz="1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Estrategias para prevenir la violencia en la escuela y en el aula</a:t>
          </a:r>
        </a:p>
        <a:p>
          <a:pPr algn="ctr"/>
          <a:endParaRPr lang="es-MX" sz="1600" b="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s-MX" sz="1600" b="0" i="0" dirty="0">
              <a:latin typeface="Calibri" panose="020F0502020204030204" pitchFamily="34" charset="0"/>
              <a:ea typeface="Calibri" panose="020F0502020204030204" pitchFamily="34" charset="0"/>
              <a:cs typeface="Calibri" panose="020F0502020204030204" pitchFamily="34" charset="0"/>
            </a:rPr>
            <a:t>· La escuela frente a la violencia</a:t>
          </a:r>
        </a:p>
        <a:p>
          <a:pPr algn="just"/>
          <a:br>
            <a:rPr lang="es-MX" sz="1600" b="0" i="0" dirty="0">
              <a:latin typeface="Calibri" panose="020F0502020204030204" pitchFamily="34" charset="0"/>
              <a:ea typeface="Calibri" panose="020F0502020204030204" pitchFamily="34" charset="0"/>
              <a:cs typeface="Calibri" panose="020F0502020204030204" pitchFamily="34" charset="0"/>
            </a:rPr>
          </a:br>
          <a:r>
            <a:rPr lang="es-MX" sz="1600" b="0" i="0" dirty="0">
              <a:latin typeface="Calibri" panose="020F0502020204030204" pitchFamily="34" charset="0"/>
              <a:ea typeface="Calibri" panose="020F0502020204030204" pitchFamily="34" charset="0"/>
              <a:cs typeface="Calibri" panose="020F0502020204030204" pitchFamily="34" charset="0"/>
            </a:rPr>
            <a:t>· Estrategias para prevenir la violencia</a:t>
          </a:r>
        </a:p>
        <a:p>
          <a:pPr algn="just"/>
          <a:endParaRPr lang="es-MX" sz="1600" b="0" i="0" dirty="0">
            <a:latin typeface="Calibri" panose="020F0502020204030204" pitchFamily="34" charset="0"/>
            <a:ea typeface="Calibri" panose="020F0502020204030204" pitchFamily="34" charset="0"/>
            <a:cs typeface="Calibri" panose="020F0502020204030204" pitchFamily="34" charset="0"/>
          </a:endParaRPr>
        </a:p>
        <a:p>
          <a:pPr algn="just"/>
          <a:br>
            <a:rPr lang="es-MX" sz="1600" i="1" dirty="0">
              <a:latin typeface="Calibri" panose="020F0502020204030204" pitchFamily="34" charset="0"/>
              <a:ea typeface="Calibri" panose="020F0502020204030204" pitchFamily="34" charset="0"/>
              <a:cs typeface="Calibri" panose="020F0502020204030204" pitchFamily="34" charset="0"/>
            </a:rPr>
          </a:br>
          <a:endParaRPr lang="en-US" sz="1600" i="1" dirty="0">
            <a:latin typeface="Calibri" panose="020F0502020204030204" pitchFamily="34" charset="0"/>
            <a:ea typeface="Calibri" panose="020F0502020204030204" pitchFamily="34" charset="0"/>
            <a:cs typeface="Calibri" panose="020F0502020204030204" pitchFamily="34" charset="0"/>
          </a:endParaRPr>
        </a:p>
      </dgm:t>
    </dgm:pt>
    <dgm:pt modelId="{A1F65D40-5E1A-4E7E-AD7F-59B739C27C77}" type="parTrans" cxnId="{F9C2708E-4CD0-4BA0-8787-591BEA2BC427}">
      <dgm:prSet/>
      <dgm:spPr/>
      <dgm:t>
        <a:bodyPr/>
        <a:lstStyle/>
        <a:p>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F112B853-06CE-4FC9-8632-EE0890BAA3C9}" type="sibTrans" cxnId="{F9C2708E-4CD0-4BA0-8787-591BEA2BC427}">
      <dgm:prSet/>
      <dgm:spPr/>
      <dgm:t>
        <a:bodyPr/>
        <a:lstStyle/>
        <a:p>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F73FBED5-4C41-4FDE-B353-3CEEFE6212C5}" type="pres">
      <dgm:prSet presAssocID="{792AEC8B-AC86-4CFC-A06B-007570877B98}" presName="hierChild1" presStyleCnt="0">
        <dgm:presLayoutVars>
          <dgm:chPref val="1"/>
          <dgm:dir/>
          <dgm:animOne val="branch"/>
          <dgm:animLvl val="lvl"/>
          <dgm:resizeHandles/>
        </dgm:presLayoutVars>
      </dgm:prSet>
      <dgm:spPr/>
    </dgm:pt>
    <dgm:pt modelId="{BDF7FFBD-44CB-44D1-8C80-0B6B7D2AFAEA}" type="pres">
      <dgm:prSet presAssocID="{F28AC6D5-7CF8-4AA5-AF1F-127F06963003}" presName="hierRoot1" presStyleCnt="0"/>
      <dgm:spPr/>
    </dgm:pt>
    <dgm:pt modelId="{481BB1C1-7EA0-4B91-B48D-C0971E28D451}" type="pres">
      <dgm:prSet presAssocID="{F28AC6D5-7CF8-4AA5-AF1F-127F06963003}" presName="composite" presStyleCnt="0"/>
      <dgm:spPr/>
    </dgm:pt>
    <dgm:pt modelId="{BBCA1FE7-2627-4B4A-ADDF-D2A6CADA9A4C}" type="pres">
      <dgm:prSet presAssocID="{F28AC6D5-7CF8-4AA5-AF1F-127F06963003}" presName="background" presStyleLbl="node0" presStyleIdx="0" presStyleCnt="2"/>
      <dgm:spPr/>
    </dgm:pt>
    <dgm:pt modelId="{D7099FC7-2532-4AAF-8AE6-1210B50F7329}" type="pres">
      <dgm:prSet presAssocID="{F28AC6D5-7CF8-4AA5-AF1F-127F06963003}" presName="text" presStyleLbl="fgAcc0" presStyleIdx="0" presStyleCnt="2" custScaleY="138156" custLinFactNeighborX="695" custLinFactNeighborY="-5140">
        <dgm:presLayoutVars>
          <dgm:chPref val="3"/>
        </dgm:presLayoutVars>
      </dgm:prSet>
      <dgm:spPr/>
    </dgm:pt>
    <dgm:pt modelId="{68DD0BB2-5C94-4D06-9012-508EAFA38867}" type="pres">
      <dgm:prSet presAssocID="{F28AC6D5-7CF8-4AA5-AF1F-127F06963003}" presName="hierChild2" presStyleCnt="0"/>
      <dgm:spPr/>
    </dgm:pt>
    <dgm:pt modelId="{09337611-1FC9-4FB0-92C5-5539AD3F5BFC}" type="pres">
      <dgm:prSet presAssocID="{8410413A-9847-42AE-AE02-8848C2AF0F8E}" presName="hierRoot1" presStyleCnt="0"/>
      <dgm:spPr/>
    </dgm:pt>
    <dgm:pt modelId="{FF5A3653-E7C5-4D7B-A45E-D9D7862FEB1D}" type="pres">
      <dgm:prSet presAssocID="{8410413A-9847-42AE-AE02-8848C2AF0F8E}" presName="composite" presStyleCnt="0"/>
      <dgm:spPr/>
    </dgm:pt>
    <dgm:pt modelId="{D245A723-A362-41BD-B7DE-D2491C43A8F2}" type="pres">
      <dgm:prSet presAssocID="{8410413A-9847-42AE-AE02-8848C2AF0F8E}" presName="background" presStyleLbl="node0" presStyleIdx="1" presStyleCnt="2"/>
      <dgm:spPr/>
    </dgm:pt>
    <dgm:pt modelId="{61A953C6-9BD9-4025-B495-56BAFE518FD2}" type="pres">
      <dgm:prSet presAssocID="{8410413A-9847-42AE-AE02-8848C2AF0F8E}" presName="text" presStyleLbl="fgAcc0" presStyleIdx="1" presStyleCnt="2">
        <dgm:presLayoutVars>
          <dgm:chPref val="3"/>
        </dgm:presLayoutVars>
      </dgm:prSet>
      <dgm:spPr/>
    </dgm:pt>
    <dgm:pt modelId="{F000721D-95B6-4492-9403-CA4879A7C567}" type="pres">
      <dgm:prSet presAssocID="{8410413A-9847-42AE-AE02-8848C2AF0F8E}" presName="hierChild2" presStyleCnt="0"/>
      <dgm:spPr/>
    </dgm:pt>
  </dgm:ptLst>
  <dgm:cxnLst>
    <dgm:cxn modelId="{2409DC5B-4FF3-4E75-AAED-42A7A29A33D8}" type="presOf" srcId="{792AEC8B-AC86-4CFC-A06B-007570877B98}" destId="{F73FBED5-4C41-4FDE-B353-3CEEFE6212C5}" srcOrd="0" destOrd="0" presId="urn:microsoft.com/office/officeart/2005/8/layout/hierarchy1"/>
    <dgm:cxn modelId="{62D7724A-3A76-403C-87BA-6F0C48CD577B}" srcId="{792AEC8B-AC86-4CFC-A06B-007570877B98}" destId="{F28AC6D5-7CF8-4AA5-AF1F-127F06963003}" srcOrd="0" destOrd="0" parTransId="{9CCB49FD-E449-41E2-80CE-E7742B96DC8A}" sibTransId="{B0ACEB24-F412-4D55-B031-3A17FD67B021}"/>
    <dgm:cxn modelId="{22DE974A-DDD4-4EF1-ABD9-A8707DC93CB8}" type="presOf" srcId="{8410413A-9847-42AE-AE02-8848C2AF0F8E}" destId="{61A953C6-9BD9-4025-B495-56BAFE518FD2}" srcOrd="0" destOrd="0" presId="urn:microsoft.com/office/officeart/2005/8/layout/hierarchy1"/>
    <dgm:cxn modelId="{04B27875-3278-426F-9DA0-47B04086C680}" type="presOf" srcId="{F28AC6D5-7CF8-4AA5-AF1F-127F06963003}" destId="{D7099FC7-2532-4AAF-8AE6-1210B50F7329}" srcOrd="0" destOrd="0" presId="urn:microsoft.com/office/officeart/2005/8/layout/hierarchy1"/>
    <dgm:cxn modelId="{F9C2708E-4CD0-4BA0-8787-591BEA2BC427}" srcId="{792AEC8B-AC86-4CFC-A06B-007570877B98}" destId="{8410413A-9847-42AE-AE02-8848C2AF0F8E}" srcOrd="1" destOrd="0" parTransId="{A1F65D40-5E1A-4E7E-AD7F-59B739C27C77}" sibTransId="{F112B853-06CE-4FC9-8632-EE0890BAA3C9}"/>
    <dgm:cxn modelId="{D2F39D85-F5A7-4000-813F-6C693B6DAD09}" type="presParOf" srcId="{F73FBED5-4C41-4FDE-B353-3CEEFE6212C5}" destId="{BDF7FFBD-44CB-44D1-8C80-0B6B7D2AFAEA}" srcOrd="0" destOrd="0" presId="urn:microsoft.com/office/officeart/2005/8/layout/hierarchy1"/>
    <dgm:cxn modelId="{329ECC85-5D5C-4C58-A9F4-7319F70FC71D}" type="presParOf" srcId="{BDF7FFBD-44CB-44D1-8C80-0B6B7D2AFAEA}" destId="{481BB1C1-7EA0-4B91-B48D-C0971E28D451}" srcOrd="0" destOrd="0" presId="urn:microsoft.com/office/officeart/2005/8/layout/hierarchy1"/>
    <dgm:cxn modelId="{DA92D00B-5515-4A11-BFB0-D911E222A855}" type="presParOf" srcId="{481BB1C1-7EA0-4B91-B48D-C0971E28D451}" destId="{BBCA1FE7-2627-4B4A-ADDF-D2A6CADA9A4C}" srcOrd="0" destOrd="0" presId="urn:microsoft.com/office/officeart/2005/8/layout/hierarchy1"/>
    <dgm:cxn modelId="{B1EE1819-84E9-4D02-9913-F52BCAAB8A70}" type="presParOf" srcId="{481BB1C1-7EA0-4B91-B48D-C0971E28D451}" destId="{D7099FC7-2532-4AAF-8AE6-1210B50F7329}" srcOrd="1" destOrd="0" presId="urn:microsoft.com/office/officeart/2005/8/layout/hierarchy1"/>
    <dgm:cxn modelId="{92486522-082F-4655-88D6-12E42ABDEF6A}" type="presParOf" srcId="{BDF7FFBD-44CB-44D1-8C80-0B6B7D2AFAEA}" destId="{68DD0BB2-5C94-4D06-9012-508EAFA38867}" srcOrd="1" destOrd="0" presId="urn:microsoft.com/office/officeart/2005/8/layout/hierarchy1"/>
    <dgm:cxn modelId="{1A24AF66-E1BA-43E6-ABC3-B29357F96FBC}" type="presParOf" srcId="{F73FBED5-4C41-4FDE-B353-3CEEFE6212C5}" destId="{09337611-1FC9-4FB0-92C5-5539AD3F5BFC}" srcOrd="1" destOrd="0" presId="urn:microsoft.com/office/officeart/2005/8/layout/hierarchy1"/>
    <dgm:cxn modelId="{9D869C73-1CAE-445B-94F4-D9912E909422}" type="presParOf" srcId="{09337611-1FC9-4FB0-92C5-5539AD3F5BFC}" destId="{FF5A3653-E7C5-4D7B-A45E-D9D7862FEB1D}" srcOrd="0" destOrd="0" presId="urn:microsoft.com/office/officeart/2005/8/layout/hierarchy1"/>
    <dgm:cxn modelId="{51590834-BEA7-4B86-A501-B4BF83939F74}" type="presParOf" srcId="{FF5A3653-E7C5-4D7B-A45E-D9D7862FEB1D}" destId="{D245A723-A362-41BD-B7DE-D2491C43A8F2}" srcOrd="0" destOrd="0" presId="urn:microsoft.com/office/officeart/2005/8/layout/hierarchy1"/>
    <dgm:cxn modelId="{BD1A1673-FEDE-4B47-B42A-239C870E381A}" type="presParOf" srcId="{FF5A3653-E7C5-4D7B-A45E-D9D7862FEB1D}" destId="{61A953C6-9BD9-4025-B495-56BAFE518FD2}" srcOrd="1" destOrd="0" presId="urn:microsoft.com/office/officeart/2005/8/layout/hierarchy1"/>
    <dgm:cxn modelId="{28539D52-0456-45A6-A9A4-51066191E152}" type="presParOf" srcId="{09337611-1FC9-4FB0-92C5-5539AD3F5BFC}" destId="{F000721D-95B6-4492-9403-CA4879A7C5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3CB1F-A91A-478A-B728-AB3756AFAE59}" type="doc">
      <dgm:prSet loTypeId="urn:microsoft.com/office/officeart/2005/8/layout/vList2" loCatId="list" qsTypeId="urn:microsoft.com/office/officeart/2005/8/quickstyle/simple4" qsCatId="simple" csTypeId="urn:microsoft.com/office/officeart/2005/8/colors/accent3_4" csCatId="accent3" phldr="1"/>
      <dgm:spPr/>
      <dgm:t>
        <a:bodyPr/>
        <a:lstStyle/>
        <a:p>
          <a:endParaRPr lang="en-US"/>
        </a:p>
      </dgm:t>
    </dgm:pt>
    <dgm:pt modelId="{029DA253-D591-48AF-9563-C8E1ECF481D5}">
      <dgm:prSet custT="1"/>
      <dgm:spPr/>
      <dgm:t>
        <a:bodyPr/>
        <a:lstStyle/>
        <a:p>
          <a:r>
            <a:rPr lang="es-MX"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El curso se organiza en dos unidades de aprendizaje referidas al conocimiento y la prevención de la violencia que permitirán el análisis y abordaje en el desarrollo de saberes. </a:t>
          </a:r>
          <a:endParaRPr lang="en-US"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E91F297C-C797-44BF-B4BD-886AB2363109}" type="parTrans" cxnId="{DF28F145-4A2C-48F4-B48A-E2350DC83B4E}">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5B4FE4FA-D3D8-4487-994A-A80D39587D18}" type="sibTrans" cxnId="{DF28F145-4A2C-48F4-B48A-E2350DC83B4E}">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98BEE312-8DC7-4929-BE6E-F1815A6D0F52}">
      <dgm:prSet custT="1"/>
      <dgm:spPr/>
      <dgm:t>
        <a:bodyPr/>
        <a:lstStyle/>
        <a:p>
          <a:r>
            <a:rPr lang="es-MX"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primera unidad, denominada “Los niños y los rostros de la violencia” presenta un panorama general de la definición, características y tipos de violencia, así como de los indicadores que permiten identificarlos a nivel nacional, estatal y local. </a:t>
          </a:r>
          <a:endParaRPr lang="en-US"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6948951D-17F9-4CA1-A103-00F405F9D641}" type="parTrans" cxnId="{3B62F248-1E80-4ACE-B3CF-B7795E0984F0}">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BFCB0E0D-29D2-4AA2-8BBD-2484902D3CBC}" type="sibTrans" cxnId="{3B62F248-1E80-4ACE-B3CF-B7795E0984F0}">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53694602-896F-473F-8A82-757936B8DD1C}">
      <dgm:prSet custT="1"/>
      <dgm:spPr/>
      <dgm:t>
        <a:bodyPr/>
        <a:lstStyle/>
        <a:p>
          <a:r>
            <a:rPr lang="es-MX"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Se revisa la situación de los niños en contextos de violencia y el papel de la UNICEF en la defensa de sus derechos. Se presentan de manera específica algunas manifestaciones de la violencia en las que los niños participan como agentes promotores y como víctimas: violencia intrafamiliar, violencia en los medios de comunicación y videojuegos, así como un caso especialmente preocupante para la escuela: el acoso escolar (bullying).</a:t>
          </a:r>
          <a:endParaRPr lang="en-US"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6632E08A-9259-4890-9C47-956A201CA85A}" type="parTrans" cxnId="{C6A9F829-DCBF-4610-BCE6-85F51E708DC1}">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5109FC0C-6BA1-478D-B5EC-DCD2F2F5D9DE}" type="sibTrans" cxnId="{C6A9F829-DCBF-4610-BCE6-85F51E708DC1}">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CA72BF52-47BE-4D4C-8340-191F5D773381}">
      <dgm:prSet custT="1"/>
      <dgm:spPr/>
      <dgm:t>
        <a:bodyPr/>
        <a:lstStyle/>
        <a:p>
          <a:r>
            <a:rPr lang="es-MX"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En la segunda unidad, llamada “Estrategias para prevenir la violencia en la escuela y en el aula”, los futuros docentes, a partir de las competencias desarrolladas en la unidad anterior, son capaces de analizar situaciones de violencia en sus contextos de actuación y diseñar estrategias integradas en proyectos de intervención para prevenir estas problemáticas desde la escuela.</a:t>
          </a:r>
          <a:endParaRPr lang="en-US"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53F8C6DC-8F21-472A-9F14-9AEA1C8BA1DC}" type="parTrans" cxnId="{AD11F632-34DC-4028-B395-222B9DCDEFDB}">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5241F146-7F40-4EDF-832B-2CDC390D8D5E}" type="sibTrans" cxnId="{AD11F632-34DC-4028-B395-222B9DCDEFDB}">
      <dgm:prSet/>
      <dgm:spPr/>
      <dgm:t>
        <a:bodyPr/>
        <a:lstStyle/>
        <a:p>
          <a:endParaRPr lang="en-US" sz="18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gm:t>
    </dgm:pt>
    <dgm:pt modelId="{C8F53DB8-62FE-49DB-B5DE-5B27A253A2B0}" type="pres">
      <dgm:prSet presAssocID="{B7D3CB1F-A91A-478A-B728-AB3756AFAE59}" presName="linear" presStyleCnt="0">
        <dgm:presLayoutVars>
          <dgm:animLvl val="lvl"/>
          <dgm:resizeHandles val="exact"/>
        </dgm:presLayoutVars>
      </dgm:prSet>
      <dgm:spPr/>
    </dgm:pt>
    <dgm:pt modelId="{51215426-24E9-4B4B-B03D-06C55E142D91}" type="pres">
      <dgm:prSet presAssocID="{029DA253-D591-48AF-9563-C8E1ECF481D5}" presName="parentText" presStyleLbl="node1" presStyleIdx="0" presStyleCnt="4" custLinFactY="-32709" custLinFactNeighborX="586" custLinFactNeighborY="-100000">
        <dgm:presLayoutVars>
          <dgm:chMax val="0"/>
          <dgm:bulletEnabled val="1"/>
        </dgm:presLayoutVars>
      </dgm:prSet>
      <dgm:spPr/>
    </dgm:pt>
    <dgm:pt modelId="{3AE191DB-48D3-4D76-B16A-74672B2BCCD4}" type="pres">
      <dgm:prSet presAssocID="{5B4FE4FA-D3D8-4487-994A-A80D39587D18}" presName="spacer" presStyleCnt="0"/>
      <dgm:spPr/>
    </dgm:pt>
    <dgm:pt modelId="{A1628DBE-E877-4049-B574-6A878F89223E}" type="pres">
      <dgm:prSet presAssocID="{98BEE312-8DC7-4929-BE6E-F1815A6D0F52}" presName="parentText" presStyleLbl="node1" presStyleIdx="1" presStyleCnt="4" custLinFactY="-12358" custLinFactNeighborX="189" custLinFactNeighborY="-100000">
        <dgm:presLayoutVars>
          <dgm:chMax val="0"/>
          <dgm:bulletEnabled val="1"/>
        </dgm:presLayoutVars>
      </dgm:prSet>
      <dgm:spPr/>
    </dgm:pt>
    <dgm:pt modelId="{41FA0AB2-04D5-4CD1-9099-715DD4986037}" type="pres">
      <dgm:prSet presAssocID="{BFCB0E0D-29D2-4AA2-8BBD-2484902D3CBC}" presName="spacer" presStyleCnt="0"/>
      <dgm:spPr/>
    </dgm:pt>
    <dgm:pt modelId="{81AB05EE-904F-428D-BECE-7C306047326B}" type="pres">
      <dgm:prSet presAssocID="{53694602-896F-473F-8A82-757936B8DD1C}" presName="parentText" presStyleLbl="node1" presStyleIdx="2" presStyleCnt="4" custScaleY="126286">
        <dgm:presLayoutVars>
          <dgm:chMax val="0"/>
          <dgm:bulletEnabled val="1"/>
        </dgm:presLayoutVars>
      </dgm:prSet>
      <dgm:spPr/>
    </dgm:pt>
    <dgm:pt modelId="{29C15CD1-159E-40C8-A40C-B880BFB22A40}" type="pres">
      <dgm:prSet presAssocID="{5109FC0C-6BA1-478D-B5EC-DCD2F2F5D9DE}" presName="spacer" presStyleCnt="0"/>
      <dgm:spPr/>
    </dgm:pt>
    <dgm:pt modelId="{4C6F5908-1CBC-414D-A509-0FEC5A4FDB13}" type="pres">
      <dgm:prSet presAssocID="{CA72BF52-47BE-4D4C-8340-191F5D773381}" presName="parentText" presStyleLbl="node1" presStyleIdx="3" presStyleCnt="4" custLinFactY="17680" custLinFactNeighborX="-387" custLinFactNeighborY="100000">
        <dgm:presLayoutVars>
          <dgm:chMax val="0"/>
          <dgm:bulletEnabled val="1"/>
        </dgm:presLayoutVars>
      </dgm:prSet>
      <dgm:spPr/>
    </dgm:pt>
  </dgm:ptLst>
  <dgm:cxnLst>
    <dgm:cxn modelId="{2A10F206-3E59-42DA-8CF0-F63C8A6B9E94}" type="presOf" srcId="{53694602-896F-473F-8A82-757936B8DD1C}" destId="{81AB05EE-904F-428D-BECE-7C306047326B}" srcOrd="0" destOrd="0" presId="urn:microsoft.com/office/officeart/2005/8/layout/vList2"/>
    <dgm:cxn modelId="{EEC62A19-CC03-482B-98DD-0D5D469045E5}" type="presOf" srcId="{98BEE312-8DC7-4929-BE6E-F1815A6D0F52}" destId="{A1628DBE-E877-4049-B574-6A878F89223E}" srcOrd="0" destOrd="0" presId="urn:microsoft.com/office/officeart/2005/8/layout/vList2"/>
    <dgm:cxn modelId="{C6A9F829-DCBF-4610-BCE6-85F51E708DC1}" srcId="{B7D3CB1F-A91A-478A-B728-AB3756AFAE59}" destId="{53694602-896F-473F-8A82-757936B8DD1C}" srcOrd="2" destOrd="0" parTransId="{6632E08A-9259-4890-9C47-956A201CA85A}" sibTransId="{5109FC0C-6BA1-478D-B5EC-DCD2F2F5D9DE}"/>
    <dgm:cxn modelId="{AD11F632-34DC-4028-B395-222B9DCDEFDB}" srcId="{B7D3CB1F-A91A-478A-B728-AB3756AFAE59}" destId="{CA72BF52-47BE-4D4C-8340-191F5D773381}" srcOrd="3" destOrd="0" parTransId="{53F8C6DC-8F21-472A-9F14-9AEA1C8BA1DC}" sibTransId="{5241F146-7F40-4EDF-832B-2CDC390D8D5E}"/>
    <dgm:cxn modelId="{E0ECA037-AB94-4325-9120-E2C58FE13F7C}" type="presOf" srcId="{B7D3CB1F-A91A-478A-B728-AB3756AFAE59}" destId="{C8F53DB8-62FE-49DB-B5DE-5B27A253A2B0}" srcOrd="0" destOrd="0" presId="urn:microsoft.com/office/officeart/2005/8/layout/vList2"/>
    <dgm:cxn modelId="{DF28F145-4A2C-48F4-B48A-E2350DC83B4E}" srcId="{B7D3CB1F-A91A-478A-B728-AB3756AFAE59}" destId="{029DA253-D591-48AF-9563-C8E1ECF481D5}" srcOrd="0" destOrd="0" parTransId="{E91F297C-C797-44BF-B4BD-886AB2363109}" sibTransId="{5B4FE4FA-D3D8-4487-994A-A80D39587D18}"/>
    <dgm:cxn modelId="{3B62F248-1E80-4ACE-B3CF-B7795E0984F0}" srcId="{B7D3CB1F-A91A-478A-B728-AB3756AFAE59}" destId="{98BEE312-8DC7-4929-BE6E-F1815A6D0F52}" srcOrd="1" destOrd="0" parTransId="{6948951D-17F9-4CA1-A103-00F405F9D641}" sibTransId="{BFCB0E0D-29D2-4AA2-8BBD-2484902D3CBC}"/>
    <dgm:cxn modelId="{0926C599-06AB-413F-8D8A-6862E8929712}" type="presOf" srcId="{029DA253-D591-48AF-9563-C8E1ECF481D5}" destId="{51215426-24E9-4B4B-B03D-06C55E142D91}" srcOrd="0" destOrd="0" presId="urn:microsoft.com/office/officeart/2005/8/layout/vList2"/>
    <dgm:cxn modelId="{594C6DF7-4440-4379-9D66-D2B28FC31DCF}" type="presOf" srcId="{CA72BF52-47BE-4D4C-8340-191F5D773381}" destId="{4C6F5908-1CBC-414D-A509-0FEC5A4FDB13}" srcOrd="0" destOrd="0" presId="urn:microsoft.com/office/officeart/2005/8/layout/vList2"/>
    <dgm:cxn modelId="{3797583B-E5A7-4F7F-9501-1D5BE0580B49}" type="presParOf" srcId="{C8F53DB8-62FE-49DB-B5DE-5B27A253A2B0}" destId="{51215426-24E9-4B4B-B03D-06C55E142D91}" srcOrd="0" destOrd="0" presId="urn:microsoft.com/office/officeart/2005/8/layout/vList2"/>
    <dgm:cxn modelId="{B21DFA1B-BD0D-4DCB-AD6A-B3AA082258A8}" type="presParOf" srcId="{C8F53DB8-62FE-49DB-B5DE-5B27A253A2B0}" destId="{3AE191DB-48D3-4D76-B16A-74672B2BCCD4}" srcOrd="1" destOrd="0" presId="urn:microsoft.com/office/officeart/2005/8/layout/vList2"/>
    <dgm:cxn modelId="{80D6654E-AB00-4FEC-B474-A075D876B74F}" type="presParOf" srcId="{C8F53DB8-62FE-49DB-B5DE-5B27A253A2B0}" destId="{A1628DBE-E877-4049-B574-6A878F89223E}" srcOrd="2" destOrd="0" presId="urn:microsoft.com/office/officeart/2005/8/layout/vList2"/>
    <dgm:cxn modelId="{D3483AE0-FB91-4817-B717-D40B68C8ACBC}" type="presParOf" srcId="{C8F53DB8-62FE-49DB-B5DE-5B27A253A2B0}" destId="{41FA0AB2-04D5-4CD1-9099-715DD4986037}" srcOrd="3" destOrd="0" presId="urn:microsoft.com/office/officeart/2005/8/layout/vList2"/>
    <dgm:cxn modelId="{A142EFC6-13E3-4EBD-BD6F-D266797A993C}" type="presParOf" srcId="{C8F53DB8-62FE-49DB-B5DE-5B27A253A2B0}" destId="{81AB05EE-904F-428D-BECE-7C306047326B}" srcOrd="4" destOrd="0" presId="urn:microsoft.com/office/officeart/2005/8/layout/vList2"/>
    <dgm:cxn modelId="{DC810C36-8FA9-4214-8221-B941E9FE7717}" type="presParOf" srcId="{C8F53DB8-62FE-49DB-B5DE-5B27A253A2B0}" destId="{29C15CD1-159E-40C8-A40C-B880BFB22A40}" srcOrd="5" destOrd="0" presId="urn:microsoft.com/office/officeart/2005/8/layout/vList2"/>
    <dgm:cxn modelId="{2B86A5E9-9E64-4AF9-9FA8-C2E582E14E69}" type="presParOf" srcId="{C8F53DB8-62FE-49DB-B5DE-5B27A253A2B0}" destId="{4C6F5908-1CBC-414D-A509-0FEC5A4FDB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E4DC1-DC6F-4AC6-9A1C-4F75672BD8DD}">
      <dsp:nvSpPr>
        <dsp:cNvPr id="0" name=""/>
        <dsp:cNvSpPr/>
      </dsp:nvSpPr>
      <dsp:spPr>
        <a:xfrm>
          <a:off x="1247" y="91800"/>
          <a:ext cx="4866444" cy="29198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t>La naturaleza del curso exige la apropiación de saberes conceptuales, procedimentales y actitudinales que permitan el diseño de actividades para la prevención de la violencia en el contexto escolar</a:t>
          </a:r>
          <a:endParaRPr lang="en-US" sz="2400" b="1" kern="1200" dirty="0"/>
        </a:p>
      </dsp:txBody>
      <dsp:txXfrm>
        <a:off x="1247" y="91800"/>
        <a:ext cx="4866444" cy="2919866"/>
      </dsp:txXfrm>
    </dsp:sp>
    <dsp:sp modelId="{50D76AE7-C84F-4238-862A-09A26CC98A32}">
      <dsp:nvSpPr>
        <dsp:cNvPr id="0" name=""/>
        <dsp:cNvSpPr/>
      </dsp:nvSpPr>
      <dsp:spPr>
        <a:xfrm>
          <a:off x="5354336" y="91800"/>
          <a:ext cx="4866444" cy="2919866"/>
        </a:xfrm>
        <a:prstGeom prst="rect">
          <a:avLst/>
        </a:prstGeom>
        <a:solidFill>
          <a:schemeClr val="accent2">
            <a:hueOff val="838775"/>
            <a:satOff val="-7923"/>
            <a:lumOff val="-82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Contemplando un trabajo que combine diversas actividades de investigación documental, trabajo de campo, análisis y resolución de problemas, así como elaboración de propuestas apoyadas en el trabajo colaborativo y la intervención con la comunidad escolar, padres de familia, autoridades y docentes.</a:t>
          </a:r>
          <a:endParaRPr lang="en-US" sz="2400" b="1" kern="1200"/>
        </a:p>
      </dsp:txBody>
      <dsp:txXfrm>
        <a:off x="5354336" y="91800"/>
        <a:ext cx="4866444" cy="2919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A1FE7-2627-4B4A-ADDF-D2A6CADA9A4C}">
      <dsp:nvSpPr>
        <dsp:cNvPr id="0" name=""/>
        <dsp:cNvSpPr/>
      </dsp:nvSpPr>
      <dsp:spPr>
        <a:xfrm>
          <a:off x="31611" y="297693"/>
          <a:ext cx="4369287" cy="38331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99FC7-2532-4AAF-8AE6-1210B50F7329}">
      <dsp:nvSpPr>
        <dsp:cNvPr id="0" name=""/>
        <dsp:cNvSpPr/>
      </dsp:nvSpPr>
      <dsp:spPr>
        <a:xfrm>
          <a:off x="517087" y="758895"/>
          <a:ext cx="4369287" cy="38331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defTabSz="711200">
            <a:lnSpc>
              <a:spcPct val="90000"/>
            </a:lnSpc>
            <a:spcBef>
              <a:spcPct val="0"/>
            </a:spcBef>
            <a:spcAft>
              <a:spcPct val="35000"/>
            </a:spcAft>
            <a:buNone/>
          </a:pPr>
          <a:r>
            <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Unidad de aprendizaje I</a:t>
          </a:r>
        </a:p>
        <a:p>
          <a:pPr marL="0" lvl="0" indent="0" algn="just" defTabSz="711200">
            <a:lnSpc>
              <a:spcPct val="90000"/>
            </a:lnSpc>
            <a:spcBef>
              <a:spcPct val="0"/>
            </a:spcBef>
            <a:spcAft>
              <a:spcPct val="35000"/>
            </a:spcAft>
            <a:buNone/>
          </a:pPr>
          <a:br>
            <a:rPr lang="es-MX" sz="1600" b="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br>
            <a:rPr lang="es-MX" sz="1600" b="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r>
            <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Los niños y los rostros de la violencia</a:t>
          </a:r>
        </a:p>
        <a:p>
          <a:pPr marL="0" lvl="0" indent="0" algn="just" defTabSz="711200">
            <a:lnSpc>
              <a:spcPct val="90000"/>
            </a:lnSpc>
            <a:spcBef>
              <a:spcPct val="0"/>
            </a:spcBef>
            <a:spcAft>
              <a:spcPct val="35000"/>
            </a:spcAft>
            <a:buNone/>
          </a:pPr>
          <a:br>
            <a:rPr lang="es-MX" sz="1600" b="1" i="1"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Hacia una definición de la violencia</a:t>
          </a:r>
        </a:p>
        <a:p>
          <a:pPr marL="0" lvl="0" indent="0" algn="just" defTabSz="711200">
            <a:lnSpc>
              <a:spcPct val="90000"/>
            </a:lnSpc>
            <a:spcBef>
              <a:spcPct val="0"/>
            </a:spcBef>
            <a:spcAft>
              <a:spcPct val="35000"/>
            </a:spcAft>
            <a:buNone/>
          </a:pPr>
          <a:br>
            <a:rPr lang="es-MX" sz="1600" b="0" i="0"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Los niños y la violencia</a:t>
          </a:r>
        </a:p>
        <a:p>
          <a:pPr marL="0" lvl="0" indent="0" algn="just" defTabSz="711200">
            <a:lnSpc>
              <a:spcPct val="90000"/>
            </a:lnSpc>
            <a:spcBef>
              <a:spcPct val="0"/>
            </a:spcBef>
            <a:spcAft>
              <a:spcPct val="35000"/>
            </a:spcAft>
            <a:buNone/>
          </a:pPr>
          <a:br>
            <a:rPr lang="es-MX" sz="1600" b="0" i="0"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Violencia intrafamiliar</a:t>
          </a:r>
        </a:p>
        <a:p>
          <a:pPr marL="0" lvl="0" indent="0" algn="just" defTabSz="711200">
            <a:lnSpc>
              <a:spcPct val="90000"/>
            </a:lnSpc>
            <a:spcBef>
              <a:spcPct val="0"/>
            </a:spcBef>
            <a:spcAft>
              <a:spcPct val="35000"/>
            </a:spcAft>
            <a:buNone/>
          </a:pPr>
          <a:br>
            <a:rPr lang="es-MX" sz="1600" b="0" i="0"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La violencia en los medios masivos de comunicación y entretenimiento</a:t>
          </a:r>
        </a:p>
        <a:p>
          <a:pPr marL="0" lvl="0" indent="0" algn="just" defTabSz="711200">
            <a:lnSpc>
              <a:spcPct val="90000"/>
            </a:lnSpc>
            <a:spcBef>
              <a:spcPct val="0"/>
            </a:spcBef>
            <a:spcAft>
              <a:spcPct val="35000"/>
            </a:spcAft>
            <a:buNone/>
          </a:pPr>
          <a:br>
            <a:rPr lang="es-MX" sz="1600" b="0" i="0"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Violencia y acoso escolar</a:t>
          </a:r>
        </a:p>
        <a:p>
          <a:pPr marL="0" lvl="0" indent="0" algn="just" defTabSz="711200">
            <a:lnSpc>
              <a:spcPct val="90000"/>
            </a:lnSpc>
            <a:spcBef>
              <a:spcPct val="0"/>
            </a:spcBef>
            <a:spcAft>
              <a:spcPct val="35000"/>
            </a:spcAft>
            <a:buNone/>
          </a:pPr>
          <a:br>
            <a:rPr lang="es-MX" sz="1600" i="1" kern="1200" dirty="0">
              <a:latin typeface="Calibri" panose="020F0502020204030204" pitchFamily="34" charset="0"/>
              <a:ea typeface="Calibri" panose="020F0502020204030204" pitchFamily="34" charset="0"/>
              <a:cs typeface="Calibri" panose="020F0502020204030204" pitchFamily="34" charset="0"/>
            </a:rPr>
          </a:br>
          <a:br>
            <a:rPr lang="es-MX" sz="1600" kern="1200" dirty="0">
              <a:latin typeface="Calibri" panose="020F0502020204030204" pitchFamily="34" charset="0"/>
              <a:ea typeface="Calibri" panose="020F0502020204030204" pitchFamily="34" charset="0"/>
              <a:cs typeface="Calibri" panose="020F0502020204030204" pitchFamily="34" charset="0"/>
            </a:rPr>
          </a:b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629356" y="871164"/>
        <a:ext cx="4144749" cy="3608596"/>
      </dsp:txXfrm>
    </dsp:sp>
    <dsp:sp modelId="{D245A723-A362-41BD-B7DE-D2491C43A8F2}">
      <dsp:nvSpPr>
        <dsp:cNvPr id="0" name=""/>
        <dsp:cNvSpPr/>
      </dsp:nvSpPr>
      <dsp:spPr>
        <a:xfrm>
          <a:off x="5341485" y="440302"/>
          <a:ext cx="4369287" cy="27744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953C6-9BD9-4025-B495-56BAFE518FD2}">
      <dsp:nvSpPr>
        <dsp:cNvPr id="0" name=""/>
        <dsp:cNvSpPr/>
      </dsp:nvSpPr>
      <dsp:spPr>
        <a:xfrm>
          <a:off x="5826961" y="901504"/>
          <a:ext cx="4369287" cy="27744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Unidad de aprendizaje II</a:t>
          </a:r>
        </a:p>
        <a:p>
          <a:pPr marL="0" lvl="0" indent="0" algn="ctr" defTabSz="711200">
            <a:lnSpc>
              <a:spcPct val="90000"/>
            </a:lnSpc>
            <a:spcBef>
              <a:spcPct val="0"/>
            </a:spcBef>
            <a:spcAft>
              <a:spcPct val="35000"/>
            </a:spcAft>
            <a:buNone/>
          </a:pPr>
          <a:endPar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br>
            <a:rPr lang="es-MX" sz="1600" b="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r>
            <a:rPr lang="es-MX" sz="1600" b="1" i="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Estrategias para prevenir la violencia en la escuela y en el aula</a:t>
          </a:r>
        </a:p>
        <a:p>
          <a:pPr marL="0" lvl="0" indent="0" algn="ctr" defTabSz="711200">
            <a:lnSpc>
              <a:spcPct val="90000"/>
            </a:lnSpc>
            <a:spcBef>
              <a:spcPct val="0"/>
            </a:spcBef>
            <a:spcAft>
              <a:spcPct val="35000"/>
            </a:spcAft>
            <a:buNone/>
          </a:pPr>
          <a:endParaRPr lang="es-MX" sz="1600" b="0"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defTabSz="711200">
            <a:lnSpc>
              <a:spcPct val="90000"/>
            </a:lnSpc>
            <a:spcBef>
              <a:spcPct val="0"/>
            </a:spcBef>
            <a:spcAft>
              <a:spcPct val="35000"/>
            </a:spcAft>
            <a:buNone/>
          </a:pPr>
          <a:r>
            <a:rPr lang="es-MX" sz="1600" b="0" i="0" kern="1200" dirty="0">
              <a:latin typeface="Calibri" panose="020F0502020204030204" pitchFamily="34" charset="0"/>
              <a:ea typeface="Calibri" panose="020F0502020204030204" pitchFamily="34" charset="0"/>
              <a:cs typeface="Calibri" panose="020F0502020204030204" pitchFamily="34" charset="0"/>
            </a:rPr>
            <a:t>· La escuela frente a la violencia</a:t>
          </a:r>
        </a:p>
        <a:p>
          <a:pPr marL="0" lvl="0" indent="0" algn="just" defTabSz="711200">
            <a:lnSpc>
              <a:spcPct val="90000"/>
            </a:lnSpc>
            <a:spcBef>
              <a:spcPct val="0"/>
            </a:spcBef>
            <a:spcAft>
              <a:spcPct val="35000"/>
            </a:spcAft>
            <a:buNone/>
          </a:pPr>
          <a:br>
            <a:rPr lang="es-MX" sz="1600" b="0" i="0" kern="1200" dirty="0">
              <a:latin typeface="Calibri" panose="020F0502020204030204" pitchFamily="34" charset="0"/>
              <a:ea typeface="Calibri" panose="020F0502020204030204" pitchFamily="34" charset="0"/>
              <a:cs typeface="Calibri" panose="020F0502020204030204" pitchFamily="34" charset="0"/>
            </a:rPr>
          </a:br>
          <a:r>
            <a:rPr lang="es-MX" sz="1600" b="0" i="0" kern="1200" dirty="0">
              <a:latin typeface="Calibri" panose="020F0502020204030204" pitchFamily="34" charset="0"/>
              <a:ea typeface="Calibri" panose="020F0502020204030204" pitchFamily="34" charset="0"/>
              <a:cs typeface="Calibri" panose="020F0502020204030204" pitchFamily="34" charset="0"/>
            </a:rPr>
            <a:t>· Estrategias para prevenir la violencia</a:t>
          </a:r>
        </a:p>
        <a:p>
          <a:pPr marL="0" lvl="0" indent="0" algn="just" defTabSz="711200">
            <a:lnSpc>
              <a:spcPct val="90000"/>
            </a:lnSpc>
            <a:spcBef>
              <a:spcPct val="0"/>
            </a:spcBef>
            <a:spcAft>
              <a:spcPct val="35000"/>
            </a:spcAft>
            <a:buNone/>
          </a:pPr>
          <a:endParaRPr lang="es-MX" sz="1600" b="0" i="0" kern="12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711200">
            <a:lnSpc>
              <a:spcPct val="90000"/>
            </a:lnSpc>
            <a:spcBef>
              <a:spcPct val="0"/>
            </a:spcBef>
            <a:spcAft>
              <a:spcPct val="35000"/>
            </a:spcAft>
            <a:buNone/>
          </a:pPr>
          <a:br>
            <a:rPr lang="es-MX" sz="1600" i="1" kern="1200" dirty="0">
              <a:latin typeface="Calibri" panose="020F0502020204030204" pitchFamily="34" charset="0"/>
              <a:ea typeface="Calibri" panose="020F0502020204030204" pitchFamily="34" charset="0"/>
              <a:cs typeface="Calibri" panose="020F0502020204030204" pitchFamily="34" charset="0"/>
            </a:rPr>
          </a:br>
          <a:endParaRPr lang="en-US" sz="1600" i="1" kern="1200" dirty="0">
            <a:latin typeface="Calibri" panose="020F0502020204030204" pitchFamily="34" charset="0"/>
            <a:ea typeface="Calibri" panose="020F0502020204030204" pitchFamily="34" charset="0"/>
            <a:cs typeface="Calibri" panose="020F0502020204030204" pitchFamily="34" charset="0"/>
          </a:endParaRPr>
        </a:p>
      </dsp:txBody>
      <dsp:txXfrm>
        <a:off x="5908223" y="982766"/>
        <a:ext cx="4206763" cy="2611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5426-24E9-4B4B-B03D-06C55E142D91}">
      <dsp:nvSpPr>
        <dsp:cNvPr id="0" name=""/>
        <dsp:cNvSpPr/>
      </dsp:nvSpPr>
      <dsp:spPr>
        <a:xfrm>
          <a:off x="0" y="213386"/>
          <a:ext cx="10551213" cy="949521"/>
        </a:xfrm>
        <a:prstGeom prst="roundRect">
          <a:avLst/>
        </a:prstGeom>
        <a:blipFill>
          <a:blip xmlns:r="http://schemas.openxmlformats.org/officeDocument/2006/relationships" r:embed="rId1">
            <a:duotone>
              <a:schemeClr val="accent3">
                <a:shade val="50000"/>
                <a:hueOff val="0"/>
                <a:satOff val="0"/>
                <a:lumOff val="0"/>
                <a:alphaOff val="0"/>
                <a:shade val="74000"/>
                <a:satMod val="130000"/>
                <a:lumMod val="90000"/>
              </a:schemeClr>
              <a:schemeClr val="accent3">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El curso se organiza en dos unidades de aprendizaje referidas al conocimiento y la prevención de la violencia que permitirán el análisis y abordaje en el desarrollo de saberes. </a:t>
          </a:r>
          <a:endParaRPr lang="en-US"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46352" y="259738"/>
        <a:ext cx="10458509" cy="856817"/>
      </dsp:txXfrm>
    </dsp:sp>
    <dsp:sp modelId="{A1628DBE-E877-4049-B574-6A878F89223E}">
      <dsp:nvSpPr>
        <dsp:cNvPr id="0" name=""/>
        <dsp:cNvSpPr/>
      </dsp:nvSpPr>
      <dsp:spPr>
        <a:xfrm>
          <a:off x="0" y="1367155"/>
          <a:ext cx="10551213" cy="949521"/>
        </a:xfrm>
        <a:prstGeom prst="roundRect">
          <a:avLst/>
        </a:prstGeom>
        <a:blipFill>
          <a:blip xmlns:r="http://schemas.openxmlformats.org/officeDocument/2006/relationships" r:embed="rId1">
            <a:duotone>
              <a:schemeClr val="accent3">
                <a:shade val="50000"/>
                <a:hueOff val="-202138"/>
                <a:satOff val="-940"/>
                <a:lumOff val="22204"/>
                <a:alphaOff val="0"/>
                <a:shade val="74000"/>
                <a:satMod val="130000"/>
                <a:lumMod val="90000"/>
              </a:schemeClr>
              <a:schemeClr val="accent3">
                <a:shade val="50000"/>
                <a:hueOff val="-202138"/>
                <a:satOff val="-940"/>
                <a:lumOff val="222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primera unidad, denominada “Los niños y los rostros de la violencia” presenta un panorama general de la definición, características y tipos de violencia, así como de los indicadores que permiten identificarlos a nivel nacional, estatal y local. </a:t>
          </a:r>
          <a:endParaRPr lang="en-US"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46352" y="1413507"/>
        <a:ext cx="10458509" cy="856817"/>
      </dsp:txXfrm>
    </dsp:sp>
    <dsp:sp modelId="{81AB05EE-904F-428D-BECE-7C306047326B}">
      <dsp:nvSpPr>
        <dsp:cNvPr id="0" name=""/>
        <dsp:cNvSpPr/>
      </dsp:nvSpPr>
      <dsp:spPr>
        <a:xfrm>
          <a:off x="0" y="2456041"/>
          <a:ext cx="10551213" cy="1199112"/>
        </a:xfrm>
        <a:prstGeom prst="roundRect">
          <a:avLst/>
        </a:prstGeom>
        <a:blipFill>
          <a:blip xmlns:r="http://schemas.openxmlformats.org/officeDocument/2006/relationships" r:embed="rId1">
            <a:duotone>
              <a:schemeClr val="accent3">
                <a:shade val="50000"/>
                <a:hueOff val="-404275"/>
                <a:satOff val="-1879"/>
                <a:lumOff val="44409"/>
                <a:alphaOff val="0"/>
                <a:shade val="74000"/>
                <a:satMod val="130000"/>
                <a:lumMod val="90000"/>
              </a:schemeClr>
              <a:schemeClr val="accent3">
                <a:shade val="50000"/>
                <a:hueOff val="-404275"/>
                <a:satOff val="-1879"/>
                <a:lumOff val="4440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Se revisa la situación de los niños en contextos de violencia y el papel de la UNICEF en la defensa de sus derechos. Se presentan de manera específica algunas manifestaciones de la violencia en las que los niños participan como agentes promotores y como víctimas: violencia intrafamiliar, violencia en los medios de comunicación y videojuegos, así como un caso especialmente preocupante para la escuela: el acoso escolar (bullying).</a:t>
          </a:r>
          <a:endParaRPr lang="en-US"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8536" y="2514577"/>
        <a:ext cx="10434141" cy="1082040"/>
      </dsp:txXfrm>
    </dsp:sp>
    <dsp:sp modelId="{4C6F5908-1CBC-414D-A509-0FEC5A4FDB13}">
      <dsp:nvSpPr>
        <dsp:cNvPr id="0" name=""/>
        <dsp:cNvSpPr/>
      </dsp:nvSpPr>
      <dsp:spPr>
        <a:xfrm>
          <a:off x="0" y="3845051"/>
          <a:ext cx="10551213" cy="949521"/>
        </a:xfrm>
        <a:prstGeom prst="roundRect">
          <a:avLst/>
        </a:prstGeom>
        <a:blipFill>
          <a:blip xmlns:r="http://schemas.openxmlformats.org/officeDocument/2006/relationships" r:embed="rId1">
            <a:duotone>
              <a:schemeClr val="accent3">
                <a:shade val="50000"/>
                <a:hueOff val="-202138"/>
                <a:satOff val="-940"/>
                <a:lumOff val="22204"/>
                <a:alphaOff val="0"/>
                <a:shade val="74000"/>
                <a:satMod val="130000"/>
                <a:lumMod val="90000"/>
              </a:schemeClr>
              <a:schemeClr val="accent3">
                <a:shade val="50000"/>
                <a:hueOff val="-202138"/>
                <a:satOff val="-940"/>
                <a:lumOff val="222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En la segunda unidad, llamada “Estrategias para prevenir la violencia en la escuela y en el aula”, los futuros docentes, a partir de las competencias desarrolladas en la unidad anterior, son capaces de analizar situaciones de violencia en sus contextos de actuación y diseñar estrategias integradas en proyectos de intervención para prevenir estas problemáticas desde la escuela.</a:t>
          </a:r>
          <a:endParaRPr lang="en-US" sz="1800" b="1" kern="1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46352" y="3891403"/>
        <a:ext cx="10458509" cy="8568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B7B325BB-695D-411D-9A42-2F30B45F179D}"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0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EE29E5-A0CA-4645-9D56-CC976084BEA3}"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162871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88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43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348182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70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786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589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9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129333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EE29E5-A0CA-4645-9D56-CC976084BEA3}"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B325BB-695D-411D-9A42-2F30B45F179D}"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47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EE29E5-A0CA-4645-9D56-CC976084BEA3}"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242971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EE29E5-A0CA-4645-9D56-CC976084BEA3}" type="datetimeFigureOut">
              <a:rPr lang="es-MX" smtClean="0"/>
              <a:t>23/08/2024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B325BB-695D-411D-9A42-2F30B45F179D}"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9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EE29E5-A0CA-4645-9D56-CC976084BEA3}" type="datetimeFigureOut">
              <a:rPr lang="es-MX" smtClean="0"/>
              <a:t>23/08/2024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B325BB-695D-411D-9A42-2F30B45F179D}"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66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E29E5-A0CA-4645-9D56-CC976084BEA3}" type="datetimeFigureOut">
              <a:rPr lang="es-MX" smtClean="0"/>
              <a:t>23/08/2024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255256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EE29E5-A0CA-4645-9D56-CC976084BEA3}"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B325BB-695D-411D-9A42-2F30B45F179D}"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2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EE29E5-A0CA-4645-9D56-CC976084BEA3}"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B325BB-695D-411D-9A42-2F30B45F179D}" type="slidenum">
              <a:rPr lang="es-MX" smtClean="0"/>
              <a:t>‹Nº›</a:t>
            </a:fld>
            <a:endParaRPr lang="es-MX"/>
          </a:p>
        </p:txBody>
      </p:sp>
    </p:spTree>
    <p:extLst>
      <p:ext uri="{BB962C8B-B14F-4D97-AF65-F5344CB8AC3E}">
        <p14:creationId xmlns:p14="http://schemas.microsoft.com/office/powerpoint/2010/main" val="135632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EE29E5-A0CA-4645-9D56-CC976084BEA3}" type="datetimeFigureOut">
              <a:rPr lang="es-MX" smtClean="0"/>
              <a:t>23/08/2024</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B325BB-695D-411D-9A42-2F30B45F179D}" type="slidenum">
              <a:rPr lang="es-MX" smtClean="0"/>
              <a:t>‹Nº›</a:t>
            </a:fld>
            <a:endParaRPr lang="es-MX"/>
          </a:p>
        </p:txBody>
      </p:sp>
    </p:spTree>
    <p:extLst>
      <p:ext uri="{BB962C8B-B14F-4D97-AF65-F5344CB8AC3E}">
        <p14:creationId xmlns:p14="http://schemas.microsoft.com/office/powerpoint/2010/main" val="30885533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7.png"/><Relationship Id="rId4" Type="http://schemas.openxmlformats.org/officeDocument/2006/relationships/diagramQuickStyle" Target="../diagrams/quickStyle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148E3-BCDD-70F8-0DE5-159F5AD0A695}"/>
              </a:ext>
            </a:extLst>
          </p:cNvPr>
          <p:cNvSpPr>
            <a:spLocks noGrp="1"/>
          </p:cNvSpPr>
          <p:nvPr>
            <p:ph type="ctrTitle"/>
          </p:nvPr>
        </p:nvSpPr>
        <p:spPr>
          <a:xfrm>
            <a:off x="647862" y="1526875"/>
            <a:ext cx="10896276" cy="4743251"/>
          </a:xfrm>
          <a:ln>
            <a:solidFill>
              <a:schemeClr val="accent1"/>
            </a:solidFill>
          </a:ln>
        </p:spPr>
        <p:txBody>
          <a:bodyPr/>
          <a:lstStyle/>
          <a:p>
            <a:pPr marL="0" marR="0" lvl="0" indent="66675" algn="ctr" defTabSz="914400" eaLnBrk="0" fontAlgn="base" latinLnBrk="0" hangingPunct="0">
              <a:lnSpc>
                <a:spcPct val="100000"/>
              </a:lnSpc>
              <a:spcBef>
                <a:spcPct val="0"/>
              </a:spcBef>
              <a:spcAft>
                <a:spcPct val="0"/>
              </a:spcAft>
              <a:tabLst/>
              <a:defRPr/>
            </a:pPr>
            <a:br>
              <a:rPr lang="es-ES" altLang="es-ES" sz="4400" kern="0" dirty="0">
                <a:ln>
                  <a:solidFill>
                    <a:sysClr val="windowText" lastClr="000000"/>
                  </a:solidFill>
                </a:ln>
                <a:solidFill>
                  <a:prstClr val="black"/>
                </a:solidFill>
                <a:latin typeface="Arial" panose="020B0604020202020204" pitchFamily="34" charset="0"/>
                <a:cs typeface="Arial" panose="020B0604020202020204" pitchFamily="34" charset="0"/>
              </a:rPr>
            </a:br>
            <a:br>
              <a:rPr kumimoji="0" lang="es-ES" altLang="es-ES" sz="4400" i="0" u="none" strike="noStrike" kern="0" cap="none" spc="0" normalizeH="0" baseline="0" noProof="0" dirty="0">
                <a:ln>
                  <a:solidFill>
                    <a:sysClr val="windowText" lastClr="000000"/>
                  </a:solidFill>
                </a:ln>
                <a:solidFill>
                  <a:prstClr val="black"/>
                </a:solidFill>
                <a:effectLst/>
                <a:uLnTx/>
                <a:uFillTx/>
                <a:latin typeface="Arial" panose="020B0604020202020204" pitchFamily="34" charset="0"/>
                <a:cs typeface="Arial" panose="020B0604020202020204" pitchFamily="34" charset="0"/>
              </a:rPr>
            </a:br>
            <a:br>
              <a:rPr kumimoji="0" lang="es-ES" altLang="es-ES" sz="4800" i="0" u="none" strike="noStrike" kern="0" cap="none" spc="0" normalizeH="0" baseline="0" noProof="0" dirty="0">
                <a:ln>
                  <a:solidFill>
                    <a:sysClr val="windowText" lastClr="000000"/>
                  </a:solidFill>
                </a:ln>
                <a:solidFill>
                  <a:srgbClr val="002060"/>
                </a:solidFill>
                <a:effectLst/>
                <a:uLnTx/>
                <a:uFillTx/>
                <a:latin typeface="Arial" panose="020B0604020202020204" pitchFamily="34" charset="0"/>
                <a:cs typeface="Arial" panose="020B0604020202020204" pitchFamily="34" charset="0"/>
              </a:rPr>
            </a:br>
            <a:br>
              <a:rPr lang="es-ES" altLang="es-ES" sz="4800" kern="0" dirty="0">
                <a:solidFill>
                  <a:srgbClr val="002060"/>
                </a:solidFill>
                <a:latin typeface="Arial" panose="020B0604020202020204" pitchFamily="34" charset="0"/>
                <a:cs typeface="Arial" panose="020B0604020202020204" pitchFamily="34" charset="0"/>
              </a:rPr>
            </a:br>
            <a:br>
              <a:rPr lang="es-ES" altLang="es-ES" sz="4800" kern="0" dirty="0">
                <a:solidFill>
                  <a:srgbClr val="002060"/>
                </a:solidFill>
                <a:latin typeface="Arial" panose="020B0604020202020204" pitchFamily="34" charset="0"/>
                <a:cs typeface="Arial" panose="020B0604020202020204" pitchFamily="34" charset="0"/>
              </a:rPr>
            </a:br>
            <a:br>
              <a:rPr kumimoji="0" lang="es-ES" altLang="es-ES" sz="3200" i="0" u="none" strike="noStrike" kern="0" cap="none" spc="0" normalizeH="0" baseline="0" noProof="0" dirty="0">
                <a:ln>
                  <a:solidFill>
                    <a:sysClr val="windowText" lastClr="000000"/>
                  </a:solidFill>
                </a:ln>
                <a:solidFill>
                  <a:srgbClr val="002060"/>
                </a:solidFill>
                <a:effectLst/>
                <a:uLnTx/>
                <a:uFillTx/>
                <a:latin typeface="Arial" panose="020B0604020202020204" pitchFamily="34" charset="0"/>
                <a:cs typeface="Arial" panose="020B0604020202020204" pitchFamily="34" charset="0"/>
              </a:rPr>
            </a:br>
            <a:br>
              <a:rPr kumimoji="0" lang="es-ES" altLang="es-ES" sz="2400" i="0" u="none" strike="noStrike" kern="0" cap="none" spc="0" normalizeH="0" baseline="0" noProof="0" dirty="0">
                <a:ln>
                  <a:solidFill>
                    <a:sysClr val="windowText" lastClr="000000"/>
                  </a:solidFill>
                </a:ln>
                <a:solidFill>
                  <a:srgbClr val="002060"/>
                </a:solidFill>
                <a:effectLst/>
                <a:uLnTx/>
                <a:uFillTx/>
                <a:latin typeface="Arial" panose="020B0604020202020204" pitchFamily="34" charset="0"/>
                <a:cs typeface="Arial" panose="020B0604020202020204" pitchFamily="34" charset="0"/>
              </a:rPr>
            </a:br>
            <a:r>
              <a:rPr kumimoji="0" lang="es-ES" altLang="es-ES" sz="3200" b="1" i="0" u="none" strike="noStrike" kern="0" cap="none" spc="0" normalizeH="0" baseline="0" noProof="0" dirty="0">
                <a:ln>
                  <a:solidFill>
                    <a:sysClr val="windowText" lastClr="000000"/>
                  </a:solidFill>
                </a:ln>
                <a:solidFill>
                  <a:schemeClr val="accent5">
                    <a:lumMod val="50000"/>
                  </a:schemeClr>
                </a:solidFill>
                <a:effectLst/>
                <a:uLnTx/>
                <a:uFillTx/>
                <a:latin typeface="Arial Nova Light" panose="020F0502020204030204" pitchFamily="34" charset="0"/>
                <a:cs typeface="Arial" panose="020B0604020202020204" pitchFamily="34" charset="0"/>
              </a:rPr>
              <a:t>Prevención de la Violencia en la Escuela</a:t>
            </a:r>
            <a:br>
              <a:rPr kumimoji="0" lang="es-ES" altLang="es-ES" sz="3200" i="0" u="none" strike="noStrike" kern="0" cap="none" spc="0" normalizeH="0" baseline="0" noProof="0" dirty="0">
                <a:ln>
                  <a:solidFill>
                    <a:sysClr val="windowText" lastClr="000000"/>
                  </a:solidFill>
                </a:ln>
                <a:solidFill>
                  <a:srgbClr val="002060"/>
                </a:solidFill>
                <a:effectLst/>
                <a:uLnTx/>
                <a:uFillTx/>
                <a:latin typeface="Arial" panose="020B0604020202020204" pitchFamily="34" charset="0"/>
                <a:cs typeface="Arial" panose="020B0604020202020204" pitchFamily="34" charset="0"/>
              </a:rPr>
            </a:br>
            <a:br>
              <a:rPr kumimoji="0" lang="es-ES" altLang="es-ES" sz="3200" i="0" u="none" strike="noStrike" kern="0" cap="none" spc="0" normalizeH="0" baseline="0" noProof="0" dirty="0">
                <a:ln>
                  <a:solidFill>
                    <a:sysClr val="windowText" lastClr="000000"/>
                  </a:solidFill>
                </a:ln>
                <a:solidFill>
                  <a:srgbClr val="002060"/>
                </a:solidFill>
                <a:effectLst/>
                <a:uLnTx/>
                <a:uFillTx/>
                <a:latin typeface="Arial" panose="020B0604020202020204" pitchFamily="34" charset="0"/>
                <a:cs typeface="Arial" panose="020B0604020202020204" pitchFamily="34" charset="0"/>
              </a:rPr>
            </a:br>
            <a: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t>Semestre Séptimo</a:t>
            </a: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t>Trayecto optativo</a:t>
            </a: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t>4Hrs. / 4.5</a:t>
            </a: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t>Mtra. Diana Elizabeth Cerda Orocio</a:t>
            </a:r>
            <a:br>
              <a:rPr kumimoji="0" lang="es-ES" altLang="es-ES" sz="2000" u="none" strike="noStrike" kern="0" cap="none" spc="0" normalizeH="0" baseline="0" noProof="0" dirty="0">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br>
            <a:r>
              <a:rPr kumimoji="0" lang="es-ES" altLang="es-ES" sz="2000" u="none" strike="noStrike" kern="0" cap="none" spc="0" normalizeH="0" baseline="0" noProof="0" dirty="0" err="1">
                <a:ln>
                  <a:solidFill>
                    <a:sysClr val="windowText" lastClr="000000"/>
                  </a:solidFill>
                </a:ln>
                <a:solidFill>
                  <a:schemeClr val="accent5">
                    <a:lumMod val="50000"/>
                  </a:schemeClr>
                </a:solidFill>
                <a:effectLst/>
                <a:uLnTx/>
                <a:uFillTx/>
                <a:latin typeface="Arial" panose="020B0604020202020204" pitchFamily="34" charset="0"/>
                <a:cs typeface="Arial" panose="020B0604020202020204" pitchFamily="34" charset="0"/>
              </a:rPr>
              <a:t>dianaelizabeth.cerda@docentecoahuila</a:t>
            </a:r>
            <a:r>
              <a:rPr lang="es-ES" altLang="es-ES" sz="2000" kern="0" dirty="0">
                <a:ln>
                  <a:solidFill>
                    <a:sysClr val="windowText" lastClr="000000"/>
                  </a:solidFill>
                </a:ln>
                <a:solidFill>
                  <a:schemeClr val="accent5">
                    <a:lumMod val="50000"/>
                  </a:schemeClr>
                </a:solidFill>
                <a:latin typeface="Arial" panose="020B0604020202020204" pitchFamily="34" charset="0"/>
                <a:cs typeface="Arial" panose="020B0604020202020204" pitchFamily="34" charset="0"/>
              </a:rPr>
              <a:t>.gob.mx</a:t>
            </a:r>
            <a:br>
              <a:rPr kumimoji="0" lang="es-ES" altLang="es-ES" sz="2000" u="none" strike="noStrike" kern="0" cap="none" spc="0" normalizeH="0" baseline="0" noProof="0" dirty="0">
                <a:ln>
                  <a:noFill/>
                </a:ln>
                <a:solidFill>
                  <a:schemeClr val="accent5">
                    <a:lumMod val="50000"/>
                  </a:schemeClr>
                </a:solidFill>
                <a:effectLst/>
                <a:uLnTx/>
                <a:uFillTx/>
                <a:latin typeface="Arial Narrow" panose="020B0606020202030204" pitchFamily="34" charset="0"/>
                <a:cs typeface="Arial" panose="020B0604020202020204" pitchFamily="34" charset="0"/>
              </a:rPr>
            </a:br>
            <a:br>
              <a:rPr kumimoji="0" lang="es-ES" altLang="es-ES" sz="20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s-ES_tradnl" altLang="es-ES" sz="20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br>
            <a:r>
              <a:rPr kumimoji="0" lang="es-ES_tradnl" altLang="es-ES" sz="20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br>
              <a:rPr kumimoji="0" lang="es-ES_tradnl" altLang="es-ES" sz="20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br>
            <a:r>
              <a:rPr kumimoji="0" lang="es-ES_tradnl" altLang="es-ES" sz="20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endParaRPr lang="es-MX" sz="2000" dirty="0"/>
          </a:p>
        </p:txBody>
      </p:sp>
      <p:sp>
        <p:nvSpPr>
          <p:cNvPr id="3" name="Subtítulo 2">
            <a:extLst>
              <a:ext uri="{FF2B5EF4-FFF2-40B4-BE49-F238E27FC236}">
                <a16:creationId xmlns:a16="http://schemas.microsoft.com/office/drawing/2014/main" id="{2C654A5E-3464-A8BC-1EDF-F5CD79FC2293}"/>
              </a:ext>
            </a:extLst>
          </p:cNvPr>
          <p:cNvSpPr>
            <a:spLocks noGrp="1"/>
          </p:cNvSpPr>
          <p:nvPr>
            <p:ph type="subTitle" idx="1"/>
          </p:nvPr>
        </p:nvSpPr>
        <p:spPr>
          <a:xfrm>
            <a:off x="1507064" y="5030477"/>
            <a:ext cx="9322895" cy="747355"/>
          </a:xfrm>
        </p:spPr>
        <p:txBody>
          <a:bodyPr>
            <a:noAutofit/>
          </a:bodyPr>
          <a:lstStyle/>
          <a:p>
            <a:endParaRPr lang="es-ES" altLang="es-ES" sz="2400" kern="0" dirty="0">
              <a:ln>
                <a:solidFill>
                  <a:sysClr val="windowText" lastClr="000000"/>
                </a:solidFill>
              </a:ln>
              <a:solidFill>
                <a:srgbClr val="0070C0"/>
              </a:solidFill>
              <a:latin typeface="Aparajita" panose="020B0502040204020203" pitchFamily="18" charset="0"/>
              <a:cs typeface="Aparajita" panose="020B0502040204020203" pitchFamily="18" charset="0"/>
            </a:endParaRPr>
          </a:p>
          <a:p>
            <a:r>
              <a:rPr lang="es-ES" altLang="es-ES" sz="2400" kern="0" dirty="0">
                <a:ln>
                  <a:solidFill>
                    <a:sysClr val="windowText" lastClr="000000"/>
                  </a:solidFill>
                </a:ln>
                <a:solidFill>
                  <a:schemeClr val="accent5">
                    <a:lumMod val="50000"/>
                  </a:schemeClr>
                </a:solidFill>
                <a:latin typeface="Aparajita" panose="020B0502040204020203" pitchFamily="18" charset="0"/>
                <a:cs typeface="Aparajita" panose="020B0502040204020203" pitchFamily="18" charset="0"/>
              </a:rPr>
              <a:t>Ciclo escolar </a:t>
            </a:r>
            <a:br>
              <a:rPr lang="es-ES" altLang="es-ES" sz="2400" kern="0" dirty="0">
                <a:ln>
                  <a:solidFill>
                    <a:sysClr val="windowText" lastClr="000000"/>
                  </a:solidFill>
                </a:ln>
                <a:solidFill>
                  <a:schemeClr val="accent5">
                    <a:lumMod val="50000"/>
                  </a:schemeClr>
                </a:solidFill>
                <a:latin typeface="Aparajita" panose="020B0502040204020203" pitchFamily="18" charset="0"/>
                <a:cs typeface="Aparajita" panose="020B0502040204020203" pitchFamily="18" charset="0"/>
              </a:rPr>
            </a:br>
            <a:r>
              <a:rPr kumimoji="0" lang="es-ES" altLang="es-ES" sz="2400" i="0" u="none" strike="noStrike" kern="0" cap="none" spc="0" normalizeH="0" baseline="0" noProof="0" dirty="0">
                <a:ln>
                  <a:solidFill>
                    <a:sysClr val="windowText" lastClr="000000"/>
                  </a:solidFill>
                </a:ln>
                <a:solidFill>
                  <a:schemeClr val="accent5">
                    <a:lumMod val="50000"/>
                  </a:schemeClr>
                </a:solidFill>
                <a:effectLst/>
                <a:uLnTx/>
                <a:uFillTx/>
                <a:latin typeface="Aparajita" panose="020B0502040204020203" pitchFamily="18" charset="0"/>
                <a:cs typeface="Aparajita" panose="020B0502040204020203" pitchFamily="18" charset="0"/>
              </a:rPr>
              <a:t>2024 – 2025</a:t>
            </a:r>
            <a:endParaRPr lang="es-MX" sz="2400" dirty="0">
              <a:solidFill>
                <a:schemeClr val="accent5">
                  <a:lumMod val="50000"/>
                </a:schemeClr>
              </a:solidFill>
              <a:latin typeface="Aparajita" panose="020B0502040204020203" pitchFamily="18" charset="0"/>
              <a:cs typeface="Aparajita" panose="020B0502040204020203" pitchFamily="18" charset="0"/>
            </a:endParaRPr>
          </a:p>
        </p:txBody>
      </p:sp>
      <p:pic>
        <p:nvPicPr>
          <p:cNvPr id="5" name="Imagen 4" descr="Calendario&#10;&#10;Descripción generada automáticamente con confianza media">
            <a:extLst>
              <a:ext uri="{FF2B5EF4-FFF2-40B4-BE49-F238E27FC236}">
                <a16:creationId xmlns:a16="http://schemas.microsoft.com/office/drawing/2014/main" id="{4CDEE257-B6EE-B74F-DAA3-840F32ECE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6"/>
            <a:ext cx="1039529" cy="1177935"/>
          </a:xfrm>
          <a:prstGeom prst="rect">
            <a:avLst/>
          </a:prstGeom>
        </p:spPr>
      </p:pic>
      <p:sp>
        <p:nvSpPr>
          <p:cNvPr id="4" name="CuadroTexto 3">
            <a:extLst>
              <a:ext uri="{FF2B5EF4-FFF2-40B4-BE49-F238E27FC236}">
                <a16:creationId xmlns:a16="http://schemas.microsoft.com/office/drawing/2014/main" id="{799C4EB5-6967-FCE0-CBC3-C5E9D1BBBB2D}"/>
              </a:ext>
            </a:extLst>
          </p:cNvPr>
          <p:cNvSpPr txBox="1"/>
          <p:nvPr/>
        </p:nvSpPr>
        <p:spPr>
          <a:xfrm>
            <a:off x="1337720" y="422695"/>
            <a:ext cx="9661585" cy="707886"/>
          </a:xfrm>
          <a:prstGeom prst="rect">
            <a:avLst/>
          </a:prstGeom>
          <a:noFill/>
        </p:spPr>
        <p:txBody>
          <a:bodyPr wrap="square" rtlCol="0">
            <a:spAutoFit/>
          </a:bodyPr>
          <a:lstStyle/>
          <a:p>
            <a:r>
              <a:rPr lang="es-ES" altLang="es-ES" sz="4000" kern="0" dirty="0">
                <a:latin typeface="Arial" panose="020B0604020202020204" pitchFamily="34" charset="0"/>
                <a:cs typeface="Arial" panose="020B0604020202020204" pitchFamily="34" charset="0"/>
              </a:rPr>
              <a:t>Escuela Normal de Educación Preescolar</a:t>
            </a:r>
            <a:endParaRPr lang="es-MX" sz="4000" dirty="0"/>
          </a:p>
        </p:txBody>
      </p:sp>
    </p:spTree>
    <p:extLst>
      <p:ext uri="{BB962C8B-B14F-4D97-AF65-F5344CB8AC3E}">
        <p14:creationId xmlns:p14="http://schemas.microsoft.com/office/powerpoint/2010/main" val="240460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4DE1C5F2-CB2E-71FE-9657-9BB173A03984}"/>
              </a:ext>
            </a:extLst>
          </p:cNvPr>
          <p:cNvGraphicFramePr>
            <a:graphicFrameLocks noGrp="1"/>
          </p:cNvGraphicFramePr>
          <p:nvPr>
            <p:ph idx="1"/>
            <p:extLst>
              <p:ext uri="{D42A27DB-BD31-4B8C-83A1-F6EECF244321}">
                <p14:modId xmlns:p14="http://schemas.microsoft.com/office/powerpoint/2010/main" val="1601548689"/>
              </p:ext>
            </p:extLst>
          </p:nvPr>
        </p:nvGraphicFramePr>
        <p:xfrm>
          <a:off x="818805" y="1097737"/>
          <a:ext cx="10551213" cy="515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67053459-2DC5-6AFB-4C43-A2AB504A39E6}"/>
              </a:ext>
            </a:extLst>
          </p:cNvPr>
          <p:cNvSpPr>
            <a:spLocks noGrp="1"/>
          </p:cNvSpPr>
          <p:nvPr>
            <p:ph type="title"/>
          </p:nvPr>
        </p:nvSpPr>
        <p:spPr>
          <a:xfrm>
            <a:off x="868475" y="279107"/>
            <a:ext cx="10197494" cy="1099457"/>
          </a:xfrm>
        </p:spPr>
        <p:txBody>
          <a:bodyPr>
            <a:normAutofit/>
          </a:bodyPr>
          <a:lstStyle/>
          <a:p>
            <a:r>
              <a:rPr lang="es-MX" sz="3600" b="1" dirty="0">
                <a:solidFill>
                  <a:schemeClr val="accent2">
                    <a:lumMod val="50000"/>
                  </a:schemeClr>
                </a:solidFill>
              </a:rPr>
              <a:t>ESTRUCTURA DEL CURSO</a:t>
            </a:r>
          </a:p>
        </p:txBody>
      </p:sp>
    </p:spTree>
    <p:extLst>
      <p:ext uri="{BB962C8B-B14F-4D97-AF65-F5344CB8AC3E}">
        <p14:creationId xmlns:p14="http://schemas.microsoft.com/office/powerpoint/2010/main" val="32208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ED7529-0575-2825-E5FA-C9EA6148EE72}"/>
              </a:ext>
            </a:extLst>
          </p:cNvPr>
          <p:cNvSpPr>
            <a:spLocks noGrp="1"/>
          </p:cNvSpPr>
          <p:nvPr>
            <p:ph type="title"/>
          </p:nvPr>
        </p:nvSpPr>
        <p:spPr>
          <a:xfrm>
            <a:off x="409915" y="313747"/>
            <a:ext cx="10583333" cy="1083733"/>
          </a:xfrm>
        </p:spPr>
        <p:txBody>
          <a:bodyPr>
            <a:normAutofit fontScale="90000"/>
          </a:bodyPr>
          <a:lstStyle/>
          <a:p>
            <a:pPr lvl="0" algn="ctr" eaLnBrk="0" fontAlgn="base" hangingPunct="0">
              <a:spcBef>
                <a:spcPct val="0"/>
              </a:spcBef>
              <a:spcAft>
                <a:spcPct val="0"/>
              </a:spcAft>
            </a:pPr>
            <a: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t>Evidencias de aprendizaje  </a:t>
            </a:r>
            <a:b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br>
            <a: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t>   UNIDAD  I</a:t>
            </a:r>
            <a:br>
              <a:rPr lang="es-MX" altLang="es-ES" sz="3600" b="1" dirty="0">
                <a:solidFill>
                  <a:schemeClr val="accent2">
                    <a:lumMod val="50000"/>
                  </a:schemeClr>
                </a:solidFill>
                <a:latin typeface="+mj-lt"/>
              </a:rPr>
            </a:br>
            <a:endParaRPr lang="es-MX" b="1" dirty="0">
              <a:solidFill>
                <a:schemeClr val="accent2">
                  <a:lumMod val="50000"/>
                </a:schemeClr>
              </a:solidFill>
            </a:endParaRPr>
          </a:p>
        </p:txBody>
      </p:sp>
      <p:graphicFrame>
        <p:nvGraphicFramePr>
          <p:cNvPr id="4" name="Tabla 4">
            <a:extLst>
              <a:ext uri="{FF2B5EF4-FFF2-40B4-BE49-F238E27FC236}">
                <a16:creationId xmlns:a16="http://schemas.microsoft.com/office/drawing/2014/main" id="{23AD1134-2B68-246E-50B0-EE36D27CED0D}"/>
              </a:ext>
            </a:extLst>
          </p:cNvPr>
          <p:cNvGraphicFramePr>
            <a:graphicFrameLocks noGrp="1"/>
          </p:cNvGraphicFramePr>
          <p:nvPr>
            <p:ph idx="1"/>
            <p:extLst>
              <p:ext uri="{D42A27DB-BD31-4B8C-83A1-F6EECF244321}">
                <p14:modId xmlns:p14="http://schemas.microsoft.com/office/powerpoint/2010/main" val="2877947147"/>
              </p:ext>
            </p:extLst>
          </p:nvPr>
        </p:nvGraphicFramePr>
        <p:xfrm>
          <a:off x="1092465" y="1240197"/>
          <a:ext cx="10007070" cy="4377606"/>
        </p:xfrm>
        <a:graphic>
          <a:graphicData uri="http://schemas.openxmlformats.org/drawingml/2006/table">
            <a:tbl>
              <a:tblPr firstRow="1" bandRow="1">
                <a:tableStyleId>{5C22544A-7EE6-4342-B048-85BDC9FD1C3A}</a:tableStyleId>
              </a:tblPr>
              <a:tblGrid>
                <a:gridCol w="3350474">
                  <a:extLst>
                    <a:ext uri="{9D8B030D-6E8A-4147-A177-3AD203B41FA5}">
                      <a16:colId xmlns:a16="http://schemas.microsoft.com/office/drawing/2014/main" val="1148845809"/>
                    </a:ext>
                  </a:extLst>
                </a:gridCol>
                <a:gridCol w="6656596">
                  <a:extLst>
                    <a:ext uri="{9D8B030D-6E8A-4147-A177-3AD203B41FA5}">
                      <a16:colId xmlns:a16="http://schemas.microsoft.com/office/drawing/2014/main" val="3493623981"/>
                    </a:ext>
                  </a:extLst>
                </a:gridCol>
              </a:tblGrid>
              <a:tr h="842434">
                <a:tc>
                  <a:txBody>
                    <a:bodyPr/>
                    <a:lstStyle/>
                    <a:p>
                      <a:pPr algn="ctr">
                        <a:lnSpc>
                          <a:spcPct val="115000"/>
                        </a:lnSpc>
                        <a:spcAft>
                          <a:spcPts val="0"/>
                        </a:spcAft>
                        <a:tabLst>
                          <a:tab pos="525145" algn="l"/>
                          <a:tab pos="525780" algn="l"/>
                        </a:tabLst>
                      </a:pPr>
                      <a:r>
                        <a:rPr lang="es-ES" sz="1800" b="1" dirty="0">
                          <a:solidFill>
                            <a:schemeClr val="tx1"/>
                          </a:solidFill>
                          <a:effectLst/>
                          <a:latin typeface="Calibri"/>
                          <a:ea typeface="Cambria"/>
                          <a:cs typeface="Cambria"/>
                        </a:rPr>
                        <a:t>Evidencia de aprendizaje</a:t>
                      </a:r>
                      <a:endParaRPr lang="es-MX" sz="1800" dirty="0">
                        <a:solidFill>
                          <a:schemeClr val="tx1"/>
                        </a:solidFill>
                        <a:effectLst/>
                        <a:latin typeface="Cambria"/>
                        <a:ea typeface="Cambria"/>
                        <a:cs typeface="Cambria"/>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chemeClr val="tx1"/>
                          </a:solidFill>
                          <a:effectLst/>
                          <a:latin typeface="Calibri"/>
                          <a:ea typeface="Cambria"/>
                          <a:cs typeface="Cambria"/>
                        </a:rPr>
                        <a:t>Criterios</a:t>
                      </a:r>
                      <a:r>
                        <a:rPr lang="es-ES" sz="1800" b="1" spc="-10" dirty="0">
                          <a:solidFill>
                            <a:schemeClr val="tx1"/>
                          </a:solidFill>
                          <a:effectLst/>
                          <a:latin typeface="Calibri"/>
                          <a:ea typeface="Cambria"/>
                          <a:cs typeface="Cambria"/>
                        </a:rPr>
                        <a:t> </a:t>
                      </a:r>
                      <a:r>
                        <a:rPr lang="es-ES" sz="1800" b="1" dirty="0">
                          <a:solidFill>
                            <a:schemeClr val="tx1"/>
                          </a:solidFill>
                          <a:effectLst/>
                          <a:latin typeface="Calibri"/>
                          <a:ea typeface="Cambria"/>
                          <a:cs typeface="Cambria"/>
                        </a:rPr>
                        <a:t>de</a:t>
                      </a:r>
                      <a:r>
                        <a:rPr lang="es-ES" sz="1800" b="1" spc="-5" dirty="0">
                          <a:solidFill>
                            <a:schemeClr val="tx1"/>
                          </a:solidFill>
                          <a:effectLst/>
                          <a:latin typeface="Calibri"/>
                          <a:ea typeface="Cambria"/>
                          <a:cs typeface="Cambria"/>
                        </a:rPr>
                        <a:t> </a:t>
                      </a:r>
                      <a:r>
                        <a:rPr lang="es-ES" sz="1800" b="1" dirty="0">
                          <a:solidFill>
                            <a:schemeClr val="tx1"/>
                          </a:solidFill>
                          <a:effectLst/>
                          <a:latin typeface="Calibri"/>
                          <a:ea typeface="Cambria"/>
                          <a:cs typeface="Cambria"/>
                        </a:rPr>
                        <a:t>desempeño</a:t>
                      </a:r>
                      <a:endParaRPr lang="es-MX" sz="1800" dirty="0">
                        <a:solidFill>
                          <a:schemeClr val="tx1"/>
                        </a:solidFill>
                        <a:effectLst/>
                        <a:latin typeface="Cambria"/>
                        <a:ea typeface="Cambria"/>
                        <a:cs typeface="Cambria"/>
                      </a:endParaRPr>
                    </a:p>
                    <a:p>
                      <a:endParaRPr lang="es-MX" dirty="0"/>
                    </a:p>
                  </a:txBody>
                  <a:tcPr/>
                </a:tc>
                <a:extLst>
                  <a:ext uri="{0D108BD9-81ED-4DB2-BD59-A6C34878D82A}">
                    <a16:rowId xmlns:a16="http://schemas.microsoft.com/office/drawing/2014/main" val="1007279512"/>
                  </a:ext>
                </a:extLst>
              </a:tr>
              <a:tr h="842434">
                <a:tc>
                  <a:txBody>
                    <a:bodyPr/>
                    <a:lstStyle/>
                    <a:p>
                      <a:pPr marL="69850">
                        <a:lnSpc>
                          <a:spcPct val="115000"/>
                        </a:lnSpc>
                        <a:spcAft>
                          <a:spcPts val="0"/>
                        </a:spcAft>
                      </a:pPr>
                      <a:r>
                        <a:rPr lang="es-MX" dirty="0"/>
                        <a:t> </a:t>
                      </a:r>
                      <a:r>
                        <a:rPr lang="es-ES" sz="2000" b="1" dirty="0">
                          <a:effectLst/>
                          <a:latin typeface="Calibri"/>
                          <a:ea typeface="Cambria"/>
                          <a:cs typeface="Cambria"/>
                        </a:rPr>
                        <a:t>Folleto</a:t>
                      </a:r>
                    </a:p>
                    <a:p>
                      <a:pPr marL="69850">
                        <a:lnSpc>
                          <a:spcPct val="115000"/>
                        </a:lnSpc>
                        <a:spcAft>
                          <a:spcPts val="0"/>
                        </a:spcAft>
                      </a:pPr>
                      <a:r>
                        <a:rPr lang="es-ES" sz="2000" b="1" dirty="0">
                          <a:effectLst/>
                          <a:latin typeface="Calibri"/>
                          <a:ea typeface="Cambria"/>
                          <a:cs typeface="Cambria"/>
                        </a:rPr>
                        <a:t>Tríptico</a:t>
                      </a:r>
                    </a:p>
                    <a:p>
                      <a:pPr marL="69850">
                        <a:lnSpc>
                          <a:spcPct val="115000"/>
                        </a:lnSpc>
                        <a:spcAft>
                          <a:spcPts val="0"/>
                        </a:spcAft>
                      </a:pPr>
                      <a:r>
                        <a:rPr lang="es-ES" sz="2000" b="1" dirty="0">
                          <a:effectLst/>
                          <a:latin typeface="Calibri"/>
                          <a:ea typeface="Cambria"/>
                          <a:cs typeface="Cambria"/>
                        </a:rPr>
                        <a:t>Cuadernillo Informativo</a:t>
                      </a:r>
                      <a:endParaRPr lang="es-MX" sz="2000" b="1" dirty="0">
                        <a:effectLst/>
                        <a:latin typeface="Cambria"/>
                        <a:ea typeface="Cambria"/>
                        <a:cs typeface="Cambria"/>
                      </a:endParaRPr>
                    </a:p>
                    <a:p>
                      <a:endParaRPr lang="es-MX" dirty="0"/>
                    </a:p>
                  </a:txBody>
                  <a:tcPr/>
                </a:tc>
                <a:tc>
                  <a:txBody>
                    <a:bodyPr/>
                    <a:lstStyle/>
                    <a:p>
                      <a:pPr marL="342900" marR="59690" lvl="0" indent="-342900">
                        <a:lnSpc>
                          <a:spcPct val="115000"/>
                        </a:lnSpc>
                        <a:spcBef>
                          <a:spcPts val="990"/>
                        </a:spcBef>
                        <a:spcAft>
                          <a:spcPts val="0"/>
                        </a:spcAft>
                        <a:buSzPts val="1100"/>
                        <a:buFont typeface="Arial MT"/>
                        <a:buChar char="-"/>
                        <a:tabLst>
                          <a:tab pos="527050" algn="l"/>
                          <a:tab pos="527685" algn="l"/>
                        </a:tabLst>
                      </a:pPr>
                      <a:r>
                        <a:rPr lang="es-ES" sz="1800" dirty="0">
                          <a:effectLst/>
                          <a:latin typeface="Calibri"/>
                          <a:ea typeface="Arial MT"/>
                          <a:cs typeface="Arial MT"/>
                        </a:rPr>
                        <a:t>Ofrece</a:t>
                      </a:r>
                      <a:r>
                        <a:rPr lang="es-ES" sz="1800" spc="20" dirty="0">
                          <a:effectLst/>
                          <a:latin typeface="Calibri"/>
                          <a:ea typeface="Arial MT"/>
                          <a:cs typeface="Arial MT"/>
                        </a:rPr>
                        <a:t> </a:t>
                      </a:r>
                      <a:r>
                        <a:rPr lang="es-ES" sz="1800" dirty="0">
                          <a:effectLst/>
                          <a:latin typeface="Calibri"/>
                          <a:ea typeface="Arial MT"/>
                          <a:cs typeface="Arial MT"/>
                        </a:rPr>
                        <a:t>información</a:t>
                      </a:r>
                      <a:r>
                        <a:rPr lang="es-ES" sz="1800" spc="20" dirty="0">
                          <a:effectLst/>
                          <a:latin typeface="Calibri"/>
                          <a:ea typeface="Arial MT"/>
                          <a:cs typeface="Arial MT"/>
                        </a:rPr>
                        <a:t> </a:t>
                      </a:r>
                      <a:r>
                        <a:rPr lang="es-ES" sz="1800" dirty="0">
                          <a:effectLst/>
                          <a:latin typeface="Calibri"/>
                          <a:ea typeface="Arial MT"/>
                          <a:cs typeface="Arial MT"/>
                        </a:rPr>
                        <a:t>clara</a:t>
                      </a:r>
                      <a:r>
                        <a:rPr lang="es-ES" sz="1800" spc="10" dirty="0">
                          <a:effectLst/>
                          <a:latin typeface="Calibri"/>
                          <a:ea typeface="Arial MT"/>
                          <a:cs typeface="Arial MT"/>
                        </a:rPr>
                        <a:t> </a:t>
                      </a:r>
                      <a:r>
                        <a:rPr lang="es-ES" sz="1800" dirty="0">
                          <a:effectLst/>
                          <a:latin typeface="Calibri"/>
                          <a:ea typeface="Arial MT"/>
                          <a:cs typeface="Arial MT"/>
                        </a:rPr>
                        <a:t>y</a:t>
                      </a:r>
                      <a:r>
                        <a:rPr lang="es-ES" sz="1800" spc="15" dirty="0">
                          <a:effectLst/>
                          <a:latin typeface="Calibri"/>
                          <a:ea typeface="Arial MT"/>
                          <a:cs typeface="Arial MT"/>
                        </a:rPr>
                        <a:t> </a:t>
                      </a:r>
                      <a:r>
                        <a:rPr lang="es-ES" sz="1800" dirty="0">
                          <a:effectLst/>
                          <a:latin typeface="Calibri"/>
                          <a:ea typeface="Arial MT"/>
                          <a:cs typeface="Arial MT"/>
                        </a:rPr>
                        <a:t>precisa</a:t>
                      </a:r>
                      <a:r>
                        <a:rPr lang="es-ES" sz="1800" spc="20" dirty="0">
                          <a:effectLst/>
                          <a:latin typeface="Calibri"/>
                          <a:ea typeface="Arial MT"/>
                          <a:cs typeface="Arial MT"/>
                        </a:rPr>
                        <a:t> </a:t>
                      </a:r>
                      <a:r>
                        <a:rPr lang="es-ES" sz="1800" dirty="0">
                          <a:effectLst/>
                          <a:latin typeface="Calibri"/>
                          <a:ea typeface="Arial MT"/>
                          <a:cs typeface="Arial MT"/>
                        </a:rPr>
                        <a:t>sobre</a:t>
                      </a:r>
                      <a:r>
                        <a:rPr lang="es-ES" sz="1800" spc="20" dirty="0">
                          <a:effectLst/>
                          <a:latin typeface="Calibri"/>
                          <a:ea typeface="Arial MT"/>
                          <a:cs typeface="Arial MT"/>
                        </a:rPr>
                        <a:t> </a:t>
                      </a:r>
                      <a:r>
                        <a:rPr lang="es-ES" sz="1800" dirty="0">
                          <a:effectLst/>
                          <a:latin typeface="Calibri"/>
                          <a:ea typeface="Arial MT"/>
                          <a:cs typeface="Arial MT"/>
                        </a:rPr>
                        <a:t>los</a:t>
                      </a:r>
                      <a:r>
                        <a:rPr lang="es-ES" sz="1800" spc="25" dirty="0">
                          <a:effectLst/>
                          <a:latin typeface="Calibri"/>
                          <a:ea typeface="Arial MT"/>
                          <a:cs typeface="Arial MT"/>
                        </a:rPr>
                        <a:t> </a:t>
                      </a:r>
                      <a:r>
                        <a:rPr lang="es-ES" sz="1800" dirty="0">
                          <a:effectLst/>
                          <a:latin typeface="Calibri"/>
                          <a:ea typeface="Arial MT"/>
                          <a:cs typeface="Arial MT"/>
                        </a:rPr>
                        <a:t>temas</a:t>
                      </a:r>
                      <a:r>
                        <a:rPr lang="es-ES" sz="1800" spc="25" dirty="0">
                          <a:effectLst/>
                          <a:latin typeface="Calibri"/>
                          <a:ea typeface="Arial MT"/>
                          <a:cs typeface="Arial MT"/>
                        </a:rPr>
                        <a:t> </a:t>
                      </a:r>
                      <a:r>
                        <a:rPr lang="es-ES" sz="1800" dirty="0">
                          <a:effectLst/>
                          <a:latin typeface="Calibri"/>
                          <a:ea typeface="Arial MT"/>
                          <a:cs typeface="Arial MT"/>
                        </a:rPr>
                        <a:t>de</a:t>
                      </a:r>
                      <a:r>
                        <a:rPr lang="es-ES" sz="1800" spc="20" dirty="0">
                          <a:effectLst/>
                          <a:latin typeface="Calibri"/>
                          <a:ea typeface="Arial MT"/>
                          <a:cs typeface="Arial MT"/>
                        </a:rPr>
                        <a:t> </a:t>
                      </a:r>
                      <a:r>
                        <a:rPr lang="es-ES" sz="1800" dirty="0">
                          <a:effectLst/>
                          <a:latin typeface="Calibri"/>
                          <a:ea typeface="Arial MT"/>
                          <a:cs typeface="Arial MT"/>
                        </a:rPr>
                        <a:t>violencia</a:t>
                      </a:r>
                      <a:r>
                        <a:rPr lang="es-ES" sz="1800" spc="55" dirty="0">
                          <a:effectLst/>
                          <a:latin typeface="Calibri"/>
                          <a:ea typeface="Arial MT"/>
                          <a:cs typeface="Arial MT"/>
                        </a:rPr>
                        <a:t> </a:t>
                      </a:r>
                      <a:r>
                        <a:rPr lang="es-ES" sz="1800" dirty="0">
                          <a:effectLst/>
                          <a:latin typeface="Calibri"/>
                          <a:ea typeface="Arial MT"/>
                          <a:cs typeface="Arial MT"/>
                        </a:rPr>
                        <a:t>que</a:t>
                      </a:r>
                      <a:r>
                        <a:rPr lang="es-ES" sz="1800" spc="20" dirty="0">
                          <a:effectLst/>
                          <a:latin typeface="Calibri"/>
                          <a:ea typeface="Arial MT"/>
                          <a:cs typeface="Arial MT"/>
                        </a:rPr>
                        <a:t> </a:t>
                      </a:r>
                      <a:r>
                        <a:rPr lang="es-ES" sz="1800" dirty="0">
                          <a:effectLst/>
                          <a:latin typeface="Calibri"/>
                          <a:ea typeface="Arial MT"/>
                          <a:cs typeface="Arial MT"/>
                        </a:rPr>
                        <a:t>se</a:t>
                      </a:r>
                      <a:r>
                        <a:rPr lang="es-ES" sz="1800" spc="20" dirty="0">
                          <a:effectLst/>
                          <a:latin typeface="Calibri"/>
                          <a:ea typeface="Arial MT"/>
                          <a:cs typeface="Arial MT"/>
                        </a:rPr>
                        <a:t> </a:t>
                      </a:r>
                      <a:r>
                        <a:rPr lang="es-ES" sz="1800" dirty="0">
                          <a:effectLst/>
                          <a:latin typeface="Calibri"/>
                          <a:ea typeface="Arial MT"/>
                          <a:cs typeface="Arial MT"/>
                        </a:rPr>
                        <a:t>presentan</a:t>
                      </a:r>
                      <a:r>
                        <a:rPr lang="es-ES" sz="1800" spc="25" dirty="0">
                          <a:effectLst/>
                          <a:latin typeface="Calibri"/>
                          <a:ea typeface="Arial MT"/>
                          <a:cs typeface="Arial MT"/>
                        </a:rPr>
                        <a:t> </a:t>
                      </a:r>
                      <a:r>
                        <a:rPr lang="es-ES" sz="1800" dirty="0">
                          <a:effectLst/>
                          <a:latin typeface="Calibri"/>
                          <a:ea typeface="Arial MT"/>
                          <a:cs typeface="Arial MT"/>
                        </a:rPr>
                        <a:t>en</a:t>
                      </a:r>
                      <a:r>
                        <a:rPr lang="es-ES" sz="1800" spc="15" dirty="0">
                          <a:effectLst/>
                          <a:latin typeface="Calibri"/>
                          <a:ea typeface="Arial MT"/>
                          <a:cs typeface="Arial MT"/>
                        </a:rPr>
                        <a:t> </a:t>
                      </a:r>
                      <a:r>
                        <a:rPr lang="es-ES" sz="1800" dirty="0">
                          <a:effectLst/>
                          <a:latin typeface="Calibri"/>
                          <a:ea typeface="Arial MT"/>
                          <a:cs typeface="Arial MT"/>
                        </a:rPr>
                        <a:t>la</a:t>
                      </a:r>
                      <a:r>
                        <a:rPr lang="es-ES" sz="1800" spc="20" dirty="0">
                          <a:effectLst/>
                          <a:latin typeface="Calibri"/>
                          <a:ea typeface="Arial MT"/>
                          <a:cs typeface="Arial MT"/>
                        </a:rPr>
                        <a:t> </a:t>
                      </a:r>
                      <a:r>
                        <a:rPr lang="es-ES" sz="1800" dirty="0">
                          <a:effectLst/>
                          <a:latin typeface="Calibri"/>
                          <a:ea typeface="Arial MT"/>
                          <a:cs typeface="Arial MT"/>
                        </a:rPr>
                        <a:t>escuela</a:t>
                      </a:r>
                      <a:r>
                        <a:rPr lang="es-ES" sz="1800" spc="5" dirty="0">
                          <a:effectLst/>
                          <a:latin typeface="Calibri"/>
                          <a:ea typeface="Arial MT"/>
                          <a:cs typeface="Arial MT"/>
                        </a:rPr>
                        <a:t> </a:t>
                      </a:r>
                      <a:r>
                        <a:rPr lang="es-ES" sz="1800" dirty="0">
                          <a:effectLst/>
                          <a:latin typeface="Calibri"/>
                          <a:ea typeface="Arial MT"/>
                          <a:cs typeface="Arial MT"/>
                        </a:rPr>
                        <a:t>y</a:t>
                      </a:r>
                      <a:r>
                        <a:rPr lang="es-ES" sz="1800" spc="-15" dirty="0">
                          <a:effectLst/>
                          <a:latin typeface="Calibri"/>
                          <a:ea typeface="Arial MT"/>
                          <a:cs typeface="Arial MT"/>
                        </a:rPr>
                        <a:t> </a:t>
                      </a:r>
                      <a:r>
                        <a:rPr lang="es-ES" sz="1800" dirty="0">
                          <a:effectLst/>
                          <a:latin typeface="Calibri"/>
                          <a:ea typeface="Arial MT"/>
                          <a:cs typeface="Arial MT"/>
                        </a:rPr>
                        <a:t>pueden</a:t>
                      </a:r>
                      <a:r>
                        <a:rPr lang="es-ES" sz="1800" spc="-5" dirty="0">
                          <a:effectLst/>
                          <a:latin typeface="Calibri"/>
                          <a:ea typeface="Arial MT"/>
                          <a:cs typeface="Arial MT"/>
                        </a:rPr>
                        <a:t> </a:t>
                      </a:r>
                      <a:r>
                        <a:rPr lang="es-ES" sz="1800" dirty="0">
                          <a:effectLst/>
                          <a:latin typeface="Calibri"/>
                          <a:ea typeface="Arial MT"/>
                          <a:cs typeface="Arial MT"/>
                        </a:rPr>
                        <a:t>ser</a:t>
                      </a:r>
                      <a:r>
                        <a:rPr lang="es-ES" sz="1800" spc="-15" dirty="0">
                          <a:effectLst/>
                          <a:latin typeface="Calibri"/>
                          <a:ea typeface="Arial MT"/>
                          <a:cs typeface="Arial MT"/>
                        </a:rPr>
                        <a:t> </a:t>
                      </a:r>
                      <a:r>
                        <a:rPr lang="es-ES" sz="1800" dirty="0">
                          <a:effectLst/>
                          <a:latin typeface="Calibri"/>
                          <a:ea typeface="Arial MT"/>
                          <a:cs typeface="Arial MT"/>
                        </a:rPr>
                        <a:t>objeto de</a:t>
                      </a:r>
                      <a:r>
                        <a:rPr lang="es-ES" sz="1800" spc="-5" dirty="0">
                          <a:effectLst/>
                          <a:latin typeface="Calibri"/>
                          <a:ea typeface="Arial MT"/>
                          <a:cs typeface="Arial MT"/>
                        </a:rPr>
                        <a:t> </a:t>
                      </a:r>
                      <a:r>
                        <a:rPr lang="es-ES" sz="1800" dirty="0">
                          <a:effectLst/>
                          <a:latin typeface="Calibri"/>
                          <a:ea typeface="Arial MT"/>
                          <a:cs typeface="Arial MT"/>
                        </a:rPr>
                        <a:t>prevención.</a:t>
                      </a:r>
                      <a:endParaRPr lang="es-MX" sz="1800" dirty="0">
                        <a:effectLst/>
                        <a:latin typeface="Cambria"/>
                        <a:ea typeface="Arial MT"/>
                        <a:cs typeface="Arial MT"/>
                      </a:endParaRPr>
                    </a:p>
                    <a:p>
                      <a:pPr marL="342900" marR="100965" lvl="0" indent="-342900">
                        <a:lnSpc>
                          <a:spcPct val="115000"/>
                        </a:lnSpc>
                        <a:spcBef>
                          <a:spcPts val="20"/>
                        </a:spcBef>
                        <a:spcAft>
                          <a:spcPts val="0"/>
                        </a:spcAft>
                        <a:buSzPts val="1100"/>
                        <a:buFont typeface="Arial MT"/>
                        <a:buChar char="-"/>
                        <a:tabLst>
                          <a:tab pos="527050" algn="l"/>
                          <a:tab pos="527685" algn="l"/>
                        </a:tabLst>
                      </a:pPr>
                      <a:r>
                        <a:rPr lang="es-ES" sz="1800" dirty="0">
                          <a:effectLst/>
                          <a:latin typeface="Calibri"/>
                          <a:ea typeface="Arial MT"/>
                          <a:cs typeface="Arial MT"/>
                        </a:rPr>
                        <a:t>Incluye</a:t>
                      </a:r>
                      <a:r>
                        <a:rPr lang="es-ES" sz="1800" spc="-15" dirty="0">
                          <a:effectLst/>
                          <a:latin typeface="Calibri"/>
                          <a:ea typeface="Arial MT"/>
                          <a:cs typeface="Arial MT"/>
                        </a:rPr>
                        <a:t> </a:t>
                      </a:r>
                      <a:r>
                        <a:rPr lang="es-ES" sz="1800" dirty="0">
                          <a:effectLst/>
                          <a:latin typeface="Calibri"/>
                          <a:ea typeface="Arial MT"/>
                          <a:cs typeface="Arial MT"/>
                        </a:rPr>
                        <a:t>propuestas</a:t>
                      </a:r>
                      <a:r>
                        <a:rPr lang="es-ES" sz="1800" spc="-5" dirty="0">
                          <a:effectLst/>
                          <a:latin typeface="Calibri"/>
                          <a:ea typeface="Arial MT"/>
                          <a:cs typeface="Arial MT"/>
                        </a:rPr>
                        <a:t> </a:t>
                      </a:r>
                      <a:r>
                        <a:rPr lang="es-ES" sz="1800" dirty="0">
                          <a:effectLst/>
                          <a:latin typeface="Calibri"/>
                          <a:ea typeface="Arial MT"/>
                          <a:cs typeface="Arial MT"/>
                        </a:rPr>
                        <a:t>de</a:t>
                      </a:r>
                      <a:r>
                        <a:rPr lang="es-ES" sz="1800" spc="-10" dirty="0">
                          <a:effectLst/>
                          <a:latin typeface="Calibri"/>
                          <a:ea typeface="Arial MT"/>
                          <a:cs typeface="Arial MT"/>
                        </a:rPr>
                        <a:t> </a:t>
                      </a:r>
                      <a:r>
                        <a:rPr lang="es-ES" sz="1800" dirty="0">
                          <a:effectLst/>
                          <a:latin typeface="Calibri"/>
                          <a:ea typeface="Arial MT"/>
                          <a:cs typeface="Arial MT"/>
                        </a:rPr>
                        <a:t>estrategias</a:t>
                      </a:r>
                      <a:r>
                        <a:rPr lang="es-ES" sz="1800" spc="-10" dirty="0">
                          <a:effectLst/>
                          <a:latin typeface="Calibri"/>
                          <a:ea typeface="Arial MT"/>
                          <a:cs typeface="Arial MT"/>
                        </a:rPr>
                        <a:t> </a:t>
                      </a:r>
                      <a:r>
                        <a:rPr lang="es-ES" sz="1800" dirty="0">
                          <a:effectLst/>
                          <a:latin typeface="Calibri"/>
                          <a:ea typeface="Arial MT"/>
                          <a:cs typeface="Arial MT"/>
                        </a:rPr>
                        <a:t>para</a:t>
                      </a:r>
                      <a:r>
                        <a:rPr lang="es-ES" sz="1800" spc="-10" dirty="0">
                          <a:effectLst/>
                          <a:latin typeface="Calibri"/>
                          <a:ea typeface="Arial MT"/>
                          <a:cs typeface="Arial MT"/>
                        </a:rPr>
                        <a:t> </a:t>
                      </a:r>
                      <a:r>
                        <a:rPr lang="es-ES" sz="1800" dirty="0">
                          <a:effectLst/>
                          <a:latin typeface="Calibri"/>
                          <a:ea typeface="Arial MT"/>
                          <a:cs typeface="Arial MT"/>
                        </a:rPr>
                        <a:t>la</a:t>
                      </a:r>
                      <a:r>
                        <a:rPr lang="es-ES" sz="1800" spc="-15" dirty="0">
                          <a:effectLst/>
                          <a:latin typeface="Calibri"/>
                          <a:ea typeface="Arial MT"/>
                          <a:cs typeface="Arial MT"/>
                        </a:rPr>
                        <a:t> </a:t>
                      </a:r>
                      <a:r>
                        <a:rPr lang="es-ES" sz="1800" dirty="0">
                          <a:effectLst/>
                          <a:latin typeface="Calibri"/>
                          <a:ea typeface="Arial MT"/>
                          <a:cs typeface="Arial MT"/>
                        </a:rPr>
                        <a:t>prevención</a:t>
                      </a:r>
                      <a:r>
                        <a:rPr lang="es-ES" sz="1800" spc="-20" dirty="0">
                          <a:effectLst/>
                          <a:latin typeface="Calibri"/>
                          <a:ea typeface="Arial MT"/>
                          <a:cs typeface="Arial MT"/>
                        </a:rPr>
                        <a:t> </a:t>
                      </a:r>
                      <a:r>
                        <a:rPr lang="es-ES" sz="1800" dirty="0">
                          <a:effectLst/>
                          <a:latin typeface="Calibri"/>
                          <a:ea typeface="Arial MT"/>
                          <a:cs typeface="Arial MT"/>
                        </a:rPr>
                        <a:t>de</a:t>
                      </a:r>
                      <a:r>
                        <a:rPr lang="es-ES" sz="1800" spc="-10" dirty="0">
                          <a:effectLst/>
                          <a:latin typeface="Calibri"/>
                          <a:ea typeface="Arial MT"/>
                          <a:cs typeface="Arial MT"/>
                        </a:rPr>
                        <a:t> </a:t>
                      </a:r>
                      <a:r>
                        <a:rPr lang="es-ES" sz="1800" dirty="0">
                          <a:effectLst/>
                          <a:latin typeface="Calibri"/>
                          <a:ea typeface="Arial MT"/>
                          <a:cs typeface="Arial MT"/>
                        </a:rPr>
                        <a:t>la</a:t>
                      </a:r>
                      <a:r>
                        <a:rPr lang="es-ES" sz="1800" spc="-15" dirty="0">
                          <a:effectLst/>
                          <a:latin typeface="Calibri"/>
                          <a:ea typeface="Arial MT"/>
                          <a:cs typeface="Arial MT"/>
                        </a:rPr>
                        <a:t> </a:t>
                      </a:r>
                      <a:r>
                        <a:rPr lang="es-ES" sz="1800" dirty="0">
                          <a:effectLst/>
                          <a:latin typeface="Calibri"/>
                          <a:ea typeface="Arial MT"/>
                          <a:cs typeface="Arial MT"/>
                        </a:rPr>
                        <a:t>violencia</a:t>
                      </a:r>
                      <a:r>
                        <a:rPr lang="es-ES" sz="1800" spc="-15" dirty="0">
                          <a:effectLst/>
                          <a:latin typeface="Calibri"/>
                          <a:ea typeface="Arial MT"/>
                          <a:cs typeface="Arial MT"/>
                        </a:rPr>
                        <a:t> </a:t>
                      </a:r>
                      <a:r>
                        <a:rPr lang="es-ES" sz="1800" dirty="0">
                          <a:effectLst/>
                          <a:latin typeface="Calibri"/>
                          <a:ea typeface="Arial MT"/>
                          <a:cs typeface="Arial MT"/>
                        </a:rPr>
                        <a:t>en</a:t>
                      </a:r>
                      <a:r>
                        <a:rPr lang="es-ES" sz="1800" spc="-15" dirty="0">
                          <a:effectLst/>
                          <a:latin typeface="Calibri"/>
                          <a:ea typeface="Arial MT"/>
                          <a:cs typeface="Arial MT"/>
                        </a:rPr>
                        <a:t> </a:t>
                      </a:r>
                      <a:r>
                        <a:rPr lang="es-ES" sz="1800" dirty="0">
                          <a:effectLst/>
                          <a:latin typeface="Calibri"/>
                          <a:ea typeface="Arial MT"/>
                          <a:cs typeface="Arial MT"/>
                        </a:rPr>
                        <a:t>la</a:t>
                      </a:r>
                      <a:r>
                        <a:rPr lang="es-ES" sz="1800" spc="-15" dirty="0">
                          <a:effectLst/>
                          <a:latin typeface="Calibri"/>
                          <a:ea typeface="Arial MT"/>
                          <a:cs typeface="Arial MT"/>
                        </a:rPr>
                        <a:t> </a:t>
                      </a:r>
                      <a:r>
                        <a:rPr lang="es-ES" sz="1800" dirty="0">
                          <a:effectLst/>
                          <a:latin typeface="Calibri"/>
                          <a:ea typeface="Arial MT"/>
                          <a:cs typeface="Arial MT"/>
                        </a:rPr>
                        <a:t>escuela</a:t>
                      </a:r>
                      <a:r>
                        <a:rPr lang="es-ES" sz="1800" spc="-15" dirty="0">
                          <a:effectLst/>
                          <a:latin typeface="Calibri"/>
                          <a:ea typeface="Arial MT"/>
                          <a:cs typeface="Arial MT"/>
                        </a:rPr>
                        <a:t> </a:t>
                      </a:r>
                      <a:r>
                        <a:rPr lang="es-ES" sz="1800" dirty="0">
                          <a:effectLst/>
                          <a:latin typeface="Calibri"/>
                          <a:ea typeface="Arial MT"/>
                          <a:cs typeface="Arial MT"/>
                        </a:rPr>
                        <a:t>acordes</a:t>
                      </a:r>
                      <a:r>
                        <a:rPr lang="es-ES" sz="1800" spc="-10" dirty="0">
                          <a:effectLst/>
                          <a:latin typeface="Calibri"/>
                          <a:ea typeface="Arial MT"/>
                          <a:cs typeface="Arial MT"/>
                        </a:rPr>
                        <a:t> </a:t>
                      </a:r>
                      <a:r>
                        <a:rPr lang="es-ES" sz="1800" dirty="0">
                          <a:effectLst/>
                          <a:latin typeface="Calibri"/>
                          <a:ea typeface="Arial MT"/>
                          <a:cs typeface="Arial MT"/>
                        </a:rPr>
                        <a:t>a</a:t>
                      </a:r>
                      <a:r>
                        <a:rPr lang="es-ES" sz="1800" spc="-15" dirty="0">
                          <a:effectLst/>
                          <a:latin typeface="Calibri"/>
                          <a:ea typeface="Arial MT"/>
                          <a:cs typeface="Arial MT"/>
                        </a:rPr>
                        <a:t> </a:t>
                      </a:r>
                      <a:r>
                        <a:rPr lang="es-ES" sz="1800" dirty="0">
                          <a:effectLst/>
                          <a:latin typeface="Calibri"/>
                          <a:ea typeface="Arial MT"/>
                          <a:cs typeface="Arial MT"/>
                        </a:rPr>
                        <a:t>los</a:t>
                      </a:r>
                      <a:r>
                        <a:rPr lang="es-ES" sz="1800" spc="-230" dirty="0">
                          <a:effectLst/>
                          <a:latin typeface="Calibri"/>
                          <a:ea typeface="Arial MT"/>
                          <a:cs typeface="Arial MT"/>
                        </a:rPr>
                        <a:t> </a:t>
                      </a:r>
                      <a:r>
                        <a:rPr lang="es-ES" sz="1800" dirty="0">
                          <a:effectLst/>
                          <a:latin typeface="Calibri"/>
                          <a:ea typeface="Arial MT"/>
                          <a:cs typeface="Arial MT"/>
                        </a:rPr>
                        <a:t>tipos</a:t>
                      </a:r>
                      <a:r>
                        <a:rPr lang="es-ES" sz="1800" spc="-5" dirty="0">
                          <a:effectLst/>
                          <a:latin typeface="Calibri"/>
                          <a:ea typeface="Arial MT"/>
                          <a:cs typeface="Arial MT"/>
                        </a:rPr>
                        <a:t> </a:t>
                      </a:r>
                      <a:r>
                        <a:rPr lang="es-ES" sz="1800" dirty="0">
                          <a:effectLst/>
                          <a:latin typeface="Calibri"/>
                          <a:ea typeface="Arial MT"/>
                          <a:cs typeface="Arial MT"/>
                        </a:rPr>
                        <a:t>de violencia identificados.</a:t>
                      </a:r>
                      <a:endParaRPr lang="es-MX" sz="1800" dirty="0">
                        <a:effectLst/>
                        <a:latin typeface="Cambria"/>
                        <a:ea typeface="Arial MT"/>
                        <a:cs typeface="Arial MT"/>
                      </a:endParaRPr>
                    </a:p>
                    <a:p>
                      <a:pPr marL="342900" marR="59690" lvl="0" indent="-342900">
                        <a:lnSpc>
                          <a:spcPct val="115000"/>
                        </a:lnSpc>
                        <a:spcAft>
                          <a:spcPts val="0"/>
                        </a:spcAft>
                        <a:buSzPts val="1100"/>
                        <a:buFont typeface="Arial MT"/>
                        <a:buChar char="-"/>
                        <a:tabLst>
                          <a:tab pos="527050" algn="l"/>
                          <a:tab pos="527685" algn="l"/>
                        </a:tabLst>
                      </a:pPr>
                      <a:r>
                        <a:rPr lang="es-ES" sz="1800" dirty="0">
                          <a:effectLst/>
                          <a:latin typeface="Calibri"/>
                          <a:ea typeface="Arial MT"/>
                          <a:cs typeface="Arial MT"/>
                        </a:rPr>
                        <a:t>Hace</a:t>
                      </a:r>
                      <a:r>
                        <a:rPr lang="es-ES" sz="1800" spc="15" dirty="0">
                          <a:effectLst/>
                          <a:latin typeface="Calibri"/>
                          <a:ea typeface="Arial MT"/>
                          <a:cs typeface="Arial MT"/>
                        </a:rPr>
                        <a:t> </a:t>
                      </a:r>
                      <a:r>
                        <a:rPr lang="es-ES" sz="1800" dirty="0">
                          <a:effectLst/>
                          <a:latin typeface="Calibri"/>
                          <a:ea typeface="Arial MT"/>
                          <a:cs typeface="Arial MT"/>
                        </a:rPr>
                        <a:t>énfasis</a:t>
                      </a:r>
                      <a:r>
                        <a:rPr lang="es-ES" sz="1800" spc="25" dirty="0">
                          <a:effectLst/>
                          <a:latin typeface="Calibri"/>
                          <a:ea typeface="Arial MT"/>
                          <a:cs typeface="Arial MT"/>
                        </a:rPr>
                        <a:t> </a:t>
                      </a:r>
                      <a:r>
                        <a:rPr lang="es-ES" sz="1800" dirty="0">
                          <a:effectLst/>
                          <a:latin typeface="Calibri"/>
                          <a:ea typeface="Arial MT"/>
                          <a:cs typeface="Arial MT"/>
                        </a:rPr>
                        <a:t>en</a:t>
                      </a:r>
                      <a:r>
                        <a:rPr lang="es-ES" sz="1800" spc="15" dirty="0">
                          <a:effectLst/>
                          <a:latin typeface="Calibri"/>
                          <a:ea typeface="Arial MT"/>
                          <a:cs typeface="Arial MT"/>
                        </a:rPr>
                        <a:t> </a:t>
                      </a:r>
                      <a:r>
                        <a:rPr lang="es-ES" sz="1800" dirty="0">
                          <a:effectLst/>
                          <a:latin typeface="Calibri"/>
                          <a:ea typeface="Arial MT"/>
                          <a:cs typeface="Arial MT"/>
                        </a:rPr>
                        <a:t>los</a:t>
                      </a:r>
                      <a:r>
                        <a:rPr lang="es-ES" sz="1800" spc="20" dirty="0">
                          <a:effectLst/>
                          <a:latin typeface="Calibri"/>
                          <a:ea typeface="Arial MT"/>
                          <a:cs typeface="Arial MT"/>
                        </a:rPr>
                        <a:t> </a:t>
                      </a:r>
                      <a:r>
                        <a:rPr lang="es-ES" sz="1800" dirty="0">
                          <a:effectLst/>
                          <a:latin typeface="Calibri"/>
                          <a:ea typeface="Arial MT"/>
                          <a:cs typeface="Arial MT"/>
                        </a:rPr>
                        <a:t>beneficios</a:t>
                      </a:r>
                      <a:r>
                        <a:rPr lang="es-ES" sz="1800" spc="25" dirty="0">
                          <a:effectLst/>
                          <a:latin typeface="Calibri"/>
                          <a:ea typeface="Arial MT"/>
                          <a:cs typeface="Arial MT"/>
                        </a:rPr>
                        <a:t> </a:t>
                      </a:r>
                      <a:r>
                        <a:rPr lang="es-ES" sz="1800" dirty="0">
                          <a:effectLst/>
                          <a:latin typeface="Calibri"/>
                          <a:ea typeface="Arial MT"/>
                          <a:cs typeface="Arial MT"/>
                        </a:rPr>
                        <a:t>que</a:t>
                      </a:r>
                      <a:r>
                        <a:rPr lang="es-ES" sz="1800" spc="20" dirty="0">
                          <a:effectLst/>
                          <a:latin typeface="Calibri"/>
                          <a:ea typeface="Arial MT"/>
                          <a:cs typeface="Arial MT"/>
                        </a:rPr>
                        <a:t> </a:t>
                      </a:r>
                      <a:r>
                        <a:rPr lang="es-ES" sz="1800" dirty="0">
                          <a:effectLst/>
                          <a:latin typeface="Calibri"/>
                          <a:ea typeface="Arial MT"/>
                          <a:cs typeface="Arial MT"/>
                        </a:rPr>
                        <a:t>se</a:t>
                      </a:r>
                      <a:r>
                        <a:rPr lang="es-ES" sz="1800" spc="15" dirty="0">
                          <a:effectLst/>
                          <a:latin typeface="Calibri"/>
                          <a:ea typeface="Arial MT"/>
                          <a:cs typeface="Arial MT"/>
                        </a:rPr>
                        <a:t> </a:t>
                      </a:r>
                      <a:r>
                        <a:rPr lang="es-ES" sz="1800" dirty="0">
                          <a:effectLst/>
                          <a:latin typeface="Calibri"/>
                          <a:ea typeface="Arial MT"/>
                          <a:cs typeface="Arial MT"/>
                        </a:rPr>
                        <a:t>obtienen</a:t>
                      </a:r>
                      <a:r>
                        <a:rPr lang="es-ES" sz="1800" spc="15" dirty="0">
                          <a:effectLst/>
                          <a:latin typeface="Calibri"/>
                          <a:ea typeface="Arial MT"/>
                          <a:cs typeface="Arial MT"/>
                        </a:rPr>
                        <a:t> </a:t>
                      </a:r>
                      <a:r>
                        <a:rPr lang="es-ES" sz="1800" dirty="0">
                          <a:effectLst/>
                          <a:latin typeface="Calibri"/>
                          <a:ea typeface="Arial MT"/>
                          <a:cs typeface="Arial MT"/>
                        </a:rPr>
                        <a:t>al</a:t>
                      </a:r>
                      <a:r>
                        <a:rPr lang="es-ES" sz="1800" spc="20" dirty="0">
                          <a:effectLst/>
                          <a:latin typeface="Calibri"/>
                          <a:ea typeface="Arial MT"/>
                          <a:cs typeface="Arial MT"/>
                        </a:rPr>
                        <a:t> </a:t>
                      </a:r>
                      <a:r>
                        <a:rPr lang="es-ES" sz="1800" dirty="0">
                          <a:effectLst/>
                          <a:latin typeface="Calibri"/>
                          <a:ea typeface="Arial MT"/>
                          <a:cs typeface="Arial MT"/>
                        </a:rPr>
                        <a:t>participar</a:t>
                      </a:r>
                      <a:r>
                        <a:rPr lang="es-ES" sz="1800" spc="15" dirty="0">
                          <a:effectLst/>
                          <a:latin typeface="Calibri"/>
                          <a:ea typeface="Arial MT"/>
                          <a:cs typeface="Arial MT"/>
                        </a:rPr>
                        <a:t> </a:t>
                      </a:r>
                      <a:r>
                        <a:rPr lang="es-ES" sz="1800" dirty="0">
                          <a:effectLst/>
                          <a:latin typeface="Calibri"/>
                          <a:ea typeface="Arial MT"/>
                          <a:cs typeface="Arial MT"/>
                        </a:rPr>
                        <a:t>en</a:t>
                      </a:r>
                      <a:r>
                        <a:rPr lang="es-ES" sz="1800" spc="10" dirty="0">
                          <a:effectLst/>
                          <a:latin typeface="Calibri"/>
                          <a:ea typeface="Arial MT"/>
                          <a:cs typeface="Arial MT"/>
                        </a:rPr>
                        <a:t> </a:t>
                      </a:r>
                      <a:r>
                        <a:rPr lang="es-ES" sz="1800" dirty="0">
                          <a:effectLst/>
                          <a:latin typeface="Calibri"/>
                          <a:ea typeface="Arial MT"/>
                          <a:cs typeface="Arial MT"/>
                        </a:rPr>
                        <a:t>acciones</a:t>
                      </a:r>
                      <a:r>
                        <a:rPr lang="es-ES" sz="1800" spc="20" dirty="0">
                          <a:effectLst/>
                          <a:latin typeface="Calibri"/>
                          <a:ea typeface="Arial MT"/>
                          <a:cs typeface="Arial MT"/>
                        </a:rPr>
                        <a:t> </a:t>
                      </a:r>
                      <a:r>
                        <a:rPr lang="es-ES" sz="1800" dirty="0">
                          <a:effectLst/>
                          <a:latin typeface="Calibri"/>
                          <a:ea typeface="Arial MT"/>
                          <a:cs typeface="Arial MT"/>
                        </a:rPr>
                        <a:t>sobre</a:t>
                      </a:r>
                      <a:r>
                        <a:rPr lang="es-ES" sz="1800" spc="5" dirty="0">
                          <a:effectLst/>
                          <a:latin typeface="Calibri"/>
                          <a:ea typeface="Arial MT"/>
                          <a:cs typeface="Arial MT"/>
                        </a:rPr>
                        <a:t> </a:t>
                      </a:r>
                      <a:r>
                        <a:rPr lang="es-ES" sz="1800" dirty="0">
                          <a:effectLst/>
                          <a:latin typeface="Calibri"/>
                          <a:ea typeface="Arial MT"/>
                          <a:cs typeface="Arial MT"/>
                        </a:rPr>
                        <a:t>la</a:t>
                      </a:r>
                      <a:r>
                        <a:rPr lang="es-ES" sz="1800" spc="15" dirty="0">
                          <a:effectLst/>
                          <a:latin typeface="Calibri"/>
                          <a:ea typeface="Arial MT"/>
                          <a:cs typeface="Arial MT"/>
                        </a:rPr>
                        <a:t> </a:t>
                      </a:r>
                      <a:r>
                        <a:rPr lang="es-ES" sz="1800" dirty="0">
                          <a:effectLst/>
                          <a:latin typeface="Calibri"/>
                          <a:ea typeface="Arial MT"/>
                          <a:cs typeface="Arial MT"/>
                        </a:rPr>
                        <a:t>prevención</a:t>
                      </a:r>
                      <a:r>
                        <a:rPr lang="es-ES" sz="1800" spc="15" dirty="0">
                          <a:effectLst/>
                          <a:latin typeface="Calibri"/>
                          <a:ea typeface="Arial MT"/>
                          <a:cs typeface="Arial MT"/>
                        </a:rPr>
                        <a:t> </a:t>
                      </a:r>
                      <a:r>
                        <a:rPr lang="es-ES" sz="1800" dirty="0">
                          <a:effectLst/>
                          <a:latin typeface="Calibri"/>
                          <a:ea typeface="Arial MT"/>
                          <a:cs typeface="Arial MT"/>
                        </a:rPr>
                        <a:t>de</a:t>
                      </a:r>
                      <a:r>
                        <a:rPr lang="es-ES" sz="1800" spc="-225" dirty="0">
                          <a:effectLst/>
                          <a:latin typeface="Calibri"/>
                          <a:ea typeface="Arial MT"/>
                          <a:cs typeface="Arial MT"/>
                        </a:rPr>
                        <a:t> </a:t>
                      </a:r>
                      <a:r>
                        <a:rPr lang="es-ES" sz="1800" dirty="0">
                          <a:effectLst/>
                          <a:latin typeface="Calibri"/>
                          <a:ea typeface="Arial MT"/>
                          <a:cs typeface="Arial MT"/>
                        </a:rPr>
                        <a:t>la</a:t>
                      </a:r>
                      <a:r>
                        <a:rPr lang="es-ES" sz="1800" spc="-10" dirty="0">
                          <a:effectLst/>
                          <a:latin typeface="Calibri"/>
                          <a:ea typeface="Arial MT"/>
                          <a:cs typeface="Arial MT"/>
                        </a:rPr>
                        <a:t> </a:t>
                      </a:r>
                      <a:r>
                        <a:rPr lang="es-ES" sz="1800" dirty="0">
                          <a:effectLst/>
                          <a:latin typeface="Calibri"/>
                          <a:ea typeface="Arial MT"/>
                          <a:cs typeface="Arial MT"/>
                        </a:rPr>
                        <a:t>violencia.</a:t>
                      </a:r>
                      <a:endParaRPr lang="es-MX" sz="1800" dirty="0">
                        <a:effectLst/>
                        <a:latin typeface="Cambria"/>
                        <a:ea typeface="Arial MT"/>
                        <a:cs typeface="Arial MT"/>
                      </a:endParaRPr>
                    </a:p>
                    <a:p>
                      <a:pPr marL="342900" lvl="0" indent="-342900">
                        <a:lnSpc>
                          <a:spcPct val="115000"/>
                        </a:lnSpc>
                        <a:spcAft>
                          <a:spcPts val="0"/>
                        </a:spcAft>
                        <a:buSzPts val="1100"/>
                        <a:buFont typeface="Arial MT"/>
                        <a:buChar char="-"/>
                        <a:tabLst>
                          <a:tab pos="525145" algn="l"/>
                          <a:tab pos="525780" algn="l"/>
                        </a:tabLst>
                      </a:pPr>
                      <a:r>
                        <a:rPr lang="es-ES" sz="1800" dirty="0">
                          <a:effectLst/>
                          <a:latin typeface="Calibri"/>
                          <a:ea typeface="Arial MT"/>
                          <a:cs typeface="Arial MT"/>
                        </a:rPr>
                        <a:t>Contribuye</a:t>
                      </a:r>
                      <a:r>
                        <a:rPr lang="es-ES" sz="1800" spc="-30" dirty="0">
                          <a:effectLst/>
                          <a:latin typeface="Calibri"/>
                          <a:ea typeface="Arial MT"/>
                          <a:cs typeface="Arial MT"/>
                        </a:rPr>
                        <a:t> </a:t>
                      </a:r>
                      <a:r>
                        <a:rPr lang="es-ES" sz="1800" dirty="0">
                          <a:effectLst/>
                          <a:latin typeface="Calibri"/>
                          <a:ea typeface="Arial MT"/>
                          <a:cs typeface="Arial MT"/>
                        </a:rPr>
                        <a:t>a</a:t>
                      </a:r>
                      <a:r>
                        <a:rPr lang="es-ES" sz="1800" spc="-5" dirty="0">
                          <a:effectLst/>
                          <a:latin typeface="Calibri"/>
                          <a:ea typeface="Arial MT"/>
                          <a:cs typeface="Arial MT"/>
                        </a:rPr>
                        <a:t> </a:t>
                      </a:r>
                      <a:r>
                        <a:rPr lang="es-ES" sz="1800" dirty="0">
                          <a:effectLst/>
                          <a:latin typeface="Calibri"/>
                          <a:ea typeface="Arial MT"/>
                          <a:cs typeface="Arial MT"/>
                        </a:rPr>
                        <a:t>crear</a:t>
                      </a:r>
                      <a:r>
                        <a:rPr lang="es-ES" sz="1800" spc="-10" dirty="0">
                          <a:effectLst/>
                          <a:latin typeface="Calibri"/>
                          <a:ea typeface="Arial MT"/>
                          <a:cs typeface="Arial MT"/>
                        </a:rPr>
                        <a:t> </a:t>
                      </a:r>
                      <a:r>
                        <a:rPr lang="es-ES" sz="1800" dirty="0">
                          <a:effectLst/>
                          <a:latin typeface="Calibri"/>
                          <a:ea typeface="Arial MT"/>
                          <a:cs typeface="Arial MT"/>
                        </a:rPr>
                        <a:t>un</a:t>
                      </a:r>
                      <a:r>
                        <a:rPr lang="es-ES" sz="1800" spc="-10" dirty="0">
                          <a:effectLst/>
                          <a:latin typeface="Calibri"/>
                          <a:ea typeface="Arial MT"/>
                          <a:cs typeface="Arial MT"/>
                        </a:rPr>
                        <a:t> </a:t>
                      </a:r>
                      <a:r>
                        <a:rPr lang="es-ES" sz="1800" dirty="0">
                          <a:effectLst/>
                          <a:latin typeface="Calibri"/>
                          <a:ea typeface="Arial MT"/>
                          <a:cs typeface="Arial MT"/>
                        </a:rPr>
                        <a:t>clima</a:t>
                      </a:r>
                      <a:r>
                        <a:rPr lang="es-ES" sz="1800" spc="-10" dirty="0">
                          <a:effectLst/>
                          <a:latin typeface="Calibri"/>
                          <a:ea typeface="Arial MT"/>
                          <a:cs typeface="Arial MT"/>
                        </a:rPr>
                        <a:t> </a:t>
                      </a:r>
                      <a:r>
                        <a:rPr lang="es-ES" sz="1800" dirty="0">
                          <a:effectLst/>
                          <a:latin typeface="Calibri"/>
                          <a:ea typeface="Arial MT"/>
                          <a:cs typeface="Arial MT"/>
                        </a:rPr>
                        <a:t>de</a:t>
                      </a:r>
                      <a:r>
                        <a:rPr lang="es-ES" sz="1800" spc="-20" dirty="0">
                          <a:effectLst/>
                          <a:latin typeface="Calibri"/>
                          <a:ea typeface="Arial MT"/>
                          <a:cs typeface="Arial MT"/>
                        </a:rPr>
                        <a:t> </a:t>
                      </a:r>
                      <a:r>
                        <a:rPr lang="es-ES" sz="1800" dirty="0">
                          <a:effectLst/>
                          <a:latin typeface="Calibri"/>
                          <a:ea typeface="Arial MT"/>
                          <a:cs typeface="Arial MT"/>
                        </a:rPr>
                        <a:t>confianza</a:t>
                      </a:r>
                      <a:endParaRPr lang="es-MX" sz="1800" dirty="0">
                        <a:effectLst/>
                        <a:latin typeface="Cambria"/>
                        <a:ea typeface="Arial MT"/>
                        <a:cs typeface="Arial MT"/>
                      </a:endParaRPr>
                    </a:p>
                    <a:p>
                      <a:pPr marL="342900" lvl="0" indent="-342900">
                        <a:lnSpc>
                          <a:spcPts val="1285"/>
                        </a:lnSpc>
                        <a:spcAft>
                          <a:spcPts val="0"/>
                        </a:spcAft>
                        <a:buSzPts val="1100"/>
                        <a:buFont typeface="Arial MT"/>
                        <a:buChar char="-"/>
                        <a:tabLst>
                          <a:tab pos="525145" algn="l"/>
                          <a:tab pos="525780" algn="l"/>
                        </a:tabLst>
                      </a:pPr>
                      <a:r>
                        <a:rPr lang="es-ES" sz="1800" dirty="0">
                          <a:effectLst/>
                          <a:latin typeface="Calibri"/>
                          <a:ea typeface="Arial MT"/>
                          <a:cs typeface="Arial MT"/>
                        </a:rPr>
                        <a:t>Incluye</a:t>
                      </a:r>
                      <a:r>
                        <a:rPr lang="es-ES" sz="1800" spc="-25" dirty="0">
                          <a:effectLst/>
                          <a:latin typeface="Calibri"/>
                          <a:ea typeface="Arial MT"/>
                          <a:cs typeface="Arial MT"/>
                        </a:rPr>
                        <a:t> </a:t>
                      </a:r>
                      <a:r>
                        <a:rPr lang="es-ES" sz="1800" dirty="0">
                          <a:effectLst/>
                          <a:latin typeface="Calibri"/>
                          <a:ea typeface="Arial MT"/>
                          <a:cs typeface="Arial MT"/>
                        </a:rPr>
                        <a:t>imágenes</a:t>
                      </a:r>
                      <a:r>
                        <a:rPr lang="es-ES" sz="1800" spc="-15" dirty="0">
                          <a:effectLst/>
                          <a:latin typeface="Calibri"/>
                          <a:ea typeface="Arial MT"/>
                          <a:cs typeface="Arial MT"/>
                        </a:rPr>
                        <a:t> </a:t>
                      </a:r>
                      <a:r>
                        <a:rPr lang="es-ES" sz="1800" dirty="0">
                          <a:effectLst/>
                          <a:latin typeface="Calibri"/>
                          <a:ea typeface="Arial MT"/>
                          <a:cs typeface="Arial MT"/>
                        </a:rPr>
                        <a:t>que</a:t>
                      </a:r>
                      <a:r>
                        <a:rPr lang="es-ES" sz="1800" spc="-10" dirty="0">
                          <a:effectLst/>
                          <a:latin typeface="Calibri"/>
                          <a:ea typeface="Arial MT"/>
                          <a:cs typeface="Arial MT"/>
                        </a:rPr>
                        <a:t> </a:t>
                      </a:r>
                      <a:r>
                        <a:rPr lang="es-ES" sz="1800" dirty="0">
                          <a:effectLst/>
                          <a:latin typeface="Calibri"/>
                          <a:ea typeface="Arial MT"/>
                          <a:cs typeface="Arial MT"/>
                        </a:rPr>
                        <a:t>refuerzan</a:t>
                      </a:r>
                      <a:r>
                        <a:rPr lang="es-ES" sz="1800" spc="-15" dirty="0">
                          <a:effectLst/>
                          <a:latin typeface="Calibri"/>
                          <a:ea typeface="Arial MT"/>
                          <a:cs typeface="Arial MT"/>
                        </a:rPr>
                        <a:t> </a:t>
                      </a:r>
                      <a:r>
                        <a:rPr lang="es-ES" sz="1800" dirty="0">
                          <a:effectLst/>
                          <a:latin typeface="Calibri"/>
                          <a:ea typeface="Arial MT"/>
                          <a:cs typeface="Arial MT"/>
                        </a:rPr>
                        <a:t>el</a:t>
                      </a:r>
                      <a:r>
                        <a:rPr lang="es-ES" sz="1800" spc="-25" dirty="0">
                          <a:effectLst/>
                          <a:latin typeface="Calibri"/>
                          <a:ea typeface="Arial MT"/>
                          <a:cs typeface="Arial MT"/>
                        </a:rPr>
                        <a:t> </a:t>
                      </a:r>
                      <a:r>
                        <a:rPr lang="es-ES" sz="1800" dirty="0">
                          <a:effectLst/>
                          <a:latin typeface="Calibri"/>
                          <a:ea typeface="Arial MT"/>
                          <a:cs typeface="Arial MT"/>
                        </a:rPr>
                        <a:t>mensaje</a:t>
                      </a:r>
                      <a:r>
                        <a:rPr lang="es-ES" sz="1800" spc="-10" dirty="0">
                          <a:effectLst/>
                          <a:latin typeface="Calibri"/>
                          <a:ea typeface="Arial MT"/>
                          <a:cs typeface="Arial MT"/>
                        </a:rPr>
                        <a:t> </a:t>
                      </a:r>
                      <a:r>
                        <a:rPr lang="es-ES" sz="1800" dirty="0">
                          <a:effectLst/>
                          <a:latin typeface="Calibri"/>
                          <a:ea typeface="Arial MT"/>
                          <a:cs typeface="Arial MT"/>
                        </a:rPr>
                        <a:t>que</a:t>
                      </a:r>
                      <a:r>
                        <a:rPr lang="es-ES" sz="1800" spc="-10" dirty="0">
                          <a:effectLst/>
                          <a:latin typeface="Calibri"/>
                          <a:ea typeface="Arial MT"/>
                          <a:cs typeface="Arial MT"/>
                        </a:rPr>
                        <a:t> </a:t>
                      </a:r>
                      <a:r>
                        <a:rPr lang="es-ES" sz="1800" dirty="0">
                          <a:effectLst/>
                          <a:latin typeface="Calibri"/>
                          <a:ea typeface="Arial MT"/>
                          <a:cs typeface="Arial MT"/>
                        </a:rPr>
                        <a:t>se</a:t>
                      </a:r>
                      <a:r>
                        <a:rPr lang="es-ES" sz="1800" spc="-25" dirty="0">
                          <a:effectLst/>
                          <a:latin typeface="Calibri"/>
                          <a:ea typeface="Arial MT"/>
                          <a:cs typeface="Arial MT"/>
                        </a:rPr>
                        <a:t> </a:t>
                      </a:r>
                      <a:r>
                        <a:rPr lang="es-ES" sz="1800" dirty="0">
                          <a:effectLst/>
                          <a:latin typeface="Calibri"/>
                          <a:ea typeface="Arial MT"/>
                          <a:cs typeface="Arial MT"/>
                        </a:rPr>
                        <a:t>pretende</a:t>
                      </a:r>
                      <a:r>
                        <a:rPr lang="es-ES" sz="1800" spc="-10" dirty="0">
                          <a:effectLst/>
                          <a:latin typeface="Calibri"/>
                          <a:ea typeface="Arial MT"/>
                          <a:cs typeface="Arial MT"/>
                        </a:rPr>
                        <a:t> </a:t>
                      </a:r>
                      <a:r>
                        <a:rPr lang="es-ES" sz="1800" dirty="0">
                          <a:effectLst/>
                          <a:latin typeface="Calibri"/>
                          <a:ea typeface="Arial MT"/>
                          <a:cs typeface="Arial MT"/>
                        </a:rPr>
                        <a:t>trasmitir.</a:t>
                      </a:r>
                      <a:endParaRPr lang="es-MX" sz="1800" dirty="0">
                        <a:effectLst/>
                        <a:latin typeface="Cambria"/>
                        <a:ea typeface="Arial MT"/>
                        <a:cs typeface="Arial MT"/>
                      </a:endParaRPr>
                    </a:p>
                    <a:p>
                      <a:endParaRPr lang="es-MX" dirty="0"/>
                    </a:p>
                  </a:txBody>
                  <a:tcPr/>
                </a:tc>
                <a:extLst>
                  <a:ext uri="{0D108BD9-81ED-4DB2-BD59-A6C34878D82A}">
                    <a16:rowId xmlns:a16="http://schemas.microsoft.com/office/drawing/2014/main" val="494056290"/>
                  </a:ext>
                </a:extLst>
              </a:tr>
            </a:tbl>
          </a:graphicData>
        </a:graphic>
      </p:graphicFrame>
      <p:pic>
        <p:nvPicPr>
          <p:cNvPr id="3" name="Imagen 2">
            <a:extLst>
              <a:ext uri="{FF2B5EF4-FFF2-40B4-BE49-F238E27FC236}">
                <a16:creationId xmlns:a16="http://schemas.microsoft.com/office/drawing/2014/main" id="{484DD2F6-548D-850C-41FB-9C051A5707F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494" r="89873">
                        <a14:foregroundMark x1="9494" y1="32727" x2="9494" y2="32727"/>
                      </a14:backgroundRemoval>
                    </a14:imgEffect>
                  </a14:imgLayer>
                </a14:imgProps>
              </a:ext>
            </a:extLst>
          </a:blip>
          <a:stretch>
            <a:fillRect/>
          </a:stretch>
        </p:blipFill>
        <p:spPr>
          <a:xfrm>
            <a:off x="1461006" y="3105508"/>
            <a:ext cx="2452059" cy="23550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419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78C39-0E38-BA87-65DF-3EEC591816F3}"/>
              </a:ext>
            </a:extLst>
          </p:cNvPr>
          <p:cNvSpPr>
            <a:spLocks noGrp="1"/>
          </p:cNvSpPr>
          <p:nvPr>
            <p:ph type="title"/>
          </p:nvPr>
        </p:nvSpPr>
        <p:spPr>
          <a:xfrm>
            <a:off x="832609" y="330361"/>
            <a:ext cx="9821333" cy="1219200"/>
          </a:xfrm>
        </p:spPr>
        <p:txBody>
          <a:bodyPr>
            <a:normAutofit fontScale="90000"/>
          </a:bodyPr>
          <a:lstStyle/>
          <a:p>
            <a:pPr lvl="0" algn="ctr" eaLnBrk="0" fontAlgn="base" hangingPunct="0">
              <a:spcBef>
                <a:spcPct val="0"/>
              </a:spcBef>
              <a:spcAft>
                <a:spcPct val="0"/>
              </a:spcAft>
            </a:pPr>
            <a: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t>Evidencias de aprendizaje  </a:t>
            </a:r>
            <a:b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br>
            <a: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t> UNIDAD  II</a:t>
            </a:r>
            <a:br>
              <a:rPr lang="es-MX" altLang="es-ES" sz="3600" dirty="0">
                <a:solidFill>
                  <a:schemeClr val="tx1"/>
                </a:solidFill>
                <a:latin typeface="+mj-lt"/>
              </a:rPr>
            </a:br>
            <a:endParaRPr lang="es-MX" dirty="0">
              <a:solidFill>
                <a:schemeClr val="tx1"/>
              </a:solidFill>
            </a:endParaRPr>
          </a:p>
        </p:txBody>
      </p:sp>
      <p:graphicFrame>
        <p:nvGraphicFramePr>
          <p:cNvPr id="4" name="Tabla 4">
            <a:extLst>
              <a:ext uri="{FF2B5EF4-FFF2-40B4-BE49-F238E27FC236}">
                <a16:creationId xmlns:a16="http://schemas.microsoft.com/office/drawing/2014/main" id="{AE322879-C0AB-9E08-EAD4-2AECAA38CC31}"/>
              </a:ext>
            </a:extLst>
          </p:cNvPr>
          <p:cNvGraphicFramePr>
            <a:graphicFrameLocks noGrp="1"/>
          </p:cNvGraphicFramePr>
          <p:nvPr>
            <p:ph idx="1"/>
            <p:extLst>
              <p:ext uri="{D42A27DB-BD31-4B8C-83A1-F6EECF244321}">
                <p14:modId xmlns:p14="http://schemas.microsoft.com/office/powerpoint/2010/main" val="103821978"/>
              </p:ext>
            </p:extLst>
          </p:nvPr>
        </p:nvGraphicFramePr>
        <p:xfrm>
          <a:off x="1117809" y="1419846"/>
          <a:ext cx="9634538" cy="4690532"/>
        </p:xfrm>
        <a:graphic>
          <a:graphicData uri="http://schemas.openxmlformats.org/drawingml/2006/table">
            <a:tbl>
              <a:tblPr firstRow="1" bandRow="1">
                <a:tableStyleId>{5C22544A-7EE6-4342-B048-85BDC9FD1C3A}</a:tableStyleId>
              </a:tblPr>
              <a:tblGrid>
                <a:gridCol w="3284538">
                  <a:extLst>
                    <a:ext uri="{9D8B030D-6E8A-4147-A177-3AD203B41FA5}">
                      <a16:colId xmlns:a16="http://schemas.microsoft.com/office/drawing/2014/main" val="3169273578"/>
                    </a:ext>
                  </a:extLst>
                </a:gridCol>
                <a:gridCol w="6350000">
                  <a:extLst>
                    <a:ext uri="{9D8B030D-6E8A-4147-A177-3AD203B41FA5}">
                      <a16:colId xmlns:a16="http://schemas.microsoft.com/office/drawing/2014/main" val="2620465670"/>
                    </a:ext>
                  </a:extLst>
                </a:gridCol>
              </a:tblGrid>
              <a:tr h="546324">
                <a:tc>
                  <a:txBody>
                    <a:bodyPr/>
                    <a:lstStyle/>
                    <a:p>
                      <a:pPr algn="ctr">
                        <a:lnSpc>
                          <a:spcPct val="115000"/>
                        </a:lnSpc>
                        <a:spcAft>
                          <a:spcPts val="0"/>
                        </a:spcAft>
                        <a:tabLst>
                          <a:tab pos="525145" algn="l"/>
                          <a:tab pos="525780" algn="l"/>
                        </a:tabLst>
                      </a:pPr>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Evidencia de aprendizaje</a:t>
                      </a:r>
                      <a:endParaRPr lang="es-MX"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tabLst>
                          <a:tab pos="525145" algn="l"/>
                          <a:tab pos="525780" algn="l"/>
                        </a:tabLst>
                      </a:pPr>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Criterios</a:t>
                      </a:r>
                      <a:r>
                        <a:rPr lang="es-ES" sz="2000" b="1"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a:t>
                      </a:r>
                      <a:r>
                        <a:rPr lang="es-ES" sz="2000" b="1"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desempeño</a:t>
                      </a:r>
                      <a:endParaRPr lang="es-MX"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61112572"/>
                  </a:ext>
                </a:extLst>
              </a:tr>
              <a:tr h="4144208">
                <a:tc>
                  <a:txBody>
                    <a:bodyPr/>
                    <a:lstStyle/>
                    <a:p>
                      <a:pPr>
                        <a:lnSpc>
                          <a:spcPct val="115000"/>
                        </a:lnSpc>
                        <a:spcBef>
                          <a:spcPts val="920"/>
                        </a:spcBef>
                        <a:spcAft>
                          <a:spcPts val="0"/>
                        </a:spcAft>
                        <a:tabLst>
                          <a:tab pos="525145" algn="l"/>
                          <a:tab pos="525780" algn="l"/>
                        </a:tabLst>
                      </a:pPr>
                      <a:r>
                        <a:rPr lang="es-MX"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Actividades para el grupo de práctica para controlar la ira</a:t>
                      </a:r>
                      <a:endParaRPr lang="es-MX"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lvl="0" indent="-342900">
                        <a:lnSpc>
                          <a:spcPct val="115000"/>
                        </a:lnSpc>
                        <a:spcAft>
                          <a:spcPts val="0"/>
                        </a:spcAft>
                        <a:buFont typeface="Calibri"/>
                        <a:buChar char="-"/>
                      </a:pPr>
                      <a:r>
                        <a:rPr lang="es-ES" sz="2000" dirty="0">
                          <a:effectLst/>
                          <a:latin typeface="Calibri" panose="020F0502020204030204" pitchFamily="34" charset="0"/>
                          <a:ea typeface="Calibri" panose="020F0502020204030204" pitchFamily="34" charset="0"/>
                          <a:cs typeface="Calibri" panose="020F0502020204030204" pitchFamily="34" charset="0"/>
                        </a:rPr>
                        <a:t>Describe</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de</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manera</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detallada</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situación</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a</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que</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alude</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el</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caso. ambigüedad,</a:t>
                      </a:r>
                      <a:r>
                        <a:rPr lang="es-ES" sz="2000" spc="-2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incertidumbre</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y</a:t>
                      </a:r>
                      <a:r>
                        <a:rPr lang="es-ES" sz="2000" spc="-2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falta</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de</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certeza</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que</a:t>
                      </a:r>
                      <a:r>
                        <a:rPr lang="es-ES" sz="2000" spc="-1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enfrentan</a:t>
                      </a:r>
                      <a:r>
                        <a:rPr lang="es-ES" sz="2000" spc="-2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los</a:t>
                      </a:r>
                      <a:r>
                        <a:rPr lang="es-ES" sz="2000" spc="-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participantes.</a:t>
                      </a:r>
                      <a:endParaRPr lang="es-MX"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195"/>
                        </a:spcBef>
                        <a:spcAft>
                          <a:spcPts val="0"/>
                        </a:spcAft>
                        <a:buSzPts val="1100"/>
                        <a:buFont typeface="Arial MT"/>
                        <a:buChar char="-"/>
                        <a:tabLst>
                          <a:tab pos="525145" algn="l"/>
                          <a:tab pos="525780" algn="l"/>
                        </a:tabLst>
                      </a:pPr>
                      <a:r>
                        <a:rPr lang="es-ES" sz="2000" dirty="0">
                          <a:effectLst/>
                          <a:latin typeface="Calibri" panose="020F0502020204030204" pitchFamily="34" charset="0"/>
                          <a:ea typeface="Calibri" panose="020F0502020204030204" pitchFamily="34" charset="0"/>
                          <a:cs typeface="Calibri" panose="020F0502020204030204" pitchFamily="34" charset="0"/>
                        </a:rPr>
                        <a:t>Identifica</a:t>
                      </a:r>
                      <a:r>
                        <a:rPr lang="es-ES" sz="2000" spc="-2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sus</a:t>
                      </a:r>
                      <a:r>
                        <a:rPr lang="es-ES" sz="2000" spc="-20"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componentes</a:t>
                      </a:r>
                      <a:r>
                        <a:rPr lang="es-ES" sz="2000" spc="-15" dirty="0">
                          <a:effectLst/>
                          <a:latin typeface="Calibri" panose="020F0502020204030204" pitchFamily="34" charset="0"/>
                          <a:ea typeface="Calibri" panose="020F0502020204030204" pitchFamily="34" charset="0"/>
                          <a:cs typeface="Calibri" panose="020F0502020204030204" pitchFamily="34"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clave.</a:t>
                      </a:r>
                    </a:p>
                    <a:p>
                      <a:pPr marL="342900" marR="0" lvl="0" indent="-342900" algn="l" defTabSz="457200" rtl="0" eaLnBrk="1" fontAlgn="auto" latinLnBrk="0" hangingPunct="1">
                        <a:lnSpc>
                          <a:spcPct val="115000"/>
                        </a:lnSpc>
                        <a:spcBef>
                          <a:spcPts val="195"/>
                        </a:spcBef>
                        <a:spcAft>
                          <a:spcPts val="0"/>
                        </a:spcAft>
                        <a:buClrTx/>
                        <a:buSzPts val="1100"/>
                        <a:buFont typeface="Arial MT"/>
                        <a:buChar char="-"/>
                        <a:tabLst>
                          <a:tab pos="525145" algn="l"/>
                          <a:tab pos="525780" algn="l"/>
                        </a:tabLst>
                        <a:defRPr/>
                      </a:pPr>
                      <a: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Diseña una serie de estrategias preventivas hacia la</a:t>
                      </a:r>
                      <a:b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violencia descrita, con la participación </a:t>
                      </a:r>
                      <a:r>
                        <a:rPr lang="es-MX"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detodos</a:t>
                      </a:r>
                      <a: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los</a:t>
                      </a:r>
                      <a:b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s-MX"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involucrados (incluye materiales de apoyo).</a:t>
                      </a:r>
                      <a:endParaRPr lang="es-MX"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195"/>
                        </a:spcBef>
                        <a:spcAft>
                          <a:spcPts val="0"/>
                        </a:spcAft>
                        <a:buSzPts val="1100"/>
                        <a:buFont typeface="Arial MT"/>
                        <a:buChar char="-"/>
                        <a:tabLst>
                          <a:tab pos="525145" algn="l"/>
                          <a:tab pos="525780" algn="l"/>
                        </a:tabLst>
                      </a:pPr>
                      <a:endParaRPr lang="es-MX"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82742211"/>
                  </a:ext>
                </a:extLst>
              </a:tr>
            </a:tbl>
          </a:graphicData>
        </a:graphic>
      </p:graphicFrame>
      <p:pic>
        <p:nvPicPr>
          <p:cNvPr id="3" name="Imagen 2">
            <a:extLst>
              <a:ext uri="{FF2B5EF4-FFF2-40B4-BE49-F238E27FC236}">
                <a16:creationId xmlns:a16="http://schemas.microsoft.com/office/drawing/2014/main" id="{33700C56-5955-BFEF-773F-105DBE9922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494" r="89873">
                        <a14:foregroundMark x1="9494" y1="32727" x2="9494" y2="32727"/>
                      </a14:backgroundRemoval>
                    </a14:imgEffect>
                  </a14:imgLayer>
                </a14:imgProps>
              </a:ext>
            </a:extLst>
          </a:blip>
          <a:stretch>
            <a:fillRect/>
          </a:stretch>
        </p:blipFill>
        <p:spPr>
          <a:xfrm>
            <a:off x="1378069" y="2898475"/>
            <a:ext cx="2452059" cy="23550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6999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0DC43-269C-A7DB-98CA-CA075216365F}"/>
              </a:ext>
            </a:extLst>
          </p:cNvPr>
          <p:cNvSpPr>
            <a:spLocks noGrp="1"/>
          </p:cNvSpPr>
          <p:nvPr>
            <p:ph type="title"/>
          </p:nvPr>
        </p:nvSpPr>
        <p:spPr>
          <a:xfrm>
            <a:off x="668707" y="169333"/>
            <a:ext cx="10024533" cy="880533"/>
          </a:xfrm>
        </p:spPr>
        <p:txBody>
          <a:bodyPr>
            <a:normAutofit fontScale="90000"/>
          </a:bodyPr>
          <a:lstStyle/>
          <a:p>
            <a:pPr algn="ctr"/>
            <a: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t>Evidencia Integradora</a:t>
            </a:r>
            <a:br>
              <a:rPr lang="es-MX" altLang="es-ES" sz="3600" b="1" dirty="0">
                <a:solidFill>
                  <a:schemeClr val="accent2">
                    <a:lumMod val="50000"/>
                  </a:schemeClr>
                </a:solidFill>
                <a:latin typeface="+mj-lt"/>
                <a:ea typeface="Calibri" panose="020F0502020204030204" pitchFamily="34" charset="0"/>
                <a:cs typeface="Arial" panose="020B0604020202020204" pitchFamily="34" charset="0"/>
              </a:rPr>
            </a:br>
            <a:endParaRPr lang="es-MX" dirty="0"/>
          </a:p>
        </p:txBody>
      </p:sp>
      <p:graphicFrame>
        <p:nvGraphicFramePr>
          <p:cNvPr id="4" name="Tabla 4">
            <a:extLst>
              <a:ext uri="{FF2B5EF4-FFF2-40B4-BE49-F238E27FC236}">
                <a16:creationId xmlns:a16="http://schemas.microsoft.com/office/drawing/2014/main" id="{3C2ECCD3-9D0D-7829-713F-4BB7EAF4EA5E}"/>
              </a:ext>
            </a:extLst>
          </p:cNvPr>
          <p:cNvGraphicFramePr>
            <a:graphicFrameLocks noGrp="1"/>
          </p:cNvGraphicFramePr>
          <p:nvPr>
            <p:ph idx="1"/>
            <p:extLst>
              <p:ext uri="{D42A27DB-BD31-4B8C-83A1-F6EECF244321}">
                <p14:modId xmlns:p14="http://schemas.microsoft.com/office/powerpoint/2010/main" val="3306881010"/>
              </p:ext>
            </p:extLst>
          </p:nvPr>
        </p:nvGraphicFramePr>
        <p:xfrm>
          <a:off x="1014293" y="651369"/>
          <a:ext cx="10024003" cy="5555262"/>
        </p:xfrm>
        <a:graphic>
          <a:graphicData uri="http://schemas.openxmlformats.org/drawingml/2006/table">
            <a:tbl>
              <a:tblPr firstRow="1" bandRow="1">
                <a:tableStyleId>{5C22544A-7EE6-4342-B048-85BDC9FD1C3A}</a:tableStyleId>
              </a:tblPr>
              <a:tblGrid>
                <a:gridCol w="3672073">
                  <a:extLst>
                    <a:ext uri="{9D8B030D-6E8A-4147-A177-3AD203B41FA5}">
                      <a16:colId xmlns:a16="http://schemas.microsoft.com/office/drawing/2014/main" val="2428059888"/>
                    </a:ext>
                  </a:extLst>
                </a:gridCol>
                <a:gridCol w="6351930">
                  <a:extLst>
                    <a:ext uri="{9D8B030D-6E8A-4147-A177-3AD203B41FA5}">
                      <a16:colId xmlns:a16="http://schemas.microsoft.com/office/drawing/2014/main" val="3013206288"/>
                    </a:ext>
                  </a:extLst>
                </a:gridCol>
              </a:tblGrid>
              <a:tr h="936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Evidencia de aprendizaje</a:t>
                      </a:r>
                      <a:endParaRPr lang="es-MX"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s-MX"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Criterios</a:t>
                      </a:r>
                      <a:r>
                        <a:rPr lang="es-ES" sz="1800" b="1" kern="120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a:t>
                      </a:r>
                      <a:r>
                        <a:rPr lang="es-ES" sz="1800" b="1" kern="12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desempeño</a:t>
                      </a:r>
                      <a:endParaRPr lang="es-MX"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s-MX"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7474316"/>
                  </a:ext>
                </a:extLst>
              </a:tr>
              <a:tr h="4482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Proyecto</a:t>
                      </a:r>
                      <a:r>
                        <a:rPr lang="es-ES" sz="2000" b="1"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2000" b="1"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intervención</a:t>
                      </a:r>
                      <a:r>
                        <a:rPr lang="es-ES" sz="2000" b="1"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para</a:t>
                      </a:r>
                      <a:r>
                        <a:rPr lang="es-ES" sz="2000" b="1"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2000" b="1"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prevención</a:t>
                      </a:r>
                      <a:r>
                        <a:rPr lang="es-ES" sz="2000" b="1"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2000" b="1"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 violencia.</a:t>
                      </a:r>
                      <a:endParaRPr lang="es-MX" sz="20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endParaRPr lang="es-MX"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62865" lvl="0" indent="0">
                        <a:lnSpc>
                          <a:spcPct val="115000"/>
                        </a:lnSpc>
                        <a:spcBef>
                          <a:spcPts val="990"/>
                        </a:spcBef>
                        <a:spcAft>
                          <a:spcPts val="0"/>
                        </a:spcAft>
                        <a:buSzPts val="1100"/>
                        <a:buFont typeface="Wingdings"/>
                        <a:buNone/>
                        <a:tabLst>
                          <a:tab pos="527050" algn="l"/>
                          <a:tab pos="527685" algn="l"/>
                        </a:tabLst>
                      </a:pPr>
                      <a:r>
                        <a:rPr lang="es-E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Presenta</a:t>
                      </a:r>
                      <a:r>
                        <a:rPr lang="es-ES" sz="1800" kern="1200" spc="12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una</a:t>
                      </a:r>
                      <a:r>
                        <a:rPr lang="es-ES" sz="1800" kern="1200" spc="13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justificación</a:t>
                      </a:r>
                      <a:r>
                        <a:rPr lang="es-ES" sz="1800" kern="1200" spc="13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y</a:t>
                      </a:r>
                      <a:r>
                        <a:rPr lang="es-ES" sz="1800" kern="1200" spc="13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descripción</a:t>
                      </a:r>
                      <a:r>
                        <a:rPr lang="es-ES" sz="1800" kern="1200" spc="13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1800" kern="1200" spc="13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1800" kern="1200" spc="1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problemática</a:t>
                      </a:r>
                      <a:r>
                        <a:rPr lang="es-ES" sz="1800" kern="1200" spc="13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sobre</a:t>
                      </a:r>
                      <a:r>
                        <a:rPr lang="es-ES" sz="1800" kern="1200" spc="13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violencia</a:t>
                      </a:r>
                      <a:r>
                        <a:rPr lang="es-ES" sz="1800" kern="1200" spc="12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recuperando</a:t>
                      </a:r>
                      <a:r>
                        <a:rPr lang="es-ES" sz="1800" kern="1200" spc="12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los</a:t>
                      </a:r>
                      <a:r>
                        <a:rPr lang="es-ES" sz="1800" kern="1200" spc="-22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elementos teóricos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revisados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en</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unidades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anteriores.</a:t>
                      </a:r>
                      <a:endParaRPr lang="es-MX"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Bef>
                          <a:spcPts val="20"/>
                        </a:spcBef>
                        <a:spcAft>
                          <a:spcPts val="0"/>
                        </a:spcAft>
                        <a:buSzPts val="1100"/>
                        <a:buFont typeface="Wingdings"/>
                        <a:buNone/>
                        <a:tabLst>
                          <a:tab pos="527050" algn="l"/>
                          <a:tab pos="527685" algn="l"/>
                        </a:tabLst>
                      </a:pP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-Elabora</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los propósitos del</a:t>
                      </a:r>
                      <a:r>
                        <a:rPr lang="es-ES" sz="1800" kern="1200" spc="-2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proyecto</a:t>
                      </a:r>
                      <a:r>
                        <a:rPr lang="es-ES" sz="1800" kern="1200" spc="-2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con</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énfasis en</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prevención</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violencia.</a:t>
                      </a:r>
                      <a:endParaRPr lang="es-MX"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62865" lvl="0" indent="0">
                        <a:lnSpc>
                          <a:spcPct val="115000"/>
                        </a:lnSpc>
                        <a:spcBef>
                          <a:spcPts val="395"/>
                        </a:spcBef>
                        <a:spcAft>
                          <a:spcPts val="0"/>
                        </a:spcAft>
                        <a:buSzPts val="1100"/>
                        <a:buFont typeface="Wingdings"/>
                        <a:buNone/>
                        <a:tabLst>
                          <a:tab pos="527050" algn="l"/>
                          <a:tab pos="527685" algn="l"/>
                        </a:tabLst>
                      </a:pP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-Diseña</a:t>
                      </a:r>
                      <a:r>
                        <a:rPr lang="es-ES" sz="1800" kern="1200" spc="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una</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serie</a:t>
                      </a:r>
                      <a:r>
                        <a:rPr lang="es-ES" sz="1800" kern="1200" spc="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estrategias</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preventivas</a:t>
                      </a:r>
                      <a:r>
                        <a:rPr lang="es-ES" sz="1800" kern="1200" spc="5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hacia</a:t>
                      </a:r>
                      <a:r>
                        <a:rPr lang="es-ES" sz="1800" kern="1200" spc="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violencia</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descrita,</a:t>
                      </a:r>
                      <a:r>
                        <a:rPr lang="es-ES" sz="1800" kern="1200" spc="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con</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a:t>
                      </a:r>
                      <a:r>
                        <a:rPr lang="es-ES" sz="1800" kern="1200" spc="4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participación</a:t>
                      </a:r>
                      <a:r>
                        <a:rPr lang="es-ES" sz="1800" kern="1200" spc="4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a:t>
                      </a:r>
                      <a:r>
                        <a:rPr lang="es-ES" sz="1800" kern="1200" spc="-23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todos los</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involucrados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(incluye</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materiales de apoyo).</a:t>
                      </a:r>
                      <a:endParaRPr lang="es-MX"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62865" lvl="0" indent="0">
                        <a:lnSpc>
                          <a:spcPct val="115000"/>
                        </a:lnSpc>
                        <a:spcBef>
                          <a:spcPts val="395"/>
                        </a:spcBef>
                        <a:spcAft>
                          <a:spcPts val="0"/>
                        </a:spcAft>
                        <a:buSzPts val="1100"/>
                        <a:buFont typeface="Wingdings"/>
                        <a:buNone/>
                        <a:tabLst>
                          <a:tab pos="527050" algn="l"/>
                          <a:tab pos="527685" algn="l"/>
                          <a:tab pos="1924050" algn="l"/>
                        </a:tabLst>
                      </a:pP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-Detalla el papel del maestro, de los padres de familia y demás participantes en el proyecto, así</a:t>
                      </a:r>
                      <a:r>
                        <a:rPr lang="es-ES" sz="1800" kern="1200" spc="-23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como</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acciones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pertinentes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para los</a:t>
                      </a:r>
                      <a:r>
                        <a:rPr lang="es-ES" sz="1800" kern="1200" spc="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estudiantes</a:t>
                      </a:r>
                      <a:endParaRPr lang="es-MX"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62865" lvl="0" indent="0">
                        <a:lnSpc>
                          <a:spcPct val="115000"/>
                        </a:lnSpc>
                        <a:spcBef>
                          <a:spcPts val="395"/>
                        </a:spcBef>
                        <a:spcAft>
                          <a:spcPts val="0"/>
                        </a:spcAft>
                        <a:buSzPts val="1100"/>
                        <a:buFont typeface="Wingdings"/>
                        <a:buNone/>
                        <a:tabLst>
                          <a:tab pos="527685" algn="l"/>
                          <a:tab pos="525780" algn="l"/>
                          <a:tab pos="1924050" algn="l"/>
                        </a:tabLst>
                      </a:pP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-Presenta una</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calendarización</a:t>
                      </a:r>
                      <a:r>
                        <a:rPr lang="es-ES" sz="1800" kern="1200" spc="-2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pertinente</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al</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tiempo</a:t>
                      </a:r>
                      <a:r>
                        <a:rPr lang="es-ES" sz="1800" kern="1200" spc="-3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espacio</a:t>
                      </a:r>
                      <a:r>
                        <a:rPr lang="es-ES" sz="1800" kern="1200" spc="-15"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y</a:t>
                      </a:r>
                      <a:r>
                        <a:rPr lang="es-ES" sz="1800" kern="1200" spc="-2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sujetos</a:t>
                      </a:r>
                      <a:r>
                        <a:rPr lang="es-ES" sz="1800" kern="1200" spc="-1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participantes.</a:t>
                      </a:r>
                      <a:endParaRPr lang="es-MX"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endParaRPr lang="es-MX"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6489430"/>
                  </a:ext>
                </a:extLst>
              </a:tr>
            </a:tbl>
          </a:graphicData>
        </a:graphic>
      </p:graphicFrame>
      <p:pic>
        <p:nvPicPr>
          <p:cNvPr id="3" name="Imagen 2">
            <a:extLst>
              <a:ext uri="{FF2B5EF4-FFF2-40B4-BE49-F238E27FC236}">
                <a16:creationId xmlns:a16="http://schemas.microsoft.com/office/drawing/2014/main" id="{9C69E255-8080-EC63-C027-33731E0219F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494" r="89873">
                        <a14:foregroundMark x1="9494" y1="32727" x2="9494" y2="32727"/>
                      </a14:backgroundRemoval>
                    </a14:imgEffect>
                  </a14:imgLayer>
                </a14:imgProps>
              </a:ext>
            </a:extLst>
          </a:blip>
          <a:stretch>
            <a:fillRect/>
          </a:stretch>
        </p:blipFill>
        <p:spPr>
          <a:xfrm>
            <a:off x="1490212" y="2639682"/>
            <a:ext cx="2452059" cy="23550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7326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F0760-F864-0454-7245-2B4E0834A77A}"/>
              </a:ext>
            </a:extLst>
          </p:cNvPr>
          <p:cNvSpPr>
            <a:spLocks noGrp="1"/>
          </p:cNvSpPr>
          <p:nvPr>
            <p:ph type="title"/>
          </p:nvPr>
        </p:nvSpPr>
        <p:spPr>
          <a:xfrm>
            <a:off x="677333" y="338668"/>
            <a:ext cx="10075333" cy="592665"/>
          </a:xfrm>
        </p:spPr>
        <p:txBody>
          <a:bodyPr>
            <a:normAutofit fontScale="90000"/>
          </a:bodyPr>
          <a:lstStyle/>
          <a:p>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solidFill>
                <a:schemeClr val="tx1"/>
              </a:solidFill>
            </a:endParaRPr>
          </a:p>
        </p:txBody>
      </p:sp>
      <p:graphicFrame>
        <p:nvGraphicFramePr>
          <p:cNvPr id="4" name="Tabla 4">
            <a:extLst>
              <a:ext uri="{FF2B5EF4-FFF2-40B4-BE49-F238E27FC236}">
                <a16:creationId xmlns:a16="http://schemas.microsoft.com/office/drawing/2014/main" id="{A5D6F10E-93D5-83B8-1423-19B1DC8910DE}"/>
              </a:ext>
            </a:extLst>
          </p:cNvPr>
          <p:cNvGraphicFramePr>
            <a:graphicFrameLocks noGrp="1"/>
          </p:cNvGraphicFramePr>
          <p:nvPr>
            <p:ph idx="1"/>
            <p:extLst>
              <p:ext uri="{D42A27DB-BD31-4B8C-83A1-F6EECF244321}">
                <p14:modId xmlns:p14="http://schemas.microsoft.com/office/powerpoint/2010/main" val="1658109257"/>
              </p:ext>
            </p:extLst>
          </p:nvPr>
        </p:nvGraphicFramePr>
        <p:xfrm>
          <a:off x="1216717" y="915289"/>
          <a:ext cx="9242649" cy="3850086"/>
        </p:xfrm>
        <a:graphic>
          <a:graphicData uri="http://schemas.openxmlformats.org/drawingml/2006/table">
            <a:tbl>
              <a:tblPr firstRow="1" bandRow="1">
                <a:tableStyleId>{5C22544A-7EE6-4342-B048-85BDC9FD1C3A}</a:tableStyleId>
              </a:tblPr>
              <a:tblGrid>
                <a:gridCol w="3135713">
                  <a:extLst>
                    <a:ext uri="{9D8B030D-6E8A-4147-A177-3AD203B41FA5}">
                      <a16:colId xmlns:a16="http://schemas.microsoft.com/office/drawing/2014/main" val="2159763237"/>
                    </a:ext>
                  </a:extLst>
                </a:gridCol>
                <a:gridCol w="2589799">
                  <a:extLst>
                    <a:ext uri="{9D8B030D-6E8A-4147-A177-3AD203B41FA5}">
                      <a16:colId xmlns:a16="http://schemas.microsoft.com/office/drawing/2014/main" val="2275335770"/>
                    </a:ext>
                  </a:extLst>
                </a:gridCol>
                <a:gridCol w="3517137">
                  <a:extLst>
                    <a:ext uri="{9D8B030D-6E8A-4147-A177-3AD203B41FA5}">
                      <a16:colId xmlns:a16="http://schemas.microsoft.com/office/drawing/2014/main" val="780329413"/>
                    </a:ext>
                  </a:extLst>
                </a:gridCol>
              </a:tblGrid>
              <a:tr h="444078">
                <a:tc>
                  <a:txBody>
                    <a:bodyPr/>
                    <a:lstStyle/>
                    <a:p>
                      <a:r>
                        <a:rPr lang="es-MX" sz="1800" dirty="0">
                          <a:latin typeface="Calibri" panose="020F0502020204030204" pitchFamily="34" charset="0"/>
                          <a:ea typeface="Calibri" panose="020F0502020204030204" pitchFamily="34" charset="0"/>
                          <a:cs typeface="Calibri" panose="020F0502020204030204" pitchFamily="34" charset="0"/>
                        </a:rPr>
                        <a:t> </a:t>
                      </a:r>
                      <a:r>
                        <a:rPr lang="es-MX" sz="1800" dirty="0">
                          <a:solidFill>
                            <a:schemeClr val="tx1"/>
                          </a:solidFill>
                          <a:latin typeface="Calibri" panose="020F0502020204030204" pitchFamily="34" charset="0"/>
                          <a:ea typeface="Calibri" panose="020F0502020204030204" pitchFamily="34" charset="0"/>
                          <a:cs typeface="Calibri" panose="020F0502020204030204" pitchFamily="34" charset="0"/>
                        </a:rPr>
                        <a:t>Evaluación</a:t>
                      </a:r>
                    </a:p>
                  </a:txBody>
                  <a:tcPr/>
                </a:tc>
                <a:tc>
                  <a:txBody>
                    <a:bodyPr/>
                    <a:lstStyle/>
                    <a:p>
                      <a:r>
                        <a:rPr lang="es-MX" sz="1800" dirty="0">
                          <a:solidFill>
                            <a:schemeClr val="tx1"/>
                          </a:solidFill>
                          <a:latin typeface="Calibri" panose="020F0502020204030204" pitchFamily="34" charset="0"/>
                          <a:ea typeface="Calibri" panose="020F0502020204030204" pitchFamily="34" charset="0"/>
                          <a:cs typeface="Calibri" panose="020F0502020204030204" pitchFamily="34" charset="0"/>
                        </a:rPr>
                        <a:t>Formativa</a:t>
                      </a:r>
                    </a:p>
                  </a:txBody>
                  <a:tcPr/>
                </a:tc>
                <a:tc>
                  <a:txBody>
                    <a:bodyPr/>
                    <a:lstStyle/>
                    <a:p>
                      <a:r>
                        <a:rPr lang="es-MX" sz="1800" dirty="0">
                          <a:solidFill>
                            <a:schemeClr val="tx1"/>
                          </a:solidFill>
                          <a:latin typeface="Calibri" panose="020F0502020204030204" pitchFamily="34" charset="0"/>
                          <a:ea typeface="Calibri" panose="020F0502020204030204" pitchFamily="34" charset="0"/>
                          <a:cs typeface="Calibri" panose="020F0502020204030204" pitchFamily="34" charset="0"/>
                        </a:rPr>
                        <a:t>Sumativa</a:t>
                      </a:r>
                    </a:p>
                  </a:txBody>
                  <a:tcPr/>
                </a:tc>
                <a:extLst>
                  <a:ext uri="{0D108BD9-81ED-4DB2-BD59-A6C34878D82A}">
                    <a16:rowId xmlns:a16="http://schemas.microsoft.com/office/drawing/2014/main" val="3115074007"/>
                  </a:ext>
                </a:extLst>
              </a:tr>
              <a:tr h="490526">
                <a:tc>
                  <a:txBody>
                    <a:bodyPr/>
                    <a:lstStyle/>
                    <a:p>
                      <a:r>
                        <a:rPr lang="es-MX" sz="1800" b="1" dirty="0">
                          <a:latin typeface="Calibri" panose="020F0502020204030204" pitchFamily="34" charset="0"/>
                          <a:ea typeface="Calibri" panose="020F0502020204030204" pitchFamily="34" charset="0"/>
                          <a:cs typeface="Calibri" panose="020F0502020204030204" pitchFamily="34" charset="0"/>
                        </a:rPr>
                        <a:t>Trabajos escritos, actividades</a:t>
                      </a:r>
                    </a:p>
                  </a:txBody>
                  <a:tcPr/>
                </a:tc>
                <a:tc>
                  <a:txBody>
                    <a:bodyPr/>
                    <a:lstStyle/>
                    <a:p>
                      <a:r>
                        <a:rPr lang="es-MX" sz="1800" dirty="0">
                          <a:latin typeface="Calibri" panose="020F0502020204030204" pitchFamily="34" charset="0"/>
                          <a:ea typeface="Calibri" panose="020F0502020204030204" pitchFamily="34" charset="0"/>
                          <a:cs typeface="Calibri" panose="020F0502020204030204" pitchFamily="34" charset="0"/>
                        </a:rPr>
                        <a:t>               45%</a:t>
                      </a:r>
                    </a:p>
                  </a:txBody>
                  <a:tcPr/>
                </a:tc>
                <a:tc>
                  <a:txBody>
                    <a:bodyPr/>
                    <a:lstStyle/>
                    <a:p>
                      <a:endParaRPr lang="es-MX"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6330011"/>
                  </a:ext>
                </a:extLst>
              </a:tr>
              <a:tr h="765729">
                <a:tc>
                  <a:txBody>
                    <a:bodyPr/>
                    <a:lstStyle/>
                    <a:p>
                      <a:r>
                        <a:rPr lang="es-MX" sz="1800" b="1" dirty="0">
                          <a:latin typeface="Calibri" panose="020F0502020204030204" pitchFamily="34" charset="0"/>
                          <a:ea typeface="Calibri" panose="020F0502020204030204" pitchFamily="34" charset="0"/>
                          <a:cs typeface="Calibri" panose="020F0502020204030204" pitchFamily="34" charset="0"/>
                        </a:rPr>
                        <a:t>Participación activa, asistencia, permanencia</a:t>
                      </a:r>
                    </a:p>
                  </a:txBody>
                  <a:tcPr/>
                </a:tc>
                <a:tc>
                  <a:txBody>
                    <a:bodyPr/>
                    <a:lstStyle/>
                    <a:p>
                      <a:endParaRPr lang="es-MX"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s-MX" sz="1800" dirty="0">
                          <a:latin typeface="Calibri" panose="020F0502020204030204" pitchFamily="34" charset="0"/>
                          <a:ea typeface="Calibri" panose="020F0502020204030204" pitchFamily="34" charset="0"/>
                          <a:cs typeface="Calibri" panose="020F0502020204030204" pitchFamily="34" charset="0"/>
                        </a:rPr>
                        <a:t>                   5%</a:t>
                      </a:r>
                    </a:p>
                  </a:txBody>
                  <a:tcPr/>
                </a:tc>
                <a:extLst>
                  <a:ext uri="{0D108BD9-81ED-4DB2-BD59-A6C34878D82A}">
                    <a16:rowId xmlns:a16="http://schemas.microsoft.com/office/drawing/2014/main" val="4143385977"/>
                  </a:ext>
                </a:extLst>
              </a:tr>
              <a:tr h="1487327">
                <a:tc>
                  <a:txBody>
                    <a:bodyPr/>
                    <a:lstStyle/>
                    <a:p>
                      <a:r>
                        <a:rPr lang="es-MX" sz="1800" b="1" dirty="0">
                          <a:latin typeface="Calibri" panose="020F0502020204030204" pitchFamily="34" charset="0"/>
                          <a:ea typeface="Calibri" panose="020F0502020204030204" pitchFamily="34" charset="0"/>
                          <a:cs typeface="Calibri" panose="020F0502020204030204" pitchFamily="34" charset="0"/>
                        </a:rPr>
                        <a:t>Portafolio </a:t>
                      </a:r>
                    </a:p>
                  </a:txBody>
                  <a:tcPr/>
                </a:tc>
                <a:tc>
                  <a:txBody>
                    <a:bodyPr/>
                    <a:lstStyle/>
                    <a:p>
                      <a:endParaRPr lang="es-MX"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s-MX" sz="1800" dirty="0">
                          <a:latin typeface="Calibri" panose="020F0502020204030204" pitchFamily="34" charset="0"/>
                          <a:ea typeface="Calibri" panose="020F0502020204030204" pitchFamily="34" charset="0"/>
                          <a:cs typeface="Calibri" panose="020F0502020204030204" pitchFamily="34" charset="0"/>
                        </a:rPr>
                        <a:t>                   </a:t>
                      </a:r>
                    </a:p>
                    <a:p>
                      <a:r>
                        <a:rPr lang="es-MX" sz="1800" dirty="0">
                          <a:latin typeface="Calibri" panose="020F0502020204030204" pitchFamily="34" charset="0"/>
                          <a:ea typeface="Calibri" panose="020F0502020204030204" pitchFamily="34" charset="0"/>
                          <a:cs typeface="Calibri" panose="020F0502020204030204" pitchFamily="34" charset="0"/>
                        </a:rPr>
                        <a:t>Autoevaluación      1%</a:t>
                      </a:r>
                    </a:p>
                    <a:p>
                      <a:r>
                        <a:rPr lang="es-MX" sz="1800" dirty="0">
                          <a:latin typeface="Calibri" panose="020F0502020204030204" pitchFamily="34" charset="0"/>
                          <a:ea typeface="Calibri" panose="020F0502020204030204" pitchFamily="34" charset="0"/>
                          <a:cs typeface="Calibri" panose="020F0502020204030204" pitchFamily="34" charset="0"/>
                        </a:rPr>
                        <a:t>Coevaluación          1%      = 50%</a:t>
                      </a:r>
                    </a:p>
                    <a:p>
                      <a:r>
                        <a:rPr lang="es-MX" sz="1800" dirty="0">
                          <a:latin typeface="Calibri" panose="020F0502020204030204" pitchFamily="34" charset="0"/>
                          <a:ea typeface="Calibri" panose="020F0502020204030204" pitchFamily="34" charset="0"/>
                          <a:cs typeface="Calibri" panose="020F0502020204030204" pitchFamily="34" charset="0"/>
                        </a:rPr>
                        <a:t>Heteroevaluación  48%</a:t>
                      </a:r>
                    </a:p>
                  </a:txBody>
                  <a:tcPr/>
                </a:tc>
                <a:extLst>
                  <a:ext uri="{0D108BD9-81ED-4DB2-BD59-A6C34878D82A}">
                    <a16:rowId xmlns:a16="http://schemas.microsoft.com/office/drawing/2014/main" val="1577861266"/>
                  </a:ext>
                </a:extLst>
              </a:tr>
              <a:tr h="662426">
                <a:tc>
                  <a:txBody>
                    <a:bodyPr/>
                    <a:lstStyle/>
                    <a:p>
                      <a:r>
                        <a:rPr lang="es-MX" sz="1800" b="1" dirty="0">
                          <a:latin typeface="Calibri" panose="020F0502020204030204" pitchFamily="34" charset="0"/>
                          <a:ea typeface="Calibri" panose="020F0502020204030204" pitchFamily="34" charset="0"/>
                          <a:cs typeface="Calibri" panose="020F0502020204030204" pitchFamily="34" charset="0"/>
                        </a:rPr>
                        <a:t>Total </a:t>
                      </a:r>
                    </a:p>
                  </a:txBody>
                  <a:tcPr/>
                </a:tc>
                <a:tc>
                  <a:txBody>
                    <a:bodyPr/>
                    <a:lstStyle/>
                    <a:p>
                      <a:endParaRPr lang="es-MX"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s-MX" sz="1800" dirty="0">
                          <a:latin typeface="Calibri" panose="020F0502020204030204" pitchFamily="34" charset="0"/>
                          <a:ea typeface="Calibri" panose="020F0502020204030204" pitchFamily="34" charset="0"/>
                          <a:cs typeface="Calibri" panose="020F0502020204030204" pitchFamily="34" charset="0"/>
                        </a:rPr>
                        <a:t>                 100%</a:t>
                      </a:r>
                    </a:p>
                  </a:txBody>
                  <a:tcPr/>
                </a:tc>
                <a:extLst>
                  <a:ext uri="{0D108BD9-81ED-4DB2-BD59-A6C34878D82A}">
                    <a16:rowId xmlns:a16="http://schemas.microsoft.com/office/drawing/2014/main" val="991970761"/>
                  </a:ext>
                </a:extLst>
              </a:tr>
            </a:tbl>
          </a:graphicData>
        </a:graphic>
      </p:graphicFrame>
      <p:graphicFrame>
        <p:nvGraphicFramePr>
          <p:cNvPr id="6" name="Tabla 6">
            <a:extLst>
              <a:ext uri="{FF2B5EF4-FFF2-40B4-BE49-F238E27FC236}">
                <a16:creationId xmlns:a16="http://schemas.microsoft.com/office/drawing/2014/main" id="{8A5733D1-493A-9C58-4B9D-E30FCDF0FCCA}"/>
              </a:ext>
            </a:extLst>
          </p:cNvPr>
          <p:cNvGraphicFramePr>
            <a:graphicFrameLocks noGrp="1"/>
          </p:cNvGraphicFramePr>
          <p:nvPr>
            <p:extLst>
              <p:ext uri="{D42A27DB-BD31-4B8C-83A1-F6EECF244321}">
                <p14:modId xmlns:p14="http://schemas.microsoft.com/office/powerpoint/2010/main" val="1318016260"/>
              </p:ext>
            </p:extLst>
          </p:nvPr>
        </p:nvGraphicFramePr>
        <p:xfrm>
          <a:off x="1541786" y="4904599"/>
          <a:ext cx="8540753" cy="1188720"/>
        </p:xfrm>
        <a:graphic>
          <a:graphicData uri="http://schemas.openxmlformats.org/drawingml/2006/table">
            <a:tbl>
              <a:tblPr firstRow="1" bandRow="1">
                <a:tableStyleId>{5C22544A-7EE6-4342-B048-85BDC9FD1C3A}</a:tableStyleId>
              </a:tblPr>
              <a:tblGrid>
                <a:gridCol w="4516691">
                  <a:extLst>
                    <a:ext uri="{9D8B030D-6E8A-4147-A177-3AD203B41FA5}">
                      <a16:colId xmlns:a16="http://schemas.microsoft.com/office/drawing/2014/main" val="1361231417"/>
                    </a:ext>
                  </a:extLst>
                </a:gridCol>
                <a:gridCol w="4024062">
                  <a:extLst>
                    <a:ext uri="{9D8B030D-6E8A-4147-A177-3AD203B41FA5}">
                      <a16:colId xmlns:a16="http://schemas.microsoft.com/office/drawing/2014/main" val="3259118575"/>
                    </a:ext>
                  </a:extLst>
                </a:gridCol>
              </a:tblGrid>
              <a:tr h="338668">
                <a:tc>
                  <a:txBody>
                    <a:bodyPr/>
                    <a:lstStyle/>
                    <a:p>
                      <a:pPr algn="ctr"/>
                      <a:r>
                        <a:rPr lang="es-MX" sz="2000" dirty="0">
                          <a:solidFill>
                            <a:schemeClr val="tx1"/>
                          </a:solidFill>
                          <a:latin typeface="Calibri" panose="020F0502020204030204" pitchFamily="34" charset="0"/>
                          <a:ea typeface="Calibri" panose="020F0502020204030204" pitchFamily="34" charset="0"/>
                          <a:cs typeface="Calibri" panose="020F0502020204030204" pitchFamily="34" charset="0"/>
                        </a:rPr>
                        <a:t>Criterios de Evaluación</a:t>
                      </a:r>
                    </a:p>
                  </a:txBody>
                  <a:tcPr/>
                </a:tc>
                <a:tc>
                  <a:txBody>
                    <a:bodyPr/>
                    <a:lstStyle/>
                    <a:p>
                      <a:pPr algn="ctr"/>
                      <a:r>
                        <a:rPr lang="es-MX" sz="2000" dirty="0">
                          <a:solidFill>
                            <a:schemeClr val="tx1"/>
                          </a:solidFill>
                          <a:latin typeface="Calibri" panose="020F0502020204030204" pitchFamily="34" charset="0"/>
                          <a:ea typeface="Calibri" panose="020F0502020204030204" pitchFamily="34" charset="0"/>
                          <a:cs typeface="Calibri" panose="020F0502020204030204" pitchFamily="34" charset="0"/>
                        </a:rPr>
                        <a:t>            Porcentaje de evaluación</a:t>
                      </a:r>
                    </a:p>
                  </a:txBody>
                  <a:tcPr/>
                </a:tc>
                <a:extLst>
                  <a:ext uri="{0D108BD9-81ED-4DB2-BD59-A6C34878D82A}">
                    <a16:rowId xmlns:a16="http://schemas.microsoft.com/office/drawing/2014/main" val="540593132"/>
                  </a:ext>
                </a:extLst>
              </a:tr>
              <a:tr h="366889">
                <a:tc>
                  <a:txBody>
                    <a:bodyPr/>
                    <a:lstStyle/>
                    <a:p>
                      <a:r>
                        <a:rPr lang="es-MX" sz="2000" dirty="0">
                          <a:latin typeface="Calibri" panose="020F0502020204030204" pitchFamily="34" charset="0"/>
                          <a:ea typeface="Calibri" panose="020F0502020204030204" pitchFamily="34" charset="0"/>
                          <a:cs typeface="Calibri" panose="020F0502020204030204" pitchFamily="34" charset="0"/>
                        </a:rPr>
                        <a:t>                </a:t>
                      </a:r>
                      <a:r>
                        <a:rPr lang="es-MX" sz="2000" b="1" dirty="0">
                          <a:latin typeface="Calibri" panose="020F0502020204030204" pitchFamily="34" charset="0"/>
                          <a:ea typeface="Calibri" panose="020F0502020204030204" pitchFamily="34" charset="0"/>
                          <a:cs typeface="Calibri" panose="020F0502020204030204" pitchFamily="34" charset="0"/>
                        </a:rPr>
                        <a:t>Promedio de Unidades </a:t>
                      </a:r>
                    </a:p>
                  </a:txBody>
                  <a:tcPr/>
                </a:tc>
                <a:tc>
                  <a:txBody>
                    <a:bodyPr/>
                    <a:lstStyle/>
                    <a:p>
                      <a:r>
                        <a:rPr lang="es-MX" sz="2000" dirty="0">
                          <a:latin typeface="Calibri" panose="020F0502020204030204" pitchFamily="34" charset="0"/>
                          <a:ea typeface="Calibri" panose="020F0502020204030204" pitchFamily="34" charset="0"/>
                          <a:cs typeface="Calibri" panose="020F0502020204030204" pitchFamily="34" charset="0"/>
                        </a:rPr>
                        <a:t>            </a:t>
                      </a:r>
                      <a:r>
                        <a:rPr lang="es-MX" sz="2000" b="1" dirty="0">
                          <a:latin typeface="Calibri" panose="020F0502020204030204" pitchFamily="34" charset="0"/>
                          <a:ea typeface="Calibri" panose="020F0502020204030204" pitchFamily="34" charset="0"/>
                          <a:cs typeface="Calibri" panose="020F0502020204030204" pitchFamily="34" charset="0"/>
                        </a:rPr>
                        <a:t>50%</a:t>
                      </a:r>
                    </a:p>
                  </a:txBody>
                  <a:tcPr/>
                </a:tc>
                <a:extLst>
                  <a:ext uri="{0D108BD9-81ED-4DB2-BD59-A6C34878D82A}">
                    <a16:rowId xmlns:a16="http://schemas.microsoft.com/office/drawing/2014/main" val="2157973805"/>
                  </a:ext>
                </a:extLst>
              </a:tr>
              <a:tr h="366889">
                <a:tc>
                  <a:txBody>
                    <a:bodyPr/>
                    <a:lstStyle/>
                    <a:p>
                      <a:r>
                        <a:rPr lang="es-MX" sz="2000" dirty="0">
                          <a:latin typeface="Calibri" panose="020F0502020204030204" pitchFamily="34" charset="0"/>
                          <a:ea typeface="Calibri" panose="020F0502020204030204" pitchFamily="34" charset="0"/>
                          <a:cs typeface="Calibri" panose="020F0502020204030204" pitchFamily="34" charset="0"/>
                        </a:rPr>
                        <a:t>                </a:t>
                      </a:r>
                      <a:r>
                        <a:rPr lang="es-MX" sz="2000" b="1" dirty="0">
                          <a:latin typeface="Calibri" panose="020F0502020204030204" pitchFamily="34" charset="0"/>
                          <a:ea typeface="Calibri" panose="020F0502020204030204" pitchFamily="34" charset="0"/>
                          <a:cs typeface="Calibri" panose="020F0502020204030204" pitchFamily="34" charset="0"/>
                        </a:rPr>
                        <a:t>Evidencia Final</a:t>
                      </a:r>
                    </a:p>
                  </a:txBody>
                  <a:tcPr/>
                </a:tc>
                <a:tc>
                  <a:txBody>
                    <a:bodyPr/>
                    <a:lstStyle/>
                    <a:p>
                      <a:r>
                        <a:rPr lang="es-MX" sz="2000" dirty="0">
                          <a:latin typeface="Calibri" panose="020F0502020204030204" pitchFamily="34" charset="0"/>
                          <a:ea typeface="Calibri" panose="020F0502020204030204" pitchFamily="34" charset="0"/>
                          <a:cs typeface="Calibri" panose="020F0502020204030204" pitchFamily="34" charset="0"/>
                        </a:rPr>
                        <a:t>            </a:t>
                      </a:r>
                      <a:r>
                        <a:rPr lang="es-MX" sz="2000" b="1" dirty="0">
                          <a:latin typeface="Calibri" panose="020F0502020204030204" pitchFamily="34" charset="0"/>
                          <a:ea typeface="Calibri" panose="020F0502020204030204" pitchFamily="34" charset="0"/>
                          <a:cs typeface="Calibri" panose="020F0502020204030204" pitchFamily="34" charset="0"/>
                        </a:rPr>
                        <a:t>50%</a:t>
                      </a:r>
                    </a:p>
                  </a:txBody>
                  <a:tcPr/>
                </a:tc>
                <a:extLst>
                  <a:ext uri="{0D108BD9-81ED-4DB2-BD59-A6C34878D82A}">
                    <a16:rowId xmlns:a16="http://schemas.microsoft.com/office/drawing/2014/main" val="350302896"/>
                  </a:ext>
                </a:extLst>
              </a:tr>
            </a:tbl>
          </a:graphicData>
        </a:graphic>
      </p:graphicFrame>
      <p:sp>
        <p:nvSpPr>
          <p:cNvPr id="3" name="Título 1">
            <a:extLst>
              <a:ext uri="{FF2B5EF4-FFF2-40B4-BE49-F238E27FC236}">
                <a16:creationId xmlns:a16="http://schemas.microsoft.com/office/drawing/2014/main" id="{A523EC37-D2CD-B4E7-D693-1577C5763F74}"/>
              </a:ext>
            </a:extLst>
          </p:cNvPr>
          <p:cNvSpPr txBox="1">
            <a:spLocks/>
          </p:cNvSpPr>
          <p:nvPr/>
        </p:nvSpPr>
        <p:spPr>
          <a:xfrm>
            <a:off x="825774" y="125049"/>
            <a:ext cx="10024533" cy="1003859"/>
          </a:xfrm>
          <a:prstGeom prst="rect">
            <a:avLst/>
          </a:prstGeom>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ltLang="es-ES" sz="3600" b="1" dirty="0">
                <a:solidFill>
                  <a:schemeClr val="accent2">
                    <a:lumMod val="50000"/>
                  </a:schemeClr>
                </a:solidFill>
                <a:ea typeface="Calibri" panose="020F0502020204030204" pitchFamily="34" charset="0"/>
                <a:cs typeface="Arial" panose="020B0604020202020204" pitchFamily="34" charset="0"/>
              </a:rPr>
              <a:t>Criterios de Evaluación</a:t>
            </a:r>
            <a:br>
              <a:rPr lang="es-MX" altLang="es-ES" sz="3600" b="1" dirty="0">
                <a:solidFill>
                  <a:schemeClr val="accent2">
                    <a:lumMod val="50000"/>
                  </a:schemeClr>
                </a:solidFill>
                <a:ea typeface="Calibri" panose="020F0502020204030204" pitchFamily="34" charset="0"/>
                <a:cs typeface="Arial" panose="020B0604020202020204" pitchFamily="34" charset="0"/>
              </a:rPr>
            </a:br>
            <a:endParaRPr lang="es-MX" dirty="0"/>
          </a:p>
        </p:txBody>
      </p:sp>
      <p:pic>
        <p:nvPicPr>
          <p:cNvPr id="2050" name="Picture 2" descr="Evaluación Escolar: LA EVALUACIÓN EDUCATIVA: CONCEPTOS, FUNCIONES Y TIPOS.">
            <a:extLst>
              <a:ext uri="{FF2B5EF4-FFF2-40B4-BE49-F238E27FC236}">
                <a16:creationId xmlns:a16="http://schemas.microsoft.com/office/drawing/2014/main" id="{E8ACDAE9-9AED-AE79-EC2C-20E212797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894" y="2013786"/>
            <a:ext cx="2154210" cy="233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47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65327-A982-EC0D-5A54-54D41142270B}"/>
              </a:ext>
            </a:extLst>
          </p:cNvPr>
          <p:cNvSpPr>
            <a:spLocks noGrp="1"/>
          </p:cNvSpPr>
          <p:nvPr>
            <p:ph type="title"/>
          </p:nvPr>
        </p:nvSpPr>
        <p:spPr>
          <a:xfrm>
            <a:off x="763594" y="139301"/>
            <a:ext cx="9956799" cy="999066"/>
          </a:xfrm>
        </p:spPr>
        <p:txBody>
          <a:bodyPr>
            <a:normAutofit fontScale="90000"/>
          </a:bodyPr>
          <a:lstStyle/>
          <a:p>
            <a:r>
              <a:rPr lang="es-MX" altLang="es-ES" sz="3600" b="1" dirty="0">
                <a:solidFill>
                  <a:schemeClr val="accent2">
                    <a:lumMod val="50000"/>
                  </a:schemeClr>
                </a:solidFill>
                <a:latin typeface="+mn-lt"/>
                <a:ea typeface="Calibri" panose="020F0502020204030204" pitchFamily="34" charset="0"/>
                <a:cs typeface="Arial" panose="020B0604020202020204" pitchFamily="34" charset="0"/>
              </a:rPr>
              <a:t>REGLAMENTO Y ACUERDOS INTERNOS</a:t>
            </a:r>
            <a:br>
              <a:rPr lang="es-MX" altLang="es-ES" sz="3600" b="1" dirty="0">
                <a:solidFill>
                  <a:schemeClr val="accent2">
                    <a:lumMod val="50000"/>
                  </a:schemeClr>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br>
            <a:endParaRPr lang="es-MX" b="1" dirty="0">
              <a:solidFill>
                <a:schemeClr val="accent2">
                  <a:lumMod val="50000"/>
                </a:schemeClr>
              </a:solidFill>
            </a:endParaRPr>
          </a:p>
        </p:txBody>
      </p:sp>
      <p:sp>
        <p:nvSpPr>
          <p:cNvPr id="3" name="Marcador de contenido 2">
            <a:extLst>
              <a:ext uri="{FF2B5EF4-FFF2-40B4-BE49-F238E27FC236}">
                <a16:creationId xmlns:a16="http://schemas.microsoft.com/office/drawing/2014/main" id="{C418BC96-8C8A-68A2-2A06-52286A9E7ACF}"/>
              </a:ext>
            </a:extLst>
          </p:cNvPr>
          <p:cNvSpPr>
            <a:spLocks noGrp="1"/>
          </p:cNvSpPr>
          <p:nvPr>
            <p:ph idx="1"/>
          </p:nvPr>
        </p:nvSpPr>
        <p:spPr>
          <a:xfrm>
            <a:off x="599697" y="845088"/>
            <a:ext cx="10845957" cy="4534295"/>
          </a:xfrm>
        </p:spPr>
        <p:txBody>
          <a:bodyPr>
            <a:noAutofit/>
          </a:bodyPr>
          <a:lstStyle/>
          <a:p>
            <a:r>
              <a:rPr lang="es-MX" altLang="es-ES" sz="2800" dirty="0">
                <a:latin typeface="Calibri" panose="020F0502020204030204" pitchFamily="34" charset="0"/>
                <a:ea typeface="Calibri" panose="020F0502020204030204" pitchFamily="34" charset="0"/>
                <a:cs typeface="Calibri" panose="020F0502020204030204" pitchFamily="34" charset="0"/>
              </a:rPr>
              <a:t>Atender el curso con la importancia debida que eso implica.</a:t>
            </a:r>
          </a:p>
          <a:p>
            <a:r>
              <a:rPr lang="es-MX" altLang="es-ES" sz="2800" dirty="0">
                <a:latin typeface="Calibri" panose="020F0502020204030204" pitchFamily="34" charset="0"/>
                <a:ea typeface="Calibri" panose="020F0502020204030204" pitchFamily="34" charset="0"/>
                <a:cs typeface="Calibri" panose="020F0502020204030204" pitchFamily="34" charset="0"/>
              </a:rPr>
              <a:t>Respetar y cuidar los comentarios personales y la diversidad que se esté tratando.(</a:t>
            </a:r>
            <a:r>
              <a:rPr lang="es-MX" sz="2800" dirty="0">
                <a:effectLst/>
                <a:latin typeface="Calibri" panose="020F0502020204030204" pitchFamily="34" charset="0"/>
                <a:ea typeface="Calibri" panose="020F0502020204030204" pitchFamily="34" charset="0"/>
                <a:cs typeface="Times New Roman" panose="02020603050405020304" pitchFamily="18" charset="0"/>
              </a:rPr>
              <a:t>hacia docentes y compañeras)</a:t>
            </a:r>
            <a:endParaRPr lang="es-MX" altLang="es-ES" sz="2800" dirty="0">
              <a:latin typeface="Calibri" panose="020F0502020204030204" pitchFamily="34" charset="0"/>
              <a:ea typeface="Calibri" panose="020F0502020204030204" pitchFamily="34" charset="0"/>
              <a:cs typeface="Calibri" panose="020F0502020204030204" pitchFamily="34" charset="0"/>
            </a:endParaRPr>
          </a:p>
          <a:p>
            <a:r>
              <a:rPr lang="es-MX" altLang="es-ES" sz="2800" dirty="0">
                <a:latin typeface="Calibri" panose="020F0502020204030204" pitchFamily="34" charset="0"/>
                <a:ea typeface="Calibri" panose="020F0502020204030204" pitchFamily="34" charset="0"/>
                <a:cs typeface="Calibri" panose="020F0502020204030204" pitchFamily="34" charset="0"/>
              </a:rPr>
              <a:t>Cumplir con las actividades en tiempo y forma según los contenidos del curso.</a:t>
            </a:r>
          </a:p>
          <a:p>
            <a:r>
              <a:rPr lang="es-MX" altLang="es-ES" sz="2800" dirty="0">
                <a:latin typeface="Calibri" panose="020F0502020204030204" pitchFamily="34" charset="0"/>
                <a:ea typeface="Calibri" panose="020F0502020204030204" pitchFamily="34" charset="0"/>
                <a:cs typeface="Calibri" panose="020F0502020204030204" pitchFamily="34" charset="0"/>
              </a:rPr>
              <a:t>Ética profesional y personal.</a:t>
            </a:r>
          </a:p>
          <a:p>
            <a:r>
              <a:rPr lang="es-MX" altLang="es-ES" sz="2800" dirty="0">
                <a:latin typeface="Calibri" panose="020F0502020204030204" pitchFamily="34" charset="0"/>
                <a:ea typeface="Calibri" panose="020F0502020204030204" pitchFamily="34" charset="0"/>
                <a:cs typeface="Calibri" panose="020F0502020204030204" pitchFamily="34" charset="0"/>
              </a:rPr>
              <a:t>Uso moderado del celular, laptop, etc.</a:t>
            </a:r>
          </a:p>
          <a:p>
            <a:r>
              <a:rPr lang="es-MX" altLang="es-ES" sz="2800" dirty="0">
                <a:latin typeface="Calibri" panose="020F0502020204030204" pitchFamily="34" charset="0"/>
                <a:ea typeface="Calibri" panose="020F0502020204030204" pitchFamily="34" charset="0"/>
                <a:cs typeface="Calibri" panose="020F0502020204030204" pitchFamily="34" charset="0"/>
              </a:rPr>
              <a:t>Asistir puntualmente a las clases y permanencia.</a:t>
            </a:r>
          </a:p>
          <a:p>
            <a:r>
              <a:rPr lang="es-MX" sz="2800" dirty="0">
                <a:effectLst/>
                <a:latin typeface="Calibri" panose="020F0502020204030204" pitchFamily="34" charset="0"/>
                <a:ea typeface="Calibri" panose="020F0502020204030204" pitchFamily="34" charset="0"/>
                <a:cs typeface="Times New Roman" panose="02020603050405020304" pitchFamily="18" charset="0"/>
              </a:rPr>
              <a:t>No consumir alimentos durante la sesión. </a:t>
            </a:r>
          </a:p>
          <a:p>
            <a:r>
              <a:rPr lang="es-MX" sz="2800" dirty="0">
                <a:effectLst/>
                <a:latin typeface="Calibri" panose="020F0502020204030204" pitchFamily="34" charset="0"/>
                <a:ea typeface="Calibri" panose="020F0502020204030204" pitchFamily="34" charset="0"/>
                <a:cs typeface="Times New Roman" panose="02020603050405020304" pitchFamily="18" charset="0"/>
              </a:rPr>
              <a:t>Tener una actitud positiva y de disposición, evitando palabras altisonantes, así como cuidar el lenguaje corporal</a:t>
            </a:r>
            <a:r>
              <a:rPr lang="es-MX" sz="2800" dirty="0">
                <a:latin typeface="Calibri" panose="020F0502020204030204" pitchFamily="34" charset="0"/>
                <a:ea typeface="Calibri" panose="020F0502020204030204" pitchFamily="34" charset="0"/>
                <a:cs typeface="Times New Roman" panose="02020603050405020304" pitchFamily="18" charset="0"/>
              </a:rPr>
              <a:t>.</a:t>
            </a:r>
            <a:endParaRPr lang="es-MX" altLang="es-ES"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MX" altLang="es-ES" sz="2800" dirty="0">
              <a:latin typeface="Calibri" panose="020F0502020204030204" pitchFamily="34" charset="0"/>
              <a:ea typeface="Calibri" panose="020F0502020204030204" pitchFamily="34" charset="0"/>
              <a:cs typeface="Calibri" panose="020F0502020204030204" pitchFamily="34" charset="0"/>
            </a:endParaRPr>
          </a:p>
          <a:p>
            <a:endParaRPr lang="es-MX" altLang="es-ES"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MX" altLang="es-ES" sz="2800" dirty="0">
              <a:latin typeface="Calibri" panose="020F0502020204030204" pitchFamily="34" charset="0"/>
              <a:ea typeface="Calibri" panose="020F0502020204030204" pitchFamily="34" charset="0"/>
              <a:cs typeface="Calibri" panose="020F0502020204030204" pitchFamily="34" charset="0"/>
            </a:endParaRPr>
          </a:p>
          <a:p>
            <a:endParaRPr lang="es-MX" altLang="es-ES" sz="28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Definición de Reglas – Fundamentos de Administracion Grupo 1171.">
            <a:extLst>
              <a:ext uri="{FF2B5EF4-FFF2-40B4-BE49-F238E27FC236}">
                <a16:creationId xmlns:a16="http://schemas.microsoft.com/office/drawing/2014/main" id="{4F2B958F-AE81-C798-5818-6505A5B7A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6" t="9422" r="11859" b="4104"/>
          <a:stretch/>
        </p:blipFill>
        <p:spPr bwMode="auto">
          <a:xfrm>
            <a:off x="7623208" y="3090978"/>
            <a:ext cx="3734602" cy="27804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8181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72121-45E6-D8F8-4E70-6780F55DAAEF}"/>
              </a:ext>
            </a:extLst>
          </p:cNvPr>
          <p:cNvSpPr>
            <a:spLocks noGrp="1"/>
          </p:cNvSpPr>
          <p:nvPr>
            <p:ph type="title"/>
          </p:nvPr>
        </p:nvSpPr>
        <p:spPr>
          <a:xfrm>
            <a:off x="854020" y="-339147"/>
            <a:ext cx="9601196" cy="1303867"/>
          </a:xfrm>
        </p:spPr>
        <p:txBody>
          <a:bodyPr>
            <a:normAutofit/>
          </a:bodyPr>
          <a:lstStyle/>
          <a:p>
            <a:r>
              <a:rPr lang="es-MX" sz="4000" b="1" dirty="0">
                <a:solidFill>
                  <a:schemeClr val="accent2">
                    <a:lumMod val="50000"/>
                  </a:schemeClr>
                </a:solidFill>
              </a:rPr>
              <a:t> </a:t>
            </a:r>
            <a:r>
              <a:rPr lang="es-MX" sz="4000" b="1" dirty="0">
                <a:solidFill>
                  <a:schemeClr val="accent2">
                    <a:lumMod val="50000"/>
                  </a:schemeClr>
                </a:solidFill>
                <a:latin typeface="Arial" panose="020B0604020202020204" pitchFamily="34" charset="0"/>
                <a:cs typeface="Arial" panose="020B0604020202020204" pitchFamily="34" charset="0"/>
              </a:rPr>
              <a:t>G r a c i a s </a:t>
            </a:r>
          </a:p>
        </p:txBody>
      </p:sp>
      <p:pic>
        <p:nvPicPr>
          <p:cNvPr id="6" name="Imagen 5">
            <a:extLst>
              <a:ext uri="{FF2B5EF4-FFF2-40B4-BE49-F238E27FC236}">
                <a16:creationId xmlns:a16="http://schemas.microsoft.com/office/drawing/2014/main" id="{29C1CA4D-6CA7-BE7C-CCD5-FF6F6B68BD42}"/>
              </a:ext>
            </a:extLst>
          </p:cNvPr>
          <p:cNvPicPr>
            <a:picLocks noChangeAspect="1"/>
          </p:cNvPicPr>
          <p:nvPr/>
        </p:nvPicPr>
        <p:blipFill rotWithShape="1">
          <a:blip r:embed="rId2"/>
          <a:srcRect t="14425"/>
          <a:stretch/>
        </p:blipFill>
        <p:spPr>
          <a:xfrm>
            <a:off x="1500742" y="764433"/>
            <a:ext cx="8954474" cy="5601861"/>
          </a:xfrm>
          <a:prstGeom prst="rect">
            <a:avLst/>
          </a:prstGeom>
        </p:spPr>
      </p:pic>
    </p:spTree>
    <p:extLst>
      <p:ext uri="{BB962C8B-B14F-4D97-AF65-F5344CB8AC3E}">
        <p14:creationId xmlns:p14="http://schemas.microsoft.com/office/powerpoint/2010/main" val="225791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 name="Título 1">
            <a:extLst>
              <a:ext uri="{FF2B5EF4-FFF2-40B4-BE49-F238E27FC236}">
                <a16:creationId xmlns:a16="http://schemas.microsoft.com/office/drawing/2014/main" id="{F3AA1B82-71ED-114C-A3A7-7ACAFD9AE903}"/>
              </a:ext>
            </a:extLst>
          </p:cNvPr>
          <p:cNvSpPr>
            <a:spLocks noGrp="1"/>
          </p:cNvSpPr>
          <p:nvPr>
            <p:ph type="title"/>
          </p:nvPr>
        </p:nvSpPr>
        <p:spPr>
          <a:xfrm>
            <a:off x="961941" y="254518"/>
            <a:ext cx="2730414" cy="3174482"/>
          </a:xfrm>
        </p:spPr>
        <p:txBody>
          <a:bodyPr>
            <a:normAutofit/>
          </a:bodyPr>
          <a:lstStyle/>
          <a:p>
            <a:r>
              <a:rPr lang="es-MX" sz="3100" b="1" dirty="0">
                <a:solidFill>
                  <a:schemeClr val="accent2">
                    <a:lumMod val="50000"/>
                  </a:schemeClr>
                </a:solidFill>
                <a:latin typeface="+mn-lt"/>
              </a:rPr>
              <a:t>PROPÓSITOS</a:t>
            </a:r>
            <a:endParaRPr lang="es-MX" sz="3100" b="1" dirty="0">
              <a:solidFill>
                <a:schemeClr val="accent2">
                  <a:lumMod val="50000"/>
                </a:schemeClr>
              </a:solidFill>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6603138-FCB3-C69A-8CED-E815BECC95FF}"/>
              </a:ext>
            </a:extLst>
          </p:cNvPr>
          <p:cNvSpPr>
            <a:spLocks noGrp="1"/>
          </p:cNvSpPr>
          <p:nvPr>
            <p:ph idx="1"/>
          </p:nvPr>
        </p:nvSpPr>
        <p:spPr>
          <a:xfrm>
            <a:off x="5150360" y="901218"/>
            <a:ext cx="5953630" cy="5405968"/>
          </a:xfrm>
        </p:spPr>
        <p:txBody>
          <a:bodyPr anchor="ctr">
            <a:noAutofit/>
          </a:bodyPr>
          <a:lstStyle/>
          <a:p>
            <a:pPr marL="0" indent="0" algn="just">
              <a:lnSpc>
                <a:spcPct val="90000"/>
              </a:lnSpc>
              <a:buNone/>
            </a:pPr>
            <a: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t>- El propósito general del curso es que los futuros docentes desarrollen los conocimientos, las habilidades y las actitudes propicias para coadyuvar en la prevención de la violencia en su contexto de actuación, además que:  </a:t>
            </a:r>
          </a:p>
          <a:p>
            <a:pPr marL="0" indent="0" algn="just">
              <a:lnSpc>
                <a:spcPct val="90000"/>
              </a:lnSpc>
              <a:buNone/>
            </a:pPr>
            <a:b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t>- Promuevan el acercamiento a los procesos de investigación a través del ejercicio sistemático de indagación empírica en escenarios escolares y sociales reales.</a:t>
            </a:r>
          </a:p>
          <a:p>
            <a:pPr marL="0" indent="0" algn="just">
              <a:lnSpc>
                <a:spcPct val="90000"/>
              </a:lnSpc>
              <a:buNone/>
            </a:pPr>
            <a:b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t>- Reflexionen acerca del papel de la escuela en la promoción de escenarios libres de violencia y en relación a la respuesta educativa frente a la violencia social.</a:t>
            </a:r>
            <a:b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br>
            <a:b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Analicen los factores que generan situaciones de violencia en los contextos de referencia.</a:t>
            </a:r>
          </a:p>
          <a:p>
            <a:pPr marL="0" indent="0" algn="just">
              <a:lnSpc>
                <a:spcPct val="90000"/>
              </a:lnSpc>
              <a:buNone/>
            </a:pPr>
            <a:b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MX" sz="1800" b="1" dirty="0">
                <a:solidFill>
                  <a:schemeClr val="bg1"/>
                </a:solidFill>
                <a:latin typeface="Calibri" panose="020F0502020204030204" pitchFamily="34" charset="0"/>
                <a:ea typeface="Calibri" panose="020F0502020204030204" pitchFamily="34" charset="0"/>
                <a:cs typeface="Calibri" panose="020F0502020204030204" pitchFamily="34" charset="0"/>
              </a:rPr>
              <a:t>- Promuevan la realización de proyectos de intervención educativa orientados a prevenir la violencia tanto escolar como social en los contextos de referencia. que se basen en los principios de rigurosidad, equidad, respeto a la diversidad, derechos fundamentales de los educandos y desarrollo humano sostenible.</a:t>
            </a:r>
          </a:p>
          <a:p>
            <a:pPr marL="0" indent="0" algn="just">
              <a:lnSpc>
                <a:spcPct val="90000"/>
              </a:lnSpc>
              <a:buNone/>
            </a:pPr>
            <a:br>
              <a:rPr lang="es-MX" sz="18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s-MX"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23499985-1751-9DC8-CB33-C12C4AECDC4C}"/>
              </a:ext>
            </a:extLst>
          </p:cNvPr>
          <p:cNvPicPr>
            <a:picLocks noChangeAspect="1"/>
          </p:cNvPicPr>
          <p:nvPr/>
        </p:nvPicPr>
        <p:blipFill rotWithShape="1">
          <a:blip r:embed="rId3"/>
          <a:srcRect l="3637" t="23018" r="1534"/>
          <a:stretch/>
        </p:blipFill>
        <p:spPr>
          <a:xfrm>
            <a:off x="639668" y="2704699"/>
            <a:ext cx="3364992" cy="3515308"/>
          </a:xfrm>
          <a:prstGeom prst="rect">
            <a:avLst/>
          </a:prstGeom>
          <a:ln>
            <a:noFill/>
          </a:ln>
          <a:effectLst>
            <a:softEdge rad="112500"/>
          </a:effectLst>
        </p:spPr>
      </p:pic>
    </p:spTree>
    <p:extLst>
      <p:ext uri="{BB962C8B-B14F-4D97-AF65-F5344CB8AC3E}">
        <p14:creationId xmlns:p14="http://schemas.microsoft.com/office/powerpoint/2010/main" val="313874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0" name="Picture 8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1" name="Rectangle 9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92" name="Picture 9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3" name="Picture 9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95" name="Straight Connector 9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97" name="Rectangle 96">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0" name="Picture 99">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1" name="Rectangle 100">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102" name="Picture 101">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 name="Picture 102">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ítulo 1">
            <a:extLst>
              <a:ext uri="{FF2B5EF4-FFF2-40B4-BE49-F238E27FC236}">
                <a16:creationId xmlns:a16="http://schemas.microsoft.com/office/drawing/2014/main" id="{DFC4B2EB-599E-678C-7E6B-C8F5996D0F9D}"/>
              </a:ext>
            </a:extLst>
          </p:cNvPr>
          <p:cNvSpPr txBox="1">
            <a:spLocks/>
          </p:cNvSpPr>
          <p:nvPr/>
        </p:nvSpPr>
        <p:spPr>
          <a:xfrm>
            <a:off x="3874973" y="-201776"/>
            <a:ext cx="3660056" cy="132537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2800" b="1" dirty="0" err="1">
                <a:solidFill>
                  <a:schemeClr val="accent2">
                    <a:lumMod val="50000"/>
                  </a:schemeClr>
                </a:solidFill>
              </a:rPr>
              <a:t>Descripción</a:t>
            </a:r>
            <a:r>
              <a:rPr lang="en-US" sz="2800" b="1" dirty="0">
                <a:solidFill>
                  <a:schemeClr val="accent2">
                    <a:lumMod val="50000"/>
                  </a:schemeClr>
                </a:solidFill>
              </a:rPr>
              <a:t> del </a:t>
            </a:r>
            <a:r>
              <a:rPr lang="en-US" sz="2800" b="1" dirty="0" err="1">
                <a:solidFill>
                  <a:schemeClr val="accent2">
                    <a:lumMod val="50000"/>
                  </a:schemeClr>
                </a:solidFill>
              </a:rPr>
              <a:t>curso</a:t>
            </a:r>
            <a:endParaRPr lang="en-US" sz="2800" b="1" dirty="0">
              <a:solidFill>
                <a:schemeClr val="accent2">
                  <a:lumMod val="50000"/>
                </a:schemeClr>
              </a:solidFill>
            </a:endParaRPr>
          </a:p>
        </p:txBody>
      </p:sp>
      <p:cxnSp>
        <p:nvCxnSpPr>
          <p:cNvPr id="105" name="Straight Connector 104">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90D917E9-53E1-A3FA-73B8-FF6F1B990B1D}"/>
              </a:ext>
            </a:extLst>
          </p:cNvPr>
          <p:cNvSpPr txBox="1"/>
          <p:nvPr/>
        </p:nvSpPr>
        <p:spPr>
          <a:xfrm>
            <a:off x="848235" y="1128450"/>
            <a:ext cx="10445337" cy="342566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a:bodyPr>
          <a:lstStyle/>
          <a:p>
            <a:pPr algn="just">
              <a:lnSpc>
                <a:spcPct val="90000"/>
              </a:lnSpc>
              <a:spcBef>
                <a:spcPct val="20000"/>
              </a:spcBef>
              <a:spcAft>
                <a:spcPts val="600"/>
              </a:spcAft>
              <a:buClr>
                <a:schemeClr val="accent1"/>
              </a:buClr>
              <a:buSzPct val="115000"/>
            </a:pPr>
            <a:endPar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Bef>
                <a:spcPct val="20000"/>
              </a:spcBef>
              <a:spcAft>
                <a:spcPts val="600"/>
              </a:spcAft>
              <a:buClr>
                <a:schemeClr val="accent1"/>
              </a:buClr>
              <a:buSzPct val="115000"/>
            </a:pP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Durante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presente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curso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llevará</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cabo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revisión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posturas</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teóricas</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señalan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la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violencia</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cobra forma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todo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aquello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impide</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u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obstaculiza</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desarrollo</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de las personas </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y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vigencia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derechos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humanos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más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allá</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violencia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directa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causada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personas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concretas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cometen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actos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destrucción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física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psicológica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y verbal contra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otra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tanto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también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ocurre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cuando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sistema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genera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situaciones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o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condiciones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no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permiten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grupos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sociales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y a las personas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pleno de sus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potencialidades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sus derechos y del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acceso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bienes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necesarios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para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una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vida</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digna</a:t>
            </a: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violencia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estructural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sobre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base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hacer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parecer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natural o inevitable las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situaciones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desigualdad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se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plasman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ideas,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normas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valores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cultura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tradición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validan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invisibilidad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control,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homogeneidad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entre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otros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t>
            </a:r>
          </a:p>
          <a:p>
            <a:pPr algn="ctr">
              <a:lnSpc>
                <a:spcPct val="90000"/>
              </a:lnSpc>
              <a:spcBef>
                <a:spcPct val="20000"/>
              </a:spcBef>
              <a:spcAft>
                <a:spcPts val="600"/>
              </a:spcAft>
              <a:buClr>
                <a:schemeClr val="accent1"/>
              </a:buClr>
              <a:buSzPct val="115000"/>
              <a:buFont typeface="Arial"/>
              <a:buChar char="•"/>
            </a:pPr>
            <a:endParaRPr lang="en-US" sz="1200" b="1" dirty="0">
              <a:solidFill>
                <a:srgbClr val="262626"/>
              </a:solidFill>
            </a:endParaRPr>
          </a:p>
        </p:txBody>
      </p:sp>
      <p:pic>
        <p:nvPicPr>
          <p:cNvPr id="5" name="Imagen 4">
            <a:extLst>
              <a:ext uri="{FF2B5EF4-FFF2-40B4-BE49-F238E27FC236}">
                <a16:creationId xmlns:a16="http://schemas.microsoft.com/office/drawing/2014/main" id="{6641DC7F-EC48-C66F-E766-7C7D2289FE73}"/>
              </a:ext>
            </a:extLst>
          </p:cNvPr>
          <p:cNvPicPr>
            <a:picLocks noChangeAspect="1"/>
          </p:cNvPicPr>
          <p:nvPr/>
        </p:nvPicPr>
        <p:blipFill rotWithShape="1">
          <a:blip r:embed="rId5"/>
          <a:srcRect l="85" t="22697" r="269"/>
          <a:stretch/>
        </p:blipFill>
        <p:spPr>
          <a:xfrm>
            <a:off x="905774" y="4640375"/>
            <a:ext cx="10344667" cy="1699138"/>
          </a:xfrm>
          <a:prstGeom prst="rect">
            <a:avLst/>
          </a:prstGeom>
          <a:ln w="57150" cmpd="thickThin">
            <a:solidFill>
              <a:srgbClr val="7F7F7F"/>
            </a:solidFill>
            <a:miter lim="800000"/>
          </a:ln>
        </p:spPr>
      </p:pic>
    </p:spTree>
    <p:extLst>
      <p:ext uri="{BB962C8B-B14F-4D97-AF65-F5344CB8AC3E}">
        <p14:creationId xmlns:p14="http://schemas.microsoft.com/office/powerpoint/2010/main" val="164338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22" name="Picture 21">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5" name="Straight Connector 24">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79DDFAC-7A3C-4C73-64F4-AE7FB45D5D93}"/>
              </a:ext>
            </a:extLst>
          </p:cNvPr>
          <p:cNvSpPr txBox="1"/>
          <p:nvPr/>
        </p:nvSpPr>
        <p:spPr>
          <a:xfrm>
            <a:off x="804262" y="657883"/>
            <a:ext cx="7493657" cy="555601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algn="just">
              <a:lnSpc>
                <a:spcPct val="90000"/>
              </a:lnSpc>
              <a:spcBef>
                <a:spcPct val="20000"/>
              </a:spcBef>
              <a:spcAft>
                <a:spcPts val="600"/>
              </a:spcAft>
              <a:buClr>
                <a:schemeClr val="accent1"/>
              </a:buClr>
              <a:buSzPct val="115000"/>
              <a:buFont typeface="Arial"/>
              <a:buChar char="•"/>
            </a:pP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partir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este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marco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Jardín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infantes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representa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ámbito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privilegiado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tratarse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etapa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más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temprana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cuando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presentan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avances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notorios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cognitivo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lingüístico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y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socioemocional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niño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lo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determina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sea un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periodo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condiciones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óptimas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para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competencias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emocionales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y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sociales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prevengan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aparición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problemas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comportamiento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agresivo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persistentes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ahí</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importancia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reconocer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etapa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3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5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años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presenta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injustificada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inestable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naturaleza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proceso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victimización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característico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años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preescolares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agresividad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llamada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también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“normal”,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el</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sentido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pertenece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normal del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niño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porque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no ha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aprendido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todavía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utilizar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tácticas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pacíficas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para resolver sus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conflictos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regular sus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emociones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o 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servirse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comportamientos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adaptación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que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sustituyan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agresividad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No ha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desarrollado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todavía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suficiente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soltura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social que le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permita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interaccionar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de forma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positiva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con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entorno</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Sus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actos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agresivos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se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explican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por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malestar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social,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inmadurez</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neurológica</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sus aptitudes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lingüísticas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recién</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aparecidas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y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su</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incipiente</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capacidad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para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integrar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las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prohibiciones</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262626"/>
                </a:solidFill>
                <a:latin typeface="Calibri" panose="020F0502020204030204" pitchFamily="34" charset="0"/>
                <a:ea typeface="Calibri" panose="020F0502020204030204" pitchFamily="34" charset="0"/>
                <a:cs typeface="Calibri" panose="020F0502020204030204" pitchFamily="34" charset="0"/>
              </a:rPr>
              <a:t>Bourcier</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2012).</a:t>
            </a:r>
          </a:p>
        </p:txBody>
      </p:sp>
      <p:pic>
        <p:nvPicPr>
          <p:cNvPr id="2" name="Imagen 1">
            <a:extLst>
              <a:ext uri="{FF2B5EF4-FFF2-40B4-BE49-F238E27FC236}">
                <a16:creationId xmlns:a16="http://schemas.microsoft.com/office/drawing/2014/main" id="{846A53E0-A768-204E-B10D-A957D440ACD0}"/>
              </a:ext>
            </a:extLst>
          </p:cNvPr>
          <p:cNvPicPr>
            <a:picLocks noChangeAspect="1"/>
          </p:cNvPicPr>
          <p:nvPr/>
        </p:nvPicPr>
        <p:blipFill>
          <a:blip r:embed="rId5"/>
          <a:srcRect r="-1" b="464"/>
          <a:stretch/>
        </p:blipFill>
        <p:spPr>
          <a:xfrm>
            <a:off x="8467253" y="1853491"/>
            <a:ext cx="2944226" cy="2930535"/>
          </a:xfrm>
          <a:prstGeom prst="rect">
            <a:avLst/>
          </a:prstGeom>
          <a:ln w="57150" cmpd="thickThin">
            <a:solidFill>
              <a:srgbClr val="7F7F7F"/>
            </a:solidFill>
            <a:miter lim="800000"/>
          </a:ln>
        </p:spPr>
      </p:pic>
    </p:spTree>
    <p:extLst>
      <p:ext uri="{BB962C8B-B14F-4D97-AF65-F5344CB8AC3E}">
        <p14:creationId xmlns:p14="http://schemas.microsoft.com/office/powerpoint/2010/main" val="342056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5E5C4-8E9A-766A-37F4-043AB69573D8}"/>
              </a:ext>
            </a:extLst>
          </p:cNvPr>
          <p:cNvSpPr>
            <a:spLocks noGrp="1"/>
          </p:cNvSpPr>
          <p:nvPr>
            <p:ph type="title"/>
          </p:nvPr>
        </p:nvSpPr>
        <p:spPr>
          <a:xfrm>
            <a:off x="1703877" y="557841"/>
            <a:ext cx="8596668" cy="590026"/>
          </a:xfrm>
        </p:spPr>
        <p:txBody>
          <a:bodyPr>
            <a:normAutofit fontScale="90000"/>
          </a:bodyPr>
          <a:lstStyle/>
          <a:p>
            <a:r>
              <a:rPr lang="es-MX" b="1" dirty="0">
                <a:solidFill>
                  <a:schemeClr val="accent2">
                    <a:lumMod val="50000"/>
                  </a:schemeClr>
                </a:solidFill>
              </a:rPr>
              <a:t>Descripción del curso</a:t>
            </a:r>
          </a:p>
        </p:txBody>
      </p:sp>
      <p:sp>
        <p:nvSpPr>
          <p:cNvPr id="3" name="Marcador de contenido 2">
            <a:extLst>
              <a:ext uri="{FF2B5EF4-FFF2-40B4-BE49-F238E27FC236}">
                <a16:creationId xmlns:a16="http://schemas.microsoft.com/office/drawing/2014/main" id="{5C9BDC0A-E608-5407-78D2-4D72E76AF634}"/>
              </a:ext>
            </a:extLst>
          </p:cNvPr>
          <p:cNvSpPr>
            <a:spLocks noGrp="1"/>
          </p:cNvSpPr>
          <p:nvPr>
            <p:ph idx="1"/>
          </p:nvPr>
        </p:nvSpPr>
        <p:spPr>
          <a:xfrm>
            <a:off x="866316" y="1408797"/>
            <a:ext cx="10459368" cy="4707332"/>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s-MX" sz="1800" b="0" i="0" dirty="0">
                <a:solidFill>
                  <a:srgbClr val="000000"/>
                </a:solidFill>
                <a:effectLst/>
                <a:latin typeface="Calibri" panose="020F0502020204030204" pitchFamily="34" charset="0"/>
              </a:rPr>
              <a:t>La </a:t>
            </a:r>
            <a:r>
              <a:rPr lang="es-MX" sz="1800" b="1" i="0" dirty="0">
                <a:solidFill>
                  <a:schemeClr val="accent2">
                    <a:lumMod val="50000"/>
                  </a:schemeClr>
                </a:solidFill>
                <a:effectLst/>
                <a:latin typeface="Calibri" panose="020F0502020204030204" pitchFamily="34" charset="0"/>
              </a:rPr>
              <a:t>formación de maestros </a:t>
            </a:r>
            <a:r>
              <a:rPr lang="es-MX" sz="1800" b="0" i="0" dirty="0">
                <a:solidFill>
                  <a:srgbClr val="000000"/>
                </a:solidFill>
                <a:effectLst/>
                <a:latin typeface="Calibri" panose="020F0502020204030204" pitchFamily="34" charset="0"/>
              </a:rPr>
              <a:t>de educación básica debe responder a la </a:t>
            </a:r>
            <a:r>
              <a:rPr lang="es-MX" sz="1800" b="1" i="0" dirty="0">
                <a:solidFill>
                  <a:schemeClr val="accent2">
                    <a:lumMod val="50000"/>
                  </a:schemeClr>
                </a:solidFill>
                <a:effectLst/>
                <a:latin typeface="Calibri" panose="020F0502020204030204" pitchFamily="34" charset="0"/>
              </a:rPr>
              <a:t>transformación social </a:t>
            </a:r>
            <a:r>
              <a:rPr lang="es-MX" sz="1800" b="0" i="0" dirty="0">
                <a:solidFill>
                  <a:srgbClr val="000000"/>
                </a:solidFill>
                <a:effectLst/>
                <a:latin typeface="Calibri" panose="020F0502020204030204" pitchFamily="34" charset="0"/>
              </a:rPr>
              <a:t>en todos los órdenes con el fin de atender con éxito las necesidades emanadas del contexto en el cual se insertarán los futuros docentes. En este sentido se pretende favorecer en los estudiantes normalistas una </a:t>
            </a:r>
            <a:r>
              <a:rPr lang="es-MX" sz="1800" b="1" i="0" dirty="0">
                <a:solidFill>
                  <a:schemeClr val="accent2">
                    <a:lumMod val="50000"/>
                  </a:schemeClr>
                </a:solidFill>
                <a:effectLst/>
                <a:latin typeface="Calibri" panose="020F0502020204030204" pitchFamily="34" charset="0"/>
              </a:rPr>
              <a:t>actitud ética ante la diversidad </a:t>
            </a:r>
            <a:r>
              <a:rPr lang="es-MX" sz="1800" b="0" i="0" dirty="0">
                <a:solidFill>
                  <a:srgbClr val="000000"/>
                </a:solidFill>
                <a:effectLst/>
                <a:latin typeface="Calibri" panose="020F0502020204030204" pitchFamily="34" charset="0"/>
              </a:rPr>
              <a:t>del entorno social que permita retomar esos elementos como áreas de oportunidad para</a:t>
            </a:r>
            <a:br>
              <a:rPr lang="es-MX" sz="1800" b="0" i="0" dirty="0">
                <a:solidFill>
                  <a:srgbClr val="000000"/>
                </a:solidFill>
                <a:effectLst/>
                <a:latin typeface="Calibri" panose="020F0502020204030204" pitchFamily="34" charset="0"/>
              </a:rPr>
            </a:br>
            <a:r>
              <a:rPr lang="es-MX" sz="1800" b="0" i="0" dirty="0">
                <a:solidFill>
                  <a:srgbClr val="000000"/>
                </a:solidFill>
                <a:effectLst/>
                <a:latin typeface="Calibri" panose="020F0502020204030204" pitchFamily="34" charset="0"/>
              </a:rPr>
              <a:t>su intervención educativa. </a:t>
            </a:r>
          </a:p>
          <a:p>
            <a:pPr algn="just"/>
            <a:r>
              <a:rPr lang="es-MX" sz="1800" b="0" i="0" dirty="0">
                <a:solidFill>
                  <a:srgbClr val="000000"/>
                </a:solidFill>
                <a:effectLst/>
                <a:latin typeface="Calibri" panose="020F0502020204030204" pitchFamily="34" charset="0"/>
              </a:rPr>
              <a:t>Esto se complementa con la incorporación de cursos optativos que diversifican las alternativas de formación de los estudiantes normalistas, que surgen de intereses y necesidades institucionales que enfocan temas relevantes social y culturalmente que requieren ser abordados por los docentes, tal es el caso del tema de </a:t>
            </a:r>
            <a:r>
              <a:rPr lang="es-MX" sz="1800" b="1" i="0" dirty="0">
                <a:solidFill>
                  <a:srgbClr val="000000"/>
                </a:solidFill>
                <a:effectLst/>
                <a:latin typeface="Calibri-Bold"/>
              </a:rPr>
              <a:t>la violencia en la escuela</a:t>
            </a:r>
            <a:r>
              <a:rPr lang="es-MX" sz="1800" b="0" i="0" dirty="0">
                <a:solidFill>
                  <a:srgbClr val="000000"/>
                </a:solidFill>
                <a:effectLst/>
                <a:latin typeface="Calibri" panose="020F0502020204030204" pitchFamily="34" charset="0"/>
              </a:rPr>
              <a:t>.</a:t>
            </a:r>
            <a:r>
              <a:rPr lang="es-MX" dirty="0"/>
              <a:t> </a:t>
            </a:r>
          </a:p>
          <a:p>
            <a:pPr algn="just"/>
            <a:r>
              <a:rPr lang="es-MX" sz="1800" b="0" i="0" dirty="0">
                <a:solidFill>
                  <a:srgbClr val="000000"/>
                </a:solidFill>
                <a:effectLst/>
                <a:latin typeface="Calibri" panose="020F0502020204030204" pitchFamily="34" charset="0"/>
              </a:rPr>
              <a:t>Es prioritario </a:t>
            </a:r>
            <a:r>
              <a:rPr lang="es-MX" sz="1800" b="1" i="0" dirty="0">
                <a:solidFill>
                  <a:schemeClr val="accent2">
                    <a:lumMod val="50000"/>
                  </a:schemeClr>
                </a:solidFill>
                <a:effectLst/>
                <a:latin typeface="Calibri" panose="020F0502020204030204" pitchFamily="34" charset="0"/>
              </a:rPr>
              <a:t>diagnosticar las situaciones de violencia y acoso escolar </a:t>
            </a:r>
            <a:r>
              <a:rPr lang="es-MX" sz="1800" b="0" i="0" dirty="0">
                <a:solidFill>
                  <a:srgbClr val="000000"/>
                </a:solidFill>
                <a:effectLst/>
                <a:latin typeface="Calibri" panose="020F0502020204030204" pitchFamily="34" charset="0"/>
              </a:rPr>
              <a:t>que prevalecen en las escuelas, a fin de </a:t>
            </a:r>
            <a:r>
              <a:rPr lang="es-MX" sz="1800" b="1" i="0" dirty="0">
                <a:solidFill>
                  <a:schemeClr val="accent2">
                    <a:lumMod val="50000"/>
                  </a:schemeClr>
                </a:solidFill>
                <a:effectLst/>
                <a:latin typeface="Calibri" panose="020F0502020204030204" pitchFamily="34" charset="0"/>
              </a:rPr>
              <a:t>aplicar programas preventivos</a:t>
            </a:r>
            <a:r>
              <a:rPr lang="es-MX" sz="1800" b="0" i="0" dirty="0">
                <a:solidFill>
                  <a:srgbClr val="000000"/>
                </a:solidFill>
                <a:effectLst/>
                <a:latin typeface="Calibri" panose="020F0502020204030204" pitchFamily="34" charset="0"/>
              </a:rPr>
              <a:t> para hacer frente a la inseguridad y </a:t>
            </a:r>
            <a:r>
              <a:rPr lang="es-MX" sz="1800" b="1" i="0" dirty="0">
                <a:solidFill>
                  <a:schemeClr val="accent2">
                    <a:lumMod val="50000"/>
                  </a:schemeClr>
                </a:solidFill>
                <a:effectLst/>
                <a:latin typeface="Calibri" panose="020F0502020204030204" pitchFamily="34" charset="0"/>
              </a:rPr>
              <a:t>mejorar la convivencia</a:t>
            </a:r>
            <a:r>
              <a:rPr lang="es-MX" sz="1800" b="0" i="0" dirty="0">
                <a:solidFill>
                  <a:srgbClr val="000000"/>
                </a:solidFill>
                <a:effectLst/>
                <a:latin typeface="Calibri" panose="020F0502020204030204" pitchFamily="34" charset="0"/>
              </a:rPr>
              <a:t> en la comunidad escolar, en conjunto con una participación responsable de los padres de familia y sus instancias de representación</a:t>
            </a:r>
            <a:r>
              <a:rPr lang="es-MX" sz="1800" dirty="0">
                <a:solidFill>
                  <a:srgbClr val="000000"/>
                </a:solidFill>
                <a:latin typeface="Calibri" panose="020F0502020204030204" pitchFamily="34" charset="0"/>
              </a:rPr>
              <a:t>.</a:t>
            </a:r>
            <a:endParaRPr lang="es-MX"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13901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D1FD8-E509-725D-7B2C-11E5D80FC8A0}"/>
              </a:ext>
            </a:extLst>
          </p:cNvPr>
          <p:cNvSpPr>
            <a:spLocks noGrp="1"/>
          </p:cNvSpPr>
          <p:nvPr>
            <p:ph type="title"/>
          </p:nvPr>
        </p:nvSpPr>
        <p:spPr>
          <a:xfrm>
            <a:off x="1295402" y="311527"/>
            <a:ext cx="9601196" cy="1303867"/>
          </a:xfrm>
        </p:spPr>
        <p:txBody>
          <a:bodyPr>
            <a:normAutofit/>
          </a:bodyPr>
          <a:lstStyle/>
          <a:p>
            <a:r>
              <a:rPr lang="es-MX" sz="4000" b="1" dirty="0">
                <a:solidFill>
                  <a:schemeClr val="accent2">
                    <a:lumMod val="50000"/>
                  </a:schemeClr>
                </a:solidFill>
              </a:rPr>
              <a:t>Cursos que anteceden o subsecuentes </a:t>
            </a:r>
          </a:p>
        </p:txBody>
      </p:sp>
      <p:sp>
        <p:nvSpPr>
          <p:cNvPr id="5" name="CuadroTexto 4">
            <a:extLst>
              <a:ext uri="{FF2B5EF4-FFF2-40B4-BE49-F238E27FC236}">
                <a16:creationId xmlns:a16="http://schemas.microsoft.com/office/drawing/2014/main" id="{B4B703B6-E231-4760-87A0-1048BD7A2B5D}"/>
              </a:ext>
            </a:extLst>
          </p:cNvPr>
          <p:cNvSpPr txBox="1"/>
          <p:nvPr/>
        </p:nvSpPr>
        <p:spPr>
          <a:xfrm>
            <a:off x="1048111" y="2415137"/>
            <a:ext cx="633035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es-MX" sz="2400" dirty="0">
              <a:latin typeface="Calibri" panose="020F0502020204030204" pitchFamily="34" charset="0"/>
              <a:ea typeface="Calibri" panose="020F0502020204030204" pitchFamily="34" charset="0"/>
              <a:cs typeface="Calibri" panose="020F0502020204030204" pitchFamily="34" charset="0"/>
            </a:endParaRPr>
          </a:p>
          <a:p>
            <a:pPr algn="just"/>
            <a:r>
              <a:rPr lang="es-MX" sz="2400" dirty="0">
                <a:latin typeface="Calibri" panose="020F0502020204030204" pitchFamily="34" charset="0"/>
                <a:ea typeface="Calibri" panose="020F0502020204030204" pitchFamily="34" charset="0"/>
                <a:cs typeface="Calibri" panose="020F0502020204030204" pitchFamily="34" charset="0"/>
              </a:rPr>
              <a:t>Dentro de la malla curricular no existe en este plan 2018, por tal manera el Estado determina aplicar una asignatura que requiera la institución en base a una contextualización de la carrera a fin. </a:t>
            </a:r>
          </a:p>
          <a:p>
            <a:endParaRPr lang="es-MX" sz="2400" dirty="0">
              <a:latin typeface="Calibri" panose="020F0502020204030204" pitchFamily="34" charset="0"/>
              <a:ea typeface="Calibri" panose="020F0502020204030204" pitchFamily="34" charset="0"/>
              <a:cs typeface="Calibri" panose="020F0502020204030204" pitchFamily="34" charset="0"/>
            </a:endParaRPr>
          </a:p>
          <a:p>
            <a:endParaRPr lang="es-MX" sz="2400" dirty="0">
              <a:latin typeface="Calibri" panose="020F0502020204030204" pitchFamily="34" charset="0"/>
              <a:ea typeface="Calibri" panose="020F0502020204030204" pitchFamily="34" charset="0"/>
              <a:cs typeface="Calibri" panose="020F0502020204030204" pitchFamily="34" charset="0"/>
            </a:endParaRPr>
          </a:p>
          <a:p>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284950B9-4747-61AF-C55A-192650E94DEB}"/>
              </a:ext>
            </a:extLst>
          </p:cNvPr>
          <p:cNvPicPr>
            <a:picLocks noChangeAspect="1"/>
          </p:cNvPicPr>
          <p:nvPr/>
        </p:nvPicPr>
        <p:blipFill>
          <a:blip r:embed="rId2"/>
          <a:stretch>
            <a:fillRect/>
          </a:stretch>
        </p:blipFill>
        <p:spPr>
          <a:xfrm>
            <a:off x="7441393" y="2592260"/>
            <a:ext cx="3860647" cy="3062073"/>
          </a:xfrm>
          <a:prstGeom prst="ellipse">
            <a:avLst/>
          </a:prstGeom>
          <a:ln>
            <a:noFill/>
          </a:ln>
          <a:effectLst>
            <a:softEdge rad="112500"/>
          </a:effectLst>
        </p:spPr>
      </p:pic>
    </p:spTree>
    <p:extLst>
      <p:ext uri="{BB962C8B-B14F-4D97-AF65-F5344CB8AC3E}">
        <p14:creationId xmlns:p14="http://schemas.microsoft.com/office/powerpoint/2010/main" val="296355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13" name="Picture 12">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id="{7CA7563A-526E-F9A1-2594-1D6D30E7D7BB}"/>
              </a:ext>
            </a:extLst>
          </p:cNvPr>
          <p:cNvSpPr>
            <a:spLocks noGrp="1"/>
          </p:cNvSpPr>
          <p:nvPr>
            <p:ph type="title" idx="4294967295"/>
          </p:nvPr>
        </p:nvSpPr>
        <p:spPr>
          <a:xfrm>
            <a:off x="1097280" y="609600"/>
            <a:ext cx="9601196" cy="1303867"/>
          </a:xfrm>
        </p:spPr>
        <p:txBody>
          <a:bodyPr vert="horz" lIns="91440" tIns="45720" rIns="91440" bIns="45720" rtlCol="0" anchor="ctr">
            <a:normAutofit/>
          </a:bodyPr>
          <a:lstStyle/>
          <a:p>
            <a:pPr>
              <a:lnSpc>
                <a:spcPct val="90000"/>
              </a:lnSpc>
            </a:pPr>
            <a:r>
              <a:rPr lang="en-US" sz="4100" b="1" dirty="0" err="1">
                <a:solidFill>
                  <a:schemeClr val="accent2">
                    <a:lumMod val="50000"/>
                  </a:schemeClr>
                </a:solidFill>
              </a:rPr>
              <a:t>Orientaciones</a:t>
            </a:r>
            <a:r>
              <a:rPr lang="en-US" sz="4100" b="1" dirty="0">
                <a:solidFill>
                  <a:schemeClr val="accent2">
                    <a:lumMod val="50000"/>
                  </a:schemeClr>
                </a:solidFill>
              </a:rPr>
              <a:t> </a:t>
            </a:r>
            <a:r>
              <a:rPr lang="en-US" sz="4100" b="1" dirty="0" err="1">
                <a:solidFill>
                  <a:schemeClr val="accent2">
                    <a:lumMod val="50000"/>
                  </a:schemeClr>
                </a:solidFill>
              </a:rPr>
              <a:t>generales</a:t>
            </a:r>
            <a:r>
              <a:rPr lang="en-US" sz="4100" b="1" dirty="0">
                <a:solidFill>
                  <a:schemeClr val="accent2">
                    <a:lumMod val="50000"/>
                  </a:schemeClr>
                </a:solidFill>
              </a:rPr>
              <a:t> para </a:t>
            </a:r>
            <a:r>
              <a:rPr lang="en-US" sz="4100" b="1" dirty="0" err="1">
                <a:solidFill>
                  <a:schemeClr val="accent2">
                    <a:lumMod val="50000"/>
                  </a:schemeClr>
                </a:solidFill>
              </a:rPr>
              <a:t>el</a:t>
            </a:r>
            <a:r>
              <a:rPr lang="en-US" sz="4100" b="1" dirty="0">
                <a:solidFill>
                  <a:schemeClr val="accent2">
                    <a:lumMod val="50000"/>
                  </a:schemeClr>
                </a:solidFill>
              </a:rPr>
              <a:t> </a:t>
            </a:r>
            <a:r>
              <a:rPr lang="en-US" sz="4100" b="1" dirty="0" err="1">
                <a:solidFill>
                  <a:schemeClr val="accent2">
                    <a:lumMod val="50000"/>
                  </a:schemeClr>
                </a:solidFill>
              </a:rPr>
              <a:t>desarrollo</a:t>
            </a:r>
            <a:r>
              <a:rPr lang="en-US" sz="4100" b="1" dirty="0">
                <a:solidFill>
                  <a:schemeClr val="accent2">
                    <a:lumMod val="50000"/>
                  </a:schemeClr>
                </a:solidFill>
              </a:rPr>
              <a:t> del </a:t>
            </a:r>
            <a:r>
              <a:rPr lang="en-US" sz="4100" b="1" dirty="0" err="1">
                <a:solidFill>
                  <a:schemeClr val="accent2">
                    <a:lumMod val="50000"/>
                  </a:schemeClr>
                </a:solidFill>
              </a:rPr>
              <a:t>curso</a:t>
            </a:r>
            <a:endParaRPr lang="en-US" sz="4100" b="1" dirty="0">
              <a:solidFill>
                <a:schemeClr val="accent2">
                  <a:lumMod val="50000"/>
                </a:schemeClr>
              </a:solidFill>
            </a:endParaRPr>
          </a:p>
        </p:txBody>
      </p:sp>
      <p:graphicFrame>
        <p:nvGraphicFramePr>
          <p:cNvPr id="5" name="Marcador de contenido 2">
            <a:extLst>
              <a:ext uri="{FF2B5EF4-FFF2-40B4-BE49-F238E27FC236}">
                <a16:creationId xmlns:a16="http://schemas.microsoft.com/office/drawing/2014/main" id="{F3112594-33DC-2468-2750-A5171F6E0239}"/>
              </a:ext>
            </a:extLst>
          </p:cNvPr>
          <p:cNvGraphicFramePr>
            <a:graphicFrameLocks noGrp="1"/>
          </p:cNvGraphicFramePr>
          <p:nvPr>
            <p:ph idx="4294967295"/>
            <p:extLst>
              <p:ext uri="{D42A27DB-BD31-4B8C-83A1-F6EECF244321}">
                <p14:modId xmlns:p14="http://schemas.microsoft.com/office/powerpoint/2010/main" val="2455691809"/>
              </p:ext>
            </p:extLst>
          </p:nvPr>
        </p:nvGraphicFramePr>
        <p:xfrm>
          <a:off x="1097280" y="2772384"/>
          <a:ext cx="10222029" cy="31034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280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6" descr="Head with Gears">
            <a:extLst>
              <a:ext uri="{FF2B5EF4-FFF2-40B4-BE49-F238E27FC236}">
                <a16:creationId xmlns:a16="http://schemas.microsoft.com/office/drawing/2014/main" id="{8DB30A62-FA9C-7F0A-3C2D-48DEF86B8C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433653"/>
            <a:ext cx="3195587" cy="3467474"/>
          </a:xfrm>
          <a:prstGeom prst="rect">
            <a:avLst/>
          </a:prstGeom>
        </p:spPr>
      </p:pic>
      <p:sp>
        <p:nvSpPr>
          <p:cNvPr id="2" name="Título 1">
            <a:extLst>
              <a:ext uri="{FF2B5EF4-FFF2-40B4-BE49-F238E27FC236}">
                <a16:creationId xmlns:a16="http://schemas.microsoft.com/office/drawing/2014/main" id="{69E40D24-29DF-4E62-502F-49E083D8641C}"/>
              </a:ext>
            </a:extLst>
          </p:cNvPr>
          <p:cNvSpPr txBox="1">
            <a:spLocks/>
          </p:cNvSpPr>
          <p:nvPr/>
        </p:nvSpPr>
        <p:spPr>
          <a:xfrm>
            <a:off x="941717" y="-103517"/>
            <a:ext cx="10308566" cy="1135781"/>
          </a:xfrm>
          <a:prstGeom prst="rect">
            <a:avLst/>
          </a:prstGeom>
        </p:spPr>
        <p:txBody>
          <a:bodyPr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s-MX" sz="2000" b="1">
                <a:solidFill>
                  <a:schemeClr val="accent2">
                    <a:lumMod val="50000"/>
                  </a:schemeClr>
                </a:solidFill>
                <a:cs typeface="Arial" panose="020B0604020202020204" pitchFamily="34" charset="0"/>
              </a:rPr>
              <a:t>COMPETENCIAS DEL PERFIL DE EGRESO A LAS QUE CONTRIBUYE EL CURSO</a:t>
            </a:r>
            <a:br>
              <a:rPr lang="es-MX" sz="2000" b="1">
                <a:solidFill>
                  <a:schemeClr val="accent2">
                    <a:lumMod val="50000"/>
                  </a:schemeClr>
                </a:solidFill>
                <a:cs typeface="Arial" panose="020B0604020202020204" pitchFamily="34" charset="0"/>
              </a:rPr>
            </a:br>
            <a:endParaRPr lang="es-MX" sz="2000" b="1" dirty="0">
              <a:solidFill>
                <a:schemeClr val="accent2">
                  <a:lumMod val="50000"/>
                </a:schemeClr>
              </a:solidFill>
            </a:endParaRPr>
          </a:p>
        </p:txBody>
      </p:sp>
      <p:sp>
        <p:nvSpPr>
          <p:cNvPr id="3" name="Marcador de contenido 2">
            <a:extLst>
              <a:ext uri="{FF2B5EF4-FFF2-40B4-BE49-F238E27FC236}">
                <a16:creationId xmlns:a16="http://schemas.microsoft.com/office/drawing/2014/main" id="{725FD3C3-DC8E-6897-265F-92314A0F38F6}"/>
              </a:ext>
            </a:extLst>
          </p:cNvPr>
          <p:cNvSpPr txBox="1">
            <a:spLocks/>
          </p:cNvSpPr>
          <p:nvPr/>
        </p:nvSpPr>
        <p:spPr>
          <a:xfrm>
            <a:off x="2321944" y="588335"/>
            <a:ext cx="9231551" cy="480300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a:buNone/>
            </a:pPr>
            <a:r>
              <a:rPr lang="en-US" sz="1400" b="1" dirty="0" err="1">
                <a:solidFill>
                  <a:schemeClr val="accent2">
                    <a:lumMod val="50000"/>
                  </a:schemeClr>
                </a:solidFill>
                <a:latin typeface="Arial" panose="020B0604020202020204" pitchFamily="34" charset="0"/>
                <a:cs typeface="Arial" panose="020B0604020202020204" pitchFamily="34" charset="0"/>
              </a:rPr>
              <a:t>Competencias</a:t>
            </a:r>
            <a:r>
              <a:rPr lang="en-US" sz="1400" b="1" dirty="0">
                <a:solidFill>
                  <a:schemeClr val="accent2">
                    <a:lumMod val="50000"/>
                  </a:schemeClr>
                </a:solidFill>
                <a:latin typeface="Arial" panose="020B0604020202020204" pitchFamily="34" charset="0"/>
                <a:cs typeface="Arial" panose="020B0604020202020204" pitchFamily="34" charset="0"/>
              </a:rPr>
              <a:t> </a:t>
            </a:r>
            <a:r>
              <a:rPr lang="en-US" sz="1400" b="1" dirty="0" err="1">
                <a:solidFill>
                  <a:schemeClr val="accent2">
                    <a:lumMod val="50000"/>
                  </a:schemeClr>
                </a:solidFill>
                <a:latin typeface="Arial" panose="020B0604020202020204" pitchFamily="34" charset="0"/>
                <a:cs typeface="Arial" panose="020B0604020202020204" pitchFamily="34" charset="0"/>
              </a:rPr>
              <a:t>profesionales</a:t>
            </a:r>
            <a:endParaRPr lang="en-US" sz="1400" b="1" dirty="0">
              <a:solidFill>
                <a:schemeClr val="accent2">
                  <a:lumMod val="50000"/>
                </a:schemeClr>
              </a:solidFill>
              <a:latin typeface="Arial" panose="020B0604020202020204" pitchFamily="34" charset="0"/>
              <a:cs typeface="Arial" panose="020B0604020202020204" pitchFamily="34" charset="0"/>
            </a:endParaRPr>
          </a:p>
          <a:p>
            <a:pPr marL="0" indent="0" algn="just">
              <a:lnSpc>
                <a:spcPct val="90000"/>
              </a:lnSpc>
              <a:buFont typeface="Arial"/>
              <a:buNone/>
            </a:pP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0" indent="0" algn="just">
              <a:lnSpc>
                <a:spcPct val="90000"/>
              </a:lnSpc>
              <a:buFont typeface="Arial"/>
              <a:buNone/>
            </a:pPr>
            <a:r>
              <a:rPr lang="es-MX" sz="1400" dirty="0">
                <a:latin typeface="Arial" panose="020B0604020202020204" pitchFamily="34" charset="0"/>
                <a:cs typeface="Arial" panose="020B0604020202020204" pitchFamily="34" charset="0"/>
              </a:rPr>
              <a:t>-Actúa de manera ética ante la diversidad de situaciones que se presentan en la práctica profesional</a:t>
            </a:r>
          </a:p>
          <a:p>
            <a:pPr marL="0" indent="0" algn="just">
              <a:lnSpc>
                <a:spcPct val="90000"/>
              </a:lnSpc>
              <a:buFont typeface="Arial"/>
              <a:buNone/>
            </a:pPr>
            <a:r>
              <a:rPr lang="es-MX" sz="1400" dirty="0">
                <a:latin typeface="Arial" panose="020B0604020202020204" pitchFamily="34" charset="0"/>
                <a:cs typeface="Arial" panose="020B0604020202020204" pitchFamily="34" charset="0"/>
              </a:rPr>
              <a:t>.</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-Colabora con la comunidad escolar, padres de familia, autoridades y docentes, en la toma de decisiones y en el desarrollo de alternativas de solución a problemáticas socioeducativas.</a:t>
            </a:r>
          </a:p>
          <a:p>
            <a:pPr marL="0" indent="0" algn="just">
              <a:lnSpc>
                <a:spcPct val="90000"/>
              </a:lnSpc>
              <a:buFont typeface="Arial"/>
              <a:buNone/>
            </a:pPr>
            <a:br>
              <a:rPr lang="es-MX" sz="1400" dirty="0">
                <a:latin typeface="Arial" panose="020B0604020202020204" pitchFamily="34" charset="0"/>
                <a:cs typeface="Arial" panose="020B0604020202020204" pitchFamily="34" charset="0"/>
              </a:rPr>
            </a:br>
            <a:r>
              <a:rPr lang="es-MX" sz="1400" dirty="0">
                <a:solidFill>
                  <a:schemeClr val="accent2">
                    <a:lumMod val="50000"/>
                  </a:schemeClr>
                </a:solidFill>
                <a:latin typeface="Arial" panose="020B0604020202020204" pitchFamily="34" charset="0"/>
                <a:cs typeface="Arial" panose="020B0604020202020204" pitchFamily="34" charset="0"/>
              </a:rPr>
              <a:t> </a:t>
            </a:r>
            <a:br>
              <a:rPr lang="es-MX" sz="1400" dirty="0">
                <a:solidFill>
                  <a:schemeClr val="accent2">
                    <a:lumMod val="50000"/>
                  </a:schemeClr>
                </a:solidFill>
                <a:latin typeface="Arial" panose="020B0604020202020204" pitchFamily="34" charset="0"/>
                <a:cs typeface="Arial" panose="020B0604020202020204" pitchFamily="34" charset="0"/>
              </a:rPr>
            </a:br>
            <a:r>
              <a:rPr lang="es-MX" sz="1400" b="1" dirty="0">
                <a:solidFill>
                  <a:schemeClr val="accent2">
                    <a:lumMod val="50000"/>
                  </a:schemeClr>
                </a:solidFill>
                <a:latin typeface="Arial" panose="020B0604020202020204" pitchFamily="34" charset="0"/>
                <a:cs typeface="Arial" panose="020B0604020202020204" pitchFamily="34" charset="0"/>
              </a:rPr>
              <a:t>Competencias que se desarrollan en el curso</a:t>
            </a:r>
          </a:p>
          <a:p>
            <a:pPr marL="0" indent="0" algn="just">
              <a:lnSpc>
                <a:spcPct val="90000"/>
              </a:lnSpc>
              <a:buFont typeface="Arial"/>
              <a:buNone/>
            </a:pPr>
            <a:r>
              <a:rPr lang="es-MX" sz="1400" b="1" dirty="0">
                <a:latin typeface="Arial" panose="020B0604020202020204" pitchFamily="34" charset="0"/>
                <a:cs typeface="Arial" panose="020B0604020202020204" pitchFamily="34" charset="0"/>
              </a:rPr>
              <a:t> </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-Orienta su actuación profesional con sentido ético-</a:t>
            </a:r>
            <a:r>
              <a:rPr lang="es-MX" sz="1400" dirty="0" err="1">
                <a:latin typeface="Arial" panose="020B0604020202020204" pitchFamily="34" charset="0"/>
                <a:cs typeface="Arial" panose="020B0604020202020204" pitchFamily="34" charset="0"/>
              </a:rPr>
              <a:t>valoral</a:t>
            </a:r>
            <a:r>
              <a:rPr lang="es-MX" sz="1400" dirty="0">
                <a:latin typeface="Arial" panose="020B0604020202020204" pitchFamily="34" charset="0"/>
                <a:cs typeface="Arial" panose="020B0604020202020204" pitchFamily="34" charset="0"/>
              </a:rPr>
              <a:t> y asume los diversos principios y reglas que aseguran una mejor convivencia institucional y social, en beneficio de los alumnos y de la comunidad escolar.</a:t>
            </a:r>
          </a:p>
          <a:p>
            <a:pPr marL="0" indent="0" algn="just">
              <a:lnSpc>
                <a:spcPct val="90000"/>
              </a:lnSpc>
              <a:buFont typeface="Arial"/>
              <a:buNone/>
            </a:pP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-Diseña y aplica diferentes diagnósticos para identificar problemáticas que afectan el trabajo en la escuela y en el aula.</a:t>
            </a:r>
          </a:p>
          <a:p>
            <a:pPr marL="0" indent="0" algn="just">
              <a:lnSpc>
                <a:spcPct val="90000"/>
              </a:lnSpc>
              <a:buFont typeface="Arial"/>
              <a:buNone/>
            </a:pPr>
            <a:br>
              <a:rPr lang="es-MX" sz="1400" dirty="0">
                <a:latin typeface="Arial" panose="020B0604020202020204" pitchFamily="34" charset="0"/>
                <a:cs typeface="Arial" panose="020B0604020202020204" pitchFamily="34" charset="0"/>
              </a:rPr>
            </a:br>
            <a:r>
              <a:rPr lang="en-US" sz="1400" b="1" dirty="0" err="1">
                <a:solidFill>
                  <a:schemeClr val="accent2">
                    <a:lumMod val="50000"/>
                  </a:schemeClr>
                </a:solidFill>
                <a:latin typeface="Arial" panose="020B0604020202020204" pitchFamily="34" charset="0"/>
                <a:cs typeface="Arial" panose="020B0604020202020204" pitchFamily="34" charset="0"/>
              </a:rPr>
              <a:t>Competencias</a:t>
            </a:r>
            <a:r>
              <a:rPr lang="en-US" sz="1400" b="1" dirty="0">
                <a:solidFill>
                  <a:schemeClr val="accent2">
                    <a:lumMod val="50000"/>
                  </a:schemeClr>
                </a:solidFill>
                <a:latin typeface="Arial" panose="020B0604020202020204" pitchFamily="34" charset="0"/>
                <a:cs typeface="Arial" panose="020B0604020202020204" pitchFamily="34" charset="0"/>
              </a:rPr>
              <a:t> </a:t>
            </a:r>
            <a:r>
              <a:rPr lang="en-US" sz="1400" b="1" dirty="0" err="1">
                <a:solidFill>
                  <a:schemeClr val="accent2">
                    <a:lumMod val="50000"/>
                  </a:schemeClr>
                </a:solidFill>
                <a:latin typeface="Arial" panose="020B0604020202020204" pitchFamily="34" charset="0"/>
                <a:cs typeface="Arial" panose="020B0604020202020204" pitchFamily="34" charset="0"/>
              </a:rPr>
              <a:t>genericas</a:t>
            </a:r>
            <a:endParaRPr lang="en-US" sz="1400" b="1" dirty="0">
              <a:solidFill>
                <a:schemeClr val="accent2">
                  <a:lumMod val="50000"/>
                </a:schemeClr>
              </a:solidFill>
              <a:latin typeface="Arial" panose="020B0604020202020204" pitchFamily="34" charset="0"/>
              <a:cs typeface="Arial" panose="020B0604020202020204" pitchFamily="34" charset="0"/>
            </a:endParaRPr>
          </a:p>
          <a:p>
            <a:pPr algn="just">
              <a:lnSpc>
                <a:spcPct val="90000"/>
              </a:lnSpc>
            </a:pPr>
            <a:r>
              <a:rPr lang="en-US" sz="1400" b="1"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Soluciona problemas y toma decisiones utilizando su pensamiento crítico y creativo</a:t>
            </a:r>
          </a:p>
          <a:p>
            <a:pPr algn="just">
              <a:lnSpc>
                <a:spcPct val="90000"/>
              </a:lnSpc>
            </a:pPr>
            <a:r>
              <a:rPr lang="es-MX" sz="1400" dirty="0">
                <a:latin typeface="Arial" panose="020B0604020202020204" pitchFamily="34" charset="0"/>
                <a:cs typeface="Arial" panose="020B0604020202020204" pitchFamily="34" charset="0"/>
              </a:rPr>
              <a:t>Colabora con diversos actores para generar proyectos innovadores de impacto social y educativo.</a:t>
            </a:r>
          </a:p>
          <a:p>
            <a:pPr algn="just">
              <a:lnSpc>
                <a:spcPct val="90000"/>
              </a:lnSpc>
            </a:pPr>
            <a:r>
              <a:rPr lang="es-MX" sz="1400" dirty="0">
                <a:latin typeface="Arial" panose="020B0604020202020204" pitchFamily="34" charset="0"/>
                <a:cs typeface="Arial" panose="020B0604020202020204" pitchFamily="34" charset="0"/>
              </a:rPr>
              <a:t>Utiliza las tecnologías de la información y la comunicación de manera crítica</a:t>
            </a:r>
          </a:p>
          <a:p>
            <a:pPr algn="just">
              <a:lnSpc>
                <a:spcPct val="90000"/>
              </a:lnSpc>
            </a:pPr>
            <a:endParaRPr lang="es-MX" sz="1400" dirty="0"/>
          </a:p>
        </p:txBody>
      </p:sp>
    </p:spTree>
    <p:extLst>
      <p:ext uri="{BB962C8B-B14F-4D97-AF65-F5344CB8AC3E}">
        <p14:creationId xmlns:p14="http://schemas.microsoft.com/office/powerpoint/2010/main" val="284911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A9284-731C-54F9-2094-FBE0089086A9}"/>
              </a:ext>
            </a:extLst>
          </p:cNvPr>
          <p:cNvSpPr>
            <a:spLocks noGrp="1"/>
          </p:cNvSpPr>
          <p:nvPr>
            <p:ph type="title"/>
          </p:nvPr>
        </p:nvSpPr>
        <p:spPr>
          <a:xfrm>
            <a:off x="723328" y="-219410"/>
            <a:ext cx="10197494" cy="1099457"/>
          </a:xfrm>
        </p:spPr>
        <p:txBody>
          <a:bodyPr>
            <a:normAutofit/>
          </a:bodyPr>
          <a:lstStyle/>
          <a:p>
            <a:r>
              <a:rPr lang="es-MX" sz="3600" b="1" dirty="0">
                <a:solidFill>
                  <a:schemeClr val="accent2">
                    <a:lumMod val="50000"/>
                  </a:schemeClr>
                </a:solidFill>
              </a:rPr>
              <a:t>ESTRUCTURA DEL CURSO</a:t>
            </a:r>
          </a:p>
        </p:txBody>
      </p:sp>
      <p:graphicFrame>
        <p:nvGraphicFramePr>
          <p:cNvPr id="5" name="Marcador de contenido 2">
            <a:extLst>
              <a:ext uri="{FF2B5EF4-FFF2-40B4-BE49-F238E27FC236}">
                <a16:creationId xmlns:a16="http://schemas.microsoft.com/office/drawing/2014/main" id="{D0CD2CD1-72DB-1EDB-F9DE-3012A8509A7B}"/>
              </a:ext>
            </a:extLst>
          </p:cNvPr>
          <p:cNvGraphicFramePr>
            <a:graphicFrameLocks noGrp="1"/>
          </p:cNvGraphicFramePr>
          <p:nvPr>
            <p:ph idx="1"/>
            <p:extLst>
              <p:ext uri="{D42A27DB-BD31-4B8C-83A1-F6EECF244321}">
                <p14:modId xmlns:p14="http://schemas.microsoft.com/office/powerpoint/2010/main" val="2023443470"/>
              </p:ext>
            </p:extLst>
          </p:nvPr>
        </p:nvGraphicFramePr>
        <p:xfrm>
          <a:off x="842596" y="526212"/>
          <a:ext cx="10197494" cy="517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2E8F5DF5-5874-D793-2C76-B035A7F55E81}"/>
              </a:ext>
            </a:extLst>
          </p:cNvPr>
          <p:cNvPicPr>
            <a:picLocks noChangeAspect="1"/>
          </p:cNvPicPr>
          <p:nvPr/>
        </p:nvPicPr>
        <p:blipFill>
          <a:blip r:embed="rId7"/>
          <a:stretch>
            <a:fillRect/>
          </a:stretch>
        </p:blipFill>
        <p:spPr>
          <a:xfrm>
            <a:off x="1164076" y="4944650"/>
            <a:ext cx="2118138" cy="13021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n 3">
            <a:extLst>
              <a:ext uri="{FF2B5EF4-FFF2-40B4-BE49-F238E27FC236}">
                <a16:creationId xmlns:a16="http://schemas.microsoft.com/office/drawing/2014/main" id="{239CB8A3-18F3-624C-8A6D-5E1C696F4897}"/>
              </a:ext>
            </a:extLst>
          </p:cNvPr>
          <p:cNvPicPr>
            <a:picLocks noChangeAspect="1"/>
          </p:cNvPicPr>
          <p:nvPr/>
        </p:nvPicPr>
        <p:blipFill>
          <a:blip r:embed="rId8"/>
          <a:stretch>
            <a:fillRect/>
          </a:stretch>
        </p:blipFill>
        <p:spPr>
          <a:xfrm>
            <a:off x="3390647" y="4944650"/>
            <a:ext cx="2288750" cy="1302146"/>
          </a:xfrm>
          <a:prstGeom prst="ellipse">
            <a:avLst/>
          </a:prstGeom>
          <a:ln>
            <a:noFill/>
          </a:ln>
          <a:effectLst>
            <a:softEdge rad="112500"/>
          </a:effectLst>
        </p:spPr>
      </p:pic>
      <p:grpSp>
        <p:nvGrpSpPr>
          <p:cNvPr id="8" name="Grupo 7">
            <a:extLst>
              <a:ext uri="{FF2B5EF4-FFF2-40B4-BE49-F238E27FC236}">
                <a16:creationId xmlns:a16="http://schemas.microsoft.com/office/drawing/2014/main" id="{3206B50C-4C60-6019-E2B8-EBAED84AC0B5}"/>
              </a:ext>
            </a:extLst>
          </p:cNvPr>
          <p:cNvGrpSpPr/>
          <p:nvPr/>
        </p:nvGrpSpPr>
        <p:grpSpPr>
          <a:xfrm>
            <a:off x="6179418" y="4288049"/>
            <a:ext cx="4848506" cy="1600201"/>
            <a:chOff x="6179418" y="4288049"/>
            <a:chExt cx="4848506" cy="1600201"/>
          </a:xfrm>
        </p:grpSpPr>
        <p:pic>
          <p:nvPicPr>
            <p:cNvPr id="6" name="Imagen 5">
              <a:extLst>
                <a:ext uri="{FF2B5EF4-FFF2-40B4-BE49-F238E27FC236}">
                  <a16:creationId xmlns:a16="http://schemas.microsoft.com/office/drawing/2014/main" id="{49DF296C-6F01-253D-407B-92121E157041}"/>
                </a:ext>
              </a:extLst>
            </p:cNvPr>
            <p:cNvPicPr>
              <a:picLocks noChangeAspect="1"/>
            </p:cNvPicPr>
            <p:nvPr/>
          </p:nvPicPr>
          <p:blipFill>
            <a:blip r:embed="rId9"/>
            <a:stretch>
              <a:fillRect/>
            </a:stretch>
          </p:blipFill>
          <p:spPr>
            <a:xfrm>
              <a:off x="6179418" y="4288050"/>
              <a:ext cx="2621681"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n 6">
              <a:extLst>
                <a:ext uri="{FF2B5EF4-FFF2-40B4-BE49-F238E27FC236}">
                  <a16:creationId xmlns:a16="http://schemas.microsoft.com/office/drawing/2014/main" id="{4B6F34BA-BAA0-93C8-16F9-87906074C6DD}"/>
                </a:ext>
              </a:extLst>
            </p:cNvPr>
            <p:cNvPicPr>
              <a:picLocks noChangeAspect="1"/>
            </p:cNvPicPr>
            <p:nvPr/>
          </p:nvPicPr>
          <p:blipFill>
            <a:blip r:embed="rId10"/>
            <a:stretch>
              <a:fillRect/>
            </a:stretch>
          </p:blipFill>
          <p:spPr>
            <a:xfrm>
              <a:off x="8801100" y="4288049"/>
              <a:ext cx="2226824"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9" name="Imagen 8">
            <a:extLst>
              <a:ext uri="{FF2B5EF4-FFF2-40B4-BE49-F238E27FC236}">
                <a16:creationId xmlns:a16="http://schemas.microsoft.com/office/drawing/2014/main" id="{3CA1F973-BF91-ABD6-6E73-02FCF66FEEDF}"/>
              </a:ext>
            </a:extLst>
          </p:cNvPr>
          <p:cNvPicPr>
            <a:picLocks noChangeAspect="1"/>
          </p:cNvPicPr>
          <p:nvPr/>
        </p:nvPicPr>
        <p:blipFill>
          <a:blip r:embed="rId7"/>
          <a:stretch>
            <a:fillRect/>
          </a:stretch>
        </p:blipFill>
        <p:spPr>
          <a:xfrm>
            <a:off x="1164076" y="4841012"/>
            <a:ext cx="2118138" cy="1405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Imagen 9">
            <a:extLst>
              <a:ext uri="{FF2B5EF4-FFF2-40B4-BE49-F238E27FC236}">
                <a16:creationId xmlns:a16="http://schemas.microsoft.com/office/drawing/2014/main" id="{A6D34454-12AC-5FB3-7511-41807C67596F}"/>
              </a:ext>
            </a:extLst>
          </p:cNvPr>
          <p:cNvPicPr>
            <a:picLocks noChangeAspect="1"/>
          </p:cNvPicPr>
          <p:nvPr/>
        </p:nvPicPr>
        <p:blipFill>
          <a:blip r:embed="rId8"/>
          <a:stretch>
            <a:fillRect/>
          </a:stretch>
        </p:blipFill>
        <p:spPr>
          <a:xfrm>
            <a:off x="3390647" y="4841012"/>
            <a:ext cx="2288750" cy="1405783"/>
          </a:xfrm>
          <a:prstGeom prst="ellipse">
            <a:avLst/>
          </a:prstGeom>
          <a:ln>
            <a:noFill/>
          </a:ln>
          <a:effectLst>
            <a:softEdge rad="112500"/>
          </a:effectLst>
        </p:spPr>
      </p:pic>
    </p:spTree>
    <p:extLst>
      <p:ext uri="{BB962C8B-B14F-4D97-AF65-F5344CB8AC3E}">
        <p14:creationId xmlns:p14="http://schemas.microsoft.com/office/powerpoint/2010/main" val="1785906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1298</TotalTime>
  <Words>1895</Words>
  <Application>Microsoft Office PowerPoint</Application>
  <PresentationFormat>Panorámica</PresentationFormat>
  <Paragraphs>121</Paragraphs>
  <Slides>16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Aparajita</vt:lpstr>
      <vt:lpstr>Arial</vt:lpstr>
      <vt:lpstr>Arial MT</vt:lpstr>
      <vt:lpstr>Arial Narrow</vt:lpstr>
      <vt:lpstr>Arial Nova Light</vt:lpstr>
      <vt:lpstr>Calibri</vt:lpstr>
      <vt:lpstr>Calibri-Bold</vt:lpstr>
      <vt:lpstr>Cambria</vt:lpstr>
      <vt:lpstr>Garamond</vt:lpstr>
      <vt:lpstr>Wingdings</vt:lpstr>
      <vt:lpstr>Orgánico</vt:lpstr>
      <vt:lpstr>       Prevención de la Violencia en la Escuela  Semestre Séptimo  Trayecto optativo 4Hrs. / 4.5   Mtra. Diana Elizabeth Cerda Orocio dianaelizabeth.cerda@docentecoahuila.gob.mx               </vt:lpstr>
      <vt:lpstr>PROPÓSITOS</vt:lpstr>
      <vt:lpstr>Presentación de PowerPoint</vt:lpstr>
      <vt:lpstr>Presentación de PowerPoint</vt:lpstr>
      <vt:lpstr>Descripción del curso</vt:lpstr>
      <vt:lpstr>Cursos que anteceden o subsecuentes </vt:lpstr>
      <vt:lpstr>Orientaciones generales para el desarrollo del curso</vt:lpstr>
      <vt:lpstr>Presentación de PowerPoint</vt:lpstr>
      <vt:lpstr>ESTRUCTURA DEL CURSO</vt:lpstr>
      <vt:lpstr>ESTRUCTURA DEL CURSO</vt:lpstr>
      <vt:lpstr>Evidencias de aprendizaje      UNIDAD  I </vt:lpstr>
      <vt:lpstr>Evidencias de aprendizaje    UNIDAD  II </vt:lpstr>
      <vt:lpstr>Evidencia Integradora </vt:lpstr>
      <vt:lpstr>           </vt:lpstr>
      <vt:lpstr>REGLAMENTO Y ACUERDOS INTERNOS </vt:lpstr>
      <vt:lpstr> G r a c i a 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Preescolar   Encuadre   Prevención de la Violencia en la Escuela Semestre Séptimo  Trayecto optativo 4Hrs. / 4.5</dc:title>
  <dc:creator>NARCISO RODRIGUEZ ESPINOSA</dc:creator>
  <cp:lastModifiedBy>DIANA ELIZABETH CERDA OROCIO</cp:lastModifiedBy>
  <cp:revision>27</cp:revision>
  <dcterms:created xsi:type="dcterms:W3CDTF">2023-08-15T17:55:34Z</dcterms:created>
  <dcterms:modified xsi:type="dcterms:W3CDTF">2024-08-23T15:38:57Z</dcterms:modified>
</cp:coreProperties>
</file>