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4"/>
  </p:notesMasterIdLst>
  <p:sldIdLst>
    <p:sldId id="256" r:id="rId2"/>
    <p:sldId id="298" r:id="rId3"/>
    <p:sldId id="284" r:id="rId4"/>
    <p:sldId id="285" r:id="rId5"/>
    <p:sldId id="258" r:id="rId6"/>
    <p:sldId id="267" r:id="rId7"/>
    <p:sldId id="268" r:id="rId8"/>
    <p:sldId id="297" r:id="rId9"/>
    <p:sldId id="286" r:id="rId10"/>
    <p:sldId id="263" r:id="rId11"/>
    <p:sldId id="301" r:id="rId12"/>
    <p:sldId id="28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José Vigil Obregón" initials="JJV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0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1800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49A43-28F2-497A-951A-A06FDA6663C5}" type="datetimeFigureOut">
              <a:rPr lang="es-ES" smtClean="0"/>
              <a:pPr/>
              <a:t>18/09/2024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CE83-D27D-4021-BF73-19CB1C833E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0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32"/>
          </a:xfrm>
          <a:prstGeom prst="rect">
            <a:avLst/>
          </a:prstGeom>
        </p:spPr>
      </p:pic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858781" y="1267073"/>
            <a:ext cx="84544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200" b="1" dirty="0">
                <a:solidFill>
                  <a:prstClr val="black"/>
                </a:solidFill>
              </a:rPr>
              <a:t>PROGRAMA INSTITUCIONAL DE TUTORÍA EDUCATIVA PARA LAS ESCUELAS NORMALES DEL ESTADO DE COAHUILA DE ZARAGOZA ”</a:t>
            </a:r>
          </a:p>
          <a:p>
            <a:pPr algn="ctr"/>
            <a:r>
              <a:rPr lang="es-ES_tradnl" sz="32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r>
              <a:rPr lang="es-ES_tradn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SEMESTRE. SEPTIMO</a:t>
            </a:r>
          </a:p>
          <a:p>
            <a:pPr algn="ctr"/>
            <a:r>
              <a:rPr lang="es-ES_tradn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 ROSA VELIA DEL RIO TIJERINA</a:t>
            </a:r>
            <a:endParaRPr lang="es-ES" sz="3200" b="1" dirty="0">
              <a:solidFill>
                <a:prstClr val="black"/>
              </a:solidFill>
            </a:endParaRP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  <a:p>
            <a:pPr algn="ctr"/>
            <a:r>
              <a:rPr lang="es-ES_tradnl" sz="3200" b="1" dirty="0">
                <a:solidFill>
                  <a:prstClr val="black"/>
                </a:solidFill>
              </a:rPr>
              <a:t>TUTORÍA </a:t>
            </a: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48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032"/>
            <a:ext cx="12192001" cy="686103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2434" y="1166156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1" cy="6861032"/>
          </a:xfrm>
          <a:prstGeom prst="rect">
            <a:avLst/>
          </a:prstGeom>
        </p:spPr>
      </p:pic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17481" y="606094"/>
            <a:ext cx="9605221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CRITERIOS DE EVALUACIÓN</a:t>
            </a:r>
          </a:p>
          <a:p>
            <a:pPr algn="ctr"/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es-ES_tradnl" sz="2400" dirty="0"/>
            </a:br>
            <a:r>
              <a:rPr lang="es-ES_tradnl" sz="2400" dirty="0"/>
              <a:t>      </a:t>
            </a:r>
            <a:br>
              <a:rPr lang="es-ES_tradnl" sz="2400" dirty="0"/>
            </a:br>
            <a:r>
              <a:rPr lang="es-ES_tradnl" sz="2400" dirty="0"/>
              <a:t>                                                       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38E0FFC-F813-0650-ED1E-5CB384041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203767"/>
              </p:ext>
            </p:extLst>
          </p:nvPr>
        </p:nvGraphicFramePr>
        <p:xfrm>
          <a:off x="2251494" y="1690778"/>
          <a:ext cx="7908506" cy="226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4253">
                  <a:extLst>
                    <a:ext uri="{9D8B030D-6E8A-4147-A177-3AD203B41FA5}">
                      <a16:colId xmlns:a16="http://schemas.microsoft.com/office/drawing/2014/main" val="368950509"/>
                    </a:ext>
                  </a:extLst>
                </a:gridCol>
                <a:gridCol w="3954253">
                  <a:extLst>
                    <a:ext uri="{9D8B030D-6E8A-4147-A177-3AD203B41FA5}">
                      <a16:colId xmlns:a16="http://schemas.microsoft.com/office/drawing/2014/main" val="177863336"/>
                    </a:ext>
                  </a:extLst>
                </a:gridCol>
              </a:tblGrid>
              <a:tr h="581998">
                <a:tc>
                  <a:txBody>
                    <a:bodyPr/>
                    <a:lstStyle/>
                    <a:p>
                      <a:r>
                        <a:rPr lang="es-ES_tradnl" sz="1800" dirty="0"/>
                        <a:t>Trabajos escritos </a:t>
                      </a:r>
                      <a:endParaRPr lang="es-MX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20%</a:t>
                      </a:r>
                      <a:endParaRPr lang="es-MX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278827"/>
                  </a:ext>
                </a:extLst>
              </a:tr>
              <a:tr h="341028">
                <a:tc>
                  <a:txBody>
                    <a:bodyPr/>
                    <a:lstStyle/>
                    <a:p>
                      <a:r>
                        <a:rPr lang="es-ES_tradnl" sz="1800" dirty="0"/>
                        <a:t>Participación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20%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03097"/>
                  </a:ext>
                </a:extLst>
              </a:tr>
              <a:tr h="362879">
                <a:tc>
                  <a:txBody>
                    <a:bodyPr/>
                    <a:lstStyle/>
                    <a:p>
                      <a:r>
                        <a:rPr lang="es-ES_tradnl" sz="1800" dirty="0"/>
                        <a:t> Asistencia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30%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714981"/>
                  </a:ext>
                </a:extLst>
              </a:tr>
              <a:tr h="367486">
                <a:tc>
                  <a:txBody>
                    <a:bodyPr/>
                    <a:lstStyle/>
                    <a:p>
                      <a:r>
                        <a:rPr lang="es-ES_tradnl" sz="1800" dirty="0"/>
                        <a:t>Portafolio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/>
                        <a:t>30%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966475"/>
                  </a:ext>
                </a:extLst>
              </a:tr>
              <a:tr h="58199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383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901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2093568" y="2172856"/>
            <a:ext cx="851946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¡</a:t>
            </a:r>
            <a:r>
              <a:rPr lang="es-ES" sz="80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Gracias por su atención !</a:t>
            </a:r>
          </a:p>
        </p:txBody>
      </p:sp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1648919" y="1458365"/>
            <a:ext cx="8679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600" b="1" dirty="0">
                <a:solidFill>
                  <a:prstClr val="black"/>
                </a:solidFill>
              </a:rPr>
              <a:t>“PROGRAMA INSTITUCIONAL DE TUTORÍA EDUCATIVA PARA LAS ESCUELAS NORMALES DEL ESTADO DE COAHUILA DE ZARAGOZA ”</a:t>
            </a:r>
          </a:p>
          <a:p>
            <a:pPr algn="ctr"/>
            <a:r>
              <a:rPr lang="es-ES_tradnl" sz="36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endParaRPr lang="es-ES_tradnl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96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032"/>
            <a:ext cx="12192001" cy="686103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8864" y="149773"/>
            <a:ext cx="10396882" cy="1151965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/>
              <a:t>ENFOQUE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247" y="980475"/>
            <a:ext cx="10394707" cy="4887311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b="1" dirty="0"/>
              <a:t>Basado en el desarrollo de competencias.</a:t>
            </a:r>
          </a:p>
          <a:p>
            <a:pPr algn="ctr"/>
            <a:r>
              <a:rPr lang="es-MX" b="1" dirty="0"/>
              <a:t>Centrado en el aprendizaje.</a:t>
            </a:r>
          </a:p>
          <a:p>
            <a:pPr algn="ctr"/>
            <a:r>
              <a:rPr lang="es-MX" b="1" dirty="0"/>
              <a:t>Aprendizaje colaborativo.</a:t>
            </a:r>
          </a:p>
          <a:p>
            <a:pPr algn="ctr"/>
            <a:endParaRPr lang="es-MX" b="1" dirty="0"/>
          </a:p>
          <a:p>
            <a:pPr algn="just">
              <a:buNone/>
            </a:pPr>
            <a:r>
              <a:rPr lang="es-MX" dirty="0"/>
              <a:t>    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7943"/>
            <a:ext cx="12366885" cy="686103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0692" y="880672"/>
            <a:ext cx="10396882" cy="828206"/>
          </a:xfrm>
        </p:spPr>
        <p:txBody>
          <a:bodyPr>
            <a:no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/>
              <a:t> </a:t>
            </a: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1748603"/>
            <a:ext cx="10234448" cy="3311189"/>
          </a:xfrm>
        </p:spPr>
        <p:txBody>
          <a:bodyPr>
            <a:noAutofit/>
          </a:bodyPr>
          <a:lstStyle/>
          <a:p>
            <a:pPr algn="just"/>
            <a:r>
              <a:rPr lang="es-MX" sz="2400" cap="none" dirty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r>
              <a:rPr lang="es-MX" sz="2400" cap="none" dirty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r>
              <a:rPr lang="es-MX" sz="2400" cap="none" dirty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r>
              <a:rPr lang="es-MX" sz="2400" cap="none" dirty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r>
              <a:rPr lang="es-MX" sz="2400" cap="none" dirty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0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416" y="988670"/>
            <a:ext cx="10396882" cy="705218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>CARACTERÍSTICAS DE LA ATENCIÓN DEL  PITEENC.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890" y="1104840"/>
            <a:ext cx="10394707" cy="4639795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/>
          </a:p>
          <a:p>
            <a:pPr lvl="0" algn="just"/>
            <a:endParaRPr lang="es-ES" sz="2400" b="1" i="1" dirty="0"/>
          </a:p>
          <a:p>
            <a:pPr lvl="0" algn="just"/>
            <a:r>
              <a:rPr lang="es-ES" sz="2400" b="1" i="1" dirty="0"/>
              <a:t>Personalizada:  </a:t>
            </a:r>
            <a:r>
              <a:rPr lang="es-ES" sz="2400" dirty="0"/>
              <a:t>Relación directa y confidencial con el alumno. </a:t>
            </a:r>
          </a:p>
          <a:p>
            <a:pPr algn="just">
              <a:buNone/>
            </a:pPr>
            <a:endParaRPr lang="es-ES" sz="2400" dirty="0"/>
          </a:p>
          <a:p>
            <a:pPr lvl="0" algn="just"/>
            <a:r>
              <a:rPr lang="es-ES" sz="2400" b="1" i="1" dirty="0"/>
              <a:t>Planificada: </a:t>
            </a:r>
            <a:r>
              <a:rPr lang="es-ES" sz="2400" dirty="0"/>
              <a:t>actividades organizadas de modo sistemático.</a:t>
            </a:r>
          </a:p>
          <a:p>
            <a:pPr algn="just">
              <a:buNone/>
            </a:pPr>
            <a:endParaRPr lang="es-ES" sz="2400" dirty="0"/>
          </a:p>
          <a:p>
            <a:pPr lvl="0" algn="just"/>
            <a:r>
              <a:rPr lang="es-ES" sz="2400" b="1" i="1" dirty="0"/>
              <a:t>Continua</a:t>
            </a:r>
            <a:r>
              <a:rPr lang="es-ES" sz="2400" dirty="0"/>
              <a:t>: encuentro regular y permanente, definido en tiempo y espacio entre el tutor y tutorado (s). </a:t>
            </a:r>
          </a:p>
          <a:p>
            <a:pPr>
              <a:buNone/>
            </a:pPr>
            <a:endParaRPr lang="es-MX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393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0791" y="1509000"/>
            <a:ext cx="10394707" cy="3311189"/>
          </a:xfrm>
        </p:spPr>
        <p:txBody>
          <a:bodyPr>
            <a:noAutofit/>
          </a:bodyPr>
          <a:lstStyle/>
          <a:p>
            <a:pPr lvl="0" algn="just"/>
            <a:r>
              <a:rPr lang="es-ES" sz="2800" b="1" i="1" dirty="0"/>
              <a:t>Intencionada: </a:t>
            </a:r>
            <a:r>
              <a:rPr lang="es-ES" sz="2800" dirty="0"/>
              <a:t>identifica necesidades de formación y/o aspectos problema para eficientar el desempeño y logro académico de los estudiantes.</a:t>
            </a:r>
          </a:p>
          <a:p>
            <a:pPr lvl="0" algn="just"/>
            <a:r>
              <a:rPr lang="es-ES" sz="2800" b="1" i="1" dirty="0"/>
              <a:t>Preventiva: </a:t>
            </a:r>
            <a:r>
              <a:rPr lang="es-ES" sz="2800" dirty="0"/>
              <a:t>Anticipa la presencia de situaciones de riesgo en los estudiantes.</a:t>
            </a:r>
          </a:p>
          <a:p>
            <a:pPr lvl="0" algn="just"/>
            <a:r>
              <a:rPr lang="es-ES" sz="2800" b="1" i="1" dirty="0"/>
              <a:t>Resolutiva:  </a:t>
            </a:r>
            <a:r>
              <a:rPr lang="es-ES" sz="2800" dirty="0"/>
              <a:t>intervención y participación de diferentes dependencias de la institución  y en caso necesario,  derivación a espacios profesionalizados para la atención de situaciones específicas. </a:t>
            </a:r>
          </a:p>
          <a:p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766872" y="5786205"/>
            <a:ext cx="283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4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/>
              <a:t>TIPOS DE TUTORÍA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s-ES" b="1" dirty="0"/>
          </a:p>
          <a:p>
            <a:r>
              <a:rPr lang="es-ES" b="1" dirty="0"/>
              <a:t>Tutoría de Grupo.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Tutoría en pequeños grupos.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Tutoría individual.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Tutoría de pares.</a:t>
            </a:r>
            <a:endParaRPr lang="es-ES" dirty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/>
              <a:t>TUTORÍA DE GRUPO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/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dirty="0"/>
          </a:p>
          <a:p>
            <a:pPr algn="just"/>
            <a:r>
              <a:rPr lang="es-ES" dirty="0"/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28600" y="309900"/>
          <a:ext cx="11201399" cy="5432552"/>
        </p:xfrm>
        <a:graphic>
          <a:graphicData uri="http://schemas.openxmlformats.org/drawingml/2006/table">
            <a:tbl>
              <a:tblPr/>
              <a:tblGrid>
                <a:gridCol w="151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2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67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897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069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7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6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1637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3579080</TotalTime>
  <Words>851</Words>
  <Application>Microsoft Office PowerPoint</Application>
  <PresentationFormat>Panorámica</PresentationFormat>
  <Paragraphs>172</Paragraphs>
  <Slides>12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Presentación de PowerPoint</vt:lpstr>
      <vt:lpstr>Presentación de PowerPoint</vt:lpstr>
      <vt:lpstr>ENFOQUE</vt:lpstr>
      <vt:lpstr>OBJETIVOS QUE SE PRETENDEN CON LA OPERACIÓN DEL PITEENC: </vt:lpstr>
      <vt:lpstr>CARACTERÍSTICAS DE LA ATENCIÓN DEL  PITEENC.</vt:lpstr>
      <vt:lpstr>Presentación de PowerPoint</vt:lpstr>
      <vt:lpstr>TIPOS DE TUTORÍA</vt:lpstr>
      <vt:lpstr>TUTORÍA DE GRUPO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Lic.Juan José Vigil Obregón</dc:creator>
  <cp:lastModifiedBy>ROSA VELIA DEL RIO TIJERINA</cp:lastModifiedBy>
  <cp:revision>161</cp:revision>
  <dcterms:created xsi:type="dcterms:W3CDTF">2014-06-11T17:13:16Z</dcterms:created>
  <dcterms:modified xsi:type="dcterms:W3CDTF">2024-09-18T17:56:14Z</dcterms:modified>
</cp:coreProperties>
</file>