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7" r:id="rId6"/>
    <p:sldId id="298" r:id="rId7"/>
    <p:sldId id="299" r:id="rId8"/>
    <p:sldId id="357" r:id="rId9"/>
    <p:sldId id="370" r:id="rId10"/>
    <p:sldId id="372" r:id="rId11"/>
    <p:sldId id="375" r:id="rId12"/>
    <p:sldId id="376" r:id="rId13"/>
    <p:sldId id="377" r:id="rId14"/>
    <p:sldId id="378" r:id="rId15"/>
    <p:sldId id="379" r:id="rId16"/>
    <p:sldId id="382" r:id="rId17"/>
    <p:sldId id="383" r:id="rId18"/>
    <p:sldId id="384" r:id="rId19"/>
    <p:sldId id="385" r:id="rId20"/>
    <p:sldId id="386" r:id="rId21"/>
    <p:sldId id="388" r:id="rId22"/>
    <p:sldId id="38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118"/>
    <a:srgbClr val="EAD8A8"/>
    <a:srgbClr val="07A6A7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419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28E94A-042D-3B10-30EE-72659B92B035}"/>
              </a:ext>
            </a:extLst>
          </p:cNvPr>
          <p:cNvSpPr txBox="1"/>
          <p:nvPr/>
        </p:nvSpPr>
        <p:spPr>
          <a:xfrm>
            <a:off x="685800" y="1102909"/>
            <a:ext cx="95339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INTERVENCIÓN DIDÁCTICA-PEDAGÓGICA Y TRABAJO DOCENTE</a:t>
            </a:r>
          </a:p>
          <a:p>
            <a:pPr algn="ctr"/>
            <a:endParaRPr lang="es-MX" sz="3600" b="1" dirty="0">
              <a:latin typeface="Century Gothic" panose="020B0502020202020204"/>
              <a:ea typeface="+mj-ea"/>
              <a:cs typeface="+mj-cs"/>
            </a:endParaRPr>
          </a:p>
          <a:p>
            <a:pPr algn="ctr"/>
            <a:endParaRPr kumimoji="0" lang="es-MX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algn="ctr"/>
            <a:endParaRPr lang="es-MX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C97D54-452F-4E80-4854-0A811F101276}"/>
              </a:ext>
            </a:extLst>
          </p:cNvPr>
          <p:cNvSpPr txBox="1"/>
          <p:nvPr/>
        </p:nvSpPr>
        <p:spPr>
          <a:xfrm>
            <a:off x="4423917" y="2721180"/>
            <a:ext cx="3595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>
                <a:latin typeface="Comic Sans MS" panose="030F0702030302020204" pitchFamily="66" charset="0"/>
              </a:rPr>
              <a:t>Tercer Semestre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BE4303-BAAF-3AE3-6B8D-995448EC5C03}"/>
              </a:ext>
            </a:extLst>
          </p:cNvPr>
          <p:cNvSpPr txBox="1"/>
          <p:nvPr/>
        </p:nvSpPr>
        <p:spPr>
          <a:xfrm>
            <a:off x="1292039" y="3851974"/>
            <a:ext cx="9142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LICENCIATURA EN EDUCACIÓN PREESCOLAR, PLAN 2022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2D703E-7862-B089-8A38-5BD8990783D6}"/>
              </a:ext>
            </a:extLst>
          </p:cNvPr>
          <p:cNvSpPr txBox="1"/>
          <p:nvPr/>
        </p:nvSpPr>
        <p:spPr>
          <a:xfrm>
            <a:off x="1076886" y="4911359"/>
            <a:ext cx="9142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TRAYECTO FORMATIVO: PRÁCTICA PROFESIONAL Y SABER PEDAGÓGICO</a:t>
            </a:r>
            <a:endParaRPr lang="es-MX" b="1" dirty="0">
              <a:latin typeface="Comic Sans MS" panose="030F0702030302020204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897E81-9219-7058-8A6E-19BFE8DE422E}"/>
              </a:ext>
            </a:extLst>
          </p:cNvPr>
          <p:cNvSpPr txBox="1"/>
          <p:nvPr/>
        </p:nvSpPr>
        <p:spPr>
          <a:xfrm>
            <a:off x="3046880" y="3424177"/>
            <a:ext cx="609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BC80E0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 horas    6.75 Créditos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BC80E0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5FC685-DD07-277F-C8E9-E27175DF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30" y="1102909"/>
            <a:ext cx="1873531" cy="16182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DE2B09-72C5-E85E-9354-7B5FCE53F269}"/>
              </a:ext>
            </a:extLst>
          </p:cNvPr>
          <p:cNvSpPr txBox="1"/>
          <p:nvPr/>
        </p:nvSpPr>
        <p:spPr>
          <a:xfrm>
            <a:off x="4954137" y="5527343"/>
            <a:ext cx="625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PROFRA MARIA ELENA VILLARREAL MARQUEZ</a:t>
            </a:r>
            <a:endParaRPr lang="es-MX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9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387B9-0ECD-BEA8-53B4-FA329B92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94" y="660737"/>
            <a:ext cx="93069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900" dirty="0">
                <a:solidFill>
                  <a:schemeClr val="tx1"/>
                </a:solidFill>
                <a:latin typeface="Comic Sans MS" panose="030F0702030302020204" pitchFamily="66" charset="0"/>
              </a:rPr>
              <a:t>Evidencias de aprendizaje</a:t>
            </a:r>
            <a:br>
              <a:rPr lang="es-MX" sz="49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MX" sz="4900" dirty="0">
                <a:solidFill>
                  <a:schemeClr val="tx1"/>
                </a:solidFill>
                <a:latin typeface="Comic Sans MS" panose="030F0702030302020204" pitchFamily="66" charset="0"/>
              </a:rPr>
              <a:t>Unidad II</a:t>
            </a:r>
            <a:br>
              <a:rPr lang="es-MX" dirty="0"/>
            </a:b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1639DF-B4C5-F7B5-4DBC-A5D9F355D4DD}"/>
              </a:ext>
            </a:extLst>
          </p:cNvPr>
          <p:cNvSpPr txBox="1"/>
          <p:nvPr/>
        </p:nvSpPr>
        <p:spPr>
          <a:xfrm>
            <a:off x="645458" y="2551837"/>
            <a:ext cx="110938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● Diseño de propuesta de intervención.(planeación)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● Informe de prácticas de intervención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16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CFCCC-C842-CDF9-D11F-602D2FCD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JORNADAS DE OBSERVACIÓN/AYUDANTÍA Y PRÁCTICA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78B318-4C58-8C7A-8002-64E3DEF73A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765425"/>
            <a:ext cx="4903321" cy="3071813"/>
          </a:xfrm>
        </p:spPr>
        <p:txBody>
          <a:bodyPr/>
          <a:lstStyle/>
          <a:p>
            <a:pPr>
              <a:defRPr/>
            </a:pPr>
            <a:r>
              <a:rPr kumimoji="0" lang="es-MX" sz="3000" b="0" i="0" u="none" strike="noStrike" kern="1200" cap="none" spc="0" normalizeH="0" baseline="0" noProof="0" dirty="0">
                <a:ln>
                  <a:noFill/>
                </a:ln>
                <a:solidFill>
                  <a:srgbClr val="543118"/>
                </a:solidFill>
                <a:effectLst/>
                <a:uLnTx/>
                <a:uFillTx/>
                <a:latin typeface="Comic Sans MS" panose="030F0702030302020204" pitchFamily="66" charset="0"/>
              </a:rPr>
              <a:t>DEL 15 AL </a:t>
            </a:r>
            <a:r>
              <a:rPr lang="es-MX" dirty="0">
                <a:latin typeface="Comic Sans MS" panose="030F0702030302020204" pitchFamily="66" charset="0"/>
              </a:rPr>
              <a:t>17</a:t>
            </a:r>
            <a:r>
              <a:rPr kumimoji="0" lang="es-MX" sz="3000" b="0" i="0" u="none" strike="noStrike" kern="1200" cap="none" spc="0" normalizeH="0" baseline="0" noProof="0" dirty="0">
                <a:ln>
                  <a:noFill/>
                </a:ln>
                <a:solidFill>
                  <a:srgbClr val="543118"/>
                </a:solidFill>
                <a:effectLst/>
                <a:uLnTx/>
                <a:uFillTx/>
                <a:latin typeface="Comic Sans MS" panose="030F0702030302020204" pitchFamily="66" charset="0"/>
              </a:rPr>
              <a:t> DE OCTUBRE </a:t>
            </a:r>
          </a:p>
          <a:p>
            <a:pPr>
              <a:defRPr/>
            </a:pPr>
            <a:endParaRPr lang="es-MX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kumimoji="0" lang="es-MX" sz="3000" b="0" i="0" u="none" strike="noStrike" kern="1200" cap="none" spc="0" normalizeH="0" baseline="0" noProof="0" dirty="0">
                <a:ln>
                  <a:noFill/>
                </a:ln>
                <a:solidFill>
                  <a:srgbClr val="543118"/>
                </a:solidFill>
                <a:effectLst/>
                <a:uLnTx/>
                <a:uFillTx/>
                <a:latin typeface="Comic Sans MS" panose="030F0702030302020204" pitchFamily="66" charset="0"/>
              </a:rPr>
              <a:t>OBSERVACIÒN/ INMERSIÒN / AYUDANTÌA</a:t>
            </a:r>
          </a:p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4AF0B7-5A68-D90E-891E-5A55582EC99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50481" y="2765425"/>
            <a:ext cx="5070051" cy="3366993"/>
          </a:xfrm>
        </p:spPr>
        <p:txBody>
          <a:bodyPr>
            <a:normAutofit fontScale="92500"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DEL 27 DE NOVIEMBRE AL 1 DE DICIEMBRE PRÁCTICA PROFESIONAL</a:t>
            </a:r>
          </a:p>
          <a:p>
            <a:pPr marL="0" indent="0">
              <a:buNone/>
            </a:pPr>
            <a:endParaRPr lang="es-MX" dirty="0">
              <a:latin typeface="Comic Sans MS" panose="030F0702030302020204" pitchFamily="66" charset="0"/>
            </a:endParaRPr>
          </a:p>
          <a:p>
            <a:r>
              <a:rPr lang="es-MX" dirty="0">
                <a:latin typeface="Comic Sans MS" panose="030F0702030302020204" pitchFamily="66" charset="0"/>
              </a:rPr>
              <a:t>DEL 4 AL 8 DE DICIEMBRE </a:t>
            </a:r>
          </a:p>
          <a:p>
            <a:pPr marL="0" indent="0">
              <a:buNone/>
            </a:pPr>
            <a:r>
              <a:rPr lang="es-MX" dirty="0">
                <a:latin typeface="Comic Sans MS" panose="030F0702030302020204" pitchFamily="66" charset="0"/>
              </a:rPr>
              <a:t>PRÁCTICA PROFESIONAL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99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381FB5B-7942-FBE2-1F90-AECDAB0B3663}"/>
              </a:ext>
            </a:extLst>
          </p:cNvPr>
          <p:cNvSpPr txBox="1">
            <a:spLocks/>
          </p:cNvSpPr>
          <p:nvPr/>
        </p:nvSpPr>
        <p:spPr>
          <a:xfrm>
            <a:off x="1520051" y="0"/>
            <a:ext cx="9441375" cy="829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CRITERIOS DE EVALUACIÓN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DF44BF-7865-8226-CE27-E967EDD03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97039"/>
              </p:ext>
            </p:extLst>
          </p:nvPr>
        </p:nvGraphicFramePr>
        <p:xfrm>
          <a:off x="858604" y="953311"/>
          <a:ext cx="10474789" cy="2654236"/>
        </p:xfrm>
        <a:graphic>
          <a:graphicData uri="http://schemas.openxmlformats.org/drawingml/2006/table">
            <a:tbl>
              <a:tblPr firstRow="1" bandRow="1"/>
              <a:tblGrid>
                <a:gridCol w="3176045">
                  <a:extLst>
                    <a:ext uri="{9D8B030D-6E8A-4147-A177-3AD203B41FA5}">
                      <a16:colId xmlns:a16="http://schemas.microsoft.com/office/drawing/2014/main" val="2673579333"/>
                    </a:ext>
                  </a:extLst>
                </a:gridCol>
                <a:gridCol w="3194509">
                  <a:extLst>
                    <a:ext uri="{9D8B030D-6E8A-4147-A177-3AD203B41FA5}">
                      <a16:colId xmlns:a16="http://schemas.microsoft.com/office/drawing/2014/main" val="83092117"/>
                    </a:ext>
                  </a:extLst>
                </a:gridCol>
                <a:gridCol w="4104235">
                  <a:extLst>
                    <a:ext uri="{9D8B030D-6E8A-4147-A177-3AD203B41FA5}">
                      <a16:colId xmlns:a16="http://schemas.microsoft.com/office/drawing/2014/main" val="2186848828"/>
                    </a:ext>
                  </a:extLst>
                </a:gridCol>
              </a:tblGrid>
              <a:tr h="305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UNIDAD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FORMATIVA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SUMATIVA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97141"/>
                  </a:ext>
                </a:extLst>
              </a:tr>
              <a:tr h="305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fr-FR" sz="1600" b="1" dirty="0">
                          <a:latin typeface="Comic Sans MS" panose="030F0702030302020204" pitchFamily="66" charset="0"/>
                        </a:rPr>
                        <a:t>PARTICIPACIÓN</a:t>
                      </a:r>
                      <a:r>
                        <a:rPr lang="fr-FR" sz="1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122292"/>
                  </a:ext>
                </a:extLst>
              </a:tr>
              <a:tr h="528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b="1" dirty="0">
                          <a:latin typeface="Comic Sans MS" panose="030F0702030302020204" pitchFamily="66" charset="0"/>
                        </a:rPr>
                        <a:t>ACTIVIDADES</a:t>
                      </a:r>
                      <a:r>
                        <a:rPr lang="fr-FR" sz="1600" b="1" baseline="0" dirty="0">
                          <a:latin typeface="Comic Sans MS" panose="030F0702030302020204" pitchFamily="66" charset="0"/>
                        </a:rPr>
                        <a:t> Y TRABAJOS ESCRITOS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346563"/>
                  </a:ext>
                </a:extLst>
              </a:tr>
              <a:tr h="750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fr-FR" sz="1600" b="1" dirty="0">
                          <a:latin typeface="Comic Sans MS" panose="030F0702030302020204" pitchFamily="66" charset="0"/>
                        </a:rPr>
                        <a:t>PORTAFOLIO</a:t>
                      </a:r>
                      <a:r>
                        <a:rPr lang="fr-FR" sz="1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b="1" dirty="0">
                          <a:latin typeface="Comic Sans MS" panose="030F0702030302020204" pitchFamily="66" charset="0"/>
                        </a:rPr>
                        <a:t>COEVALUACIÓN:</a:t>
                      </a:r>
                      <a:r>
                        <a:rPr lang="fr-FR" sz="16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1%</a:t>
                      </a:r>
                    </a:p>
                    <a:p>
                      <a:pPr algn="ctr"/>
                      <a:r>
                        <a:rPr lang="fr-FR" sz="1600" b="1" baseline="0" dirty="0">
                          <a:latin typeface="Comic Sans MS" panose="030F0702030302020204" pitchFamily="66" charset="0"/>
                        </a:rPr>
                        <a:t>AUTOEVALUACIÓN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: 1%</a:t>
                      </a:r>
                    </a:p>
                    <a:p>
                      <a:pPr algn="ctr"/>
                      <a:r>
                        <a:rPr lang="fr-FR" sz="1600" b="1" baseline="0" dirty="0">
                          <a:latin typeface="Comic Sans MS" panose="030F0702030302020204" pitchFamily="66" charset="0"/>
                        </a:rPr>
                        <a:t>TOTAL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: 40%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b="1" dirty="0">
                          <a:latin typeface="Comic Sans MS" panose="030F0702030302020204" pitchFamily="66" charset="0"/>
                        </a:rPr>
                        <a:t>HETEROEVALUCIÓN</a:t>
                      </a: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38%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49607"/>
                  </a:ext>
                </a:extLst>
              </a:tr>
              <a:tr h="581596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5798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674C334-90E6-9706-5398-F1F7A0FDC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90053"/>
              </p:ext>
            </p:extLst>
          </p:nvPr>
        </p:nvGraphicFramePr>
        <p:xfrm>
          <a:off x="1230571" y="3912116"/>
          <a:ext cx="9730853" cy="1576443"/>
        </p:xfrm>
        <a:graphic>
          <a:graphicData uri="http://schemas.openxmlformats.org/drawingml/2006/table">
            <a:tbl>
              <a:tblPr firstRow="1" bandRow="1"/>
              <a:tblGrid>
                <a:gridCol w="5944159">
                  <a:extLst>
                    <a:ext uri="{9D8B030D-6E8A-4147-A177-3AD203B41FA5}">
                      <a16:colId xmlns:a16="http://schemas.microsoft.com/office/drawing/2014/main" val="3200815329"/>
                    </a:ext>
                  </a:extLst>
                </a:gridCol>
                <a:gridCol w="2102234">
                  <a:extLst>
                    <a:ext uri="{9D8B030D-6E8A-4147-A177-3AD203B41FA5}">
                      <a16:colId xmlns:a16="http://schemas.microsoft.com/office/drawing/2014/main" val="1038637646"/>
                    </a:ext>
                  </a:extLst>
                </a:gridCol>
                <a:gridCol w="1684460">
                  <a:extLst>
                    <a:ext uri="{9D8B030D-6E8A-4147-A177-3AD203B41FA5}">
                      <a16:colId xmlns:a16="http://schemas.microsoft.com/office/drawing/2014/main" val="3333496391"/>
                    </a:ext>
                  </a:extLst>
                </a:gridCol>
              </a:tblGrid>
              <a:tr h="479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CRITERIOS DE EVALUACIÓN SEMESTRAL POR CURSO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PORCENTAJE DE EVALUACIÓN 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857525"/>
                  </a:ext>
                </a:extLst>
              </a:tr>
              <a:tr h="306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fr-FR" b="1" dirty="0">
                          <a:latin typeface="Comic Sans MS" panose="030F0702030302020204" pitchFamily="66" charset="0"/>
                        </a:rPr>
                        <a:t>PROMEDIO</a:t>
                      </a:r>
                      <a:r>
                        <a:rPr lang="fr-FR" b="1" baseline="0" dirty="0">
                          <a:latin typeface="Comic Sans MS" panose="030F0702030302020204" pitchFamily="66" charset="0"/>
                        </a:rPr>
                        <a:t> DE LAS UNIDADES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76625"/>
                  </a:ext>
                </a:extLst>
              </a:tr>
              <a:tr h="306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fr-FR" b="1" dirty="0">
                          <a:latin typeface="Comic Sans MS" panose="030F0702030302020204" pitchFamily="66" charset="0"/>
                        </a:rPr>
                        <a:t>EVIDENCIA FINAL 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46784"/>
                  </a:ext>
                </a:extLst>
              </a:tr>
              <a:tr h="306832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Comic Sans MS" panose="030F0702030302020204" pitchFamily="66" charset="0"/>
                        </a:rPr>
                        <a:t>TOTAL 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100 %</a:t>
                      </a:r>
                    </a:p>
                  </a:txBody>
                  <a:tcPr>
                    <a:lnL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356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356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6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4118BF8-3881-3740-F4EF-E11979778F8E}"/>
              </a:ext>
            </a:extLst>
          </p:cNvPr>
          <p:cNvGrpSpPr/>
          <p:nvPr/>
        </p:nvGrpSpPr>
        <p:grpSpPr>
          <a:xfrm>
            <a:off x="2647667" y="1244463"/>
            <a:ext cx="6302364" cy="1287745"/>
            <a:chOff x="1124818" y="-123477"/>
            <a:chExt cx="3024479" cy="1522972"/>
          </a:xfrm>
        </p:grpSpPr>
        <p:sp>
          <p:nvSpPr>
            <p:cNvPr id="5" name="Rectángulo redondeado 7">
              <a:extLst>
                <a:ext uri="{FF2B5EF4-FFF2-40B4-BE49-F238E27FC236}">
                  <a16:creationId xmlns:a16="http://schemas.microsoft.com/office/drawing/2014/main" id="{2E7F7A99-AE63-DA03-0DD4-B2C6FBEC5838}"/>
                </a:ext>
              </a:extLst>
            </p:cNvPr>
            <p:cNvSpPr/>
            <p:nvPr/>
          </p:nvSpPr>
          <p:spPr>
            <a:xfrm>
              <a:off x="1138725" y="-105791"/>
              <a:ext cx="3010572" cy="150528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496CB">
                    <a:hueOff val="0"/>
                    <a:satOff val="0"/>
                    <a:lumOff val="0"/>
                    <a:alphaOff val="0"/>
                    <a:tint val="96000"/>
                    <a:lumMod val="100000"/>
                  </a:srgbClr>
                </a:gs>
                <a:gs pos="78000">
                  <a:srgbClr val="F496CB">
                    <a:hueOff val="0"/>
                    <a:satOff val="0"/>
                    <a:lumOff val="0"/>
                    <a:alphaOff val="0"/>
                    <a:shade val="94000"/>
                    <a:lumMod val="94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0DDF7F8-1001-D1FB-963A-9804293CB4DE}"/>
                </a:ext>
              </a:extLst>
            </p:cNvPr>
            <p:cNvSpPr txBox="1"/>
            <p:nvPr/>
          </p:nvSpPr>
          <p:spPr>
            <a:xfrm>
              <a:off x="1124818" y="-123477"/>
              <a:ext cx="2922395" cy="1417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JORNADA DE PRÁCTICA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B68B0E-556B-FF97-0608-1CAD1B069D02}"/>
              </a:ext>
            </a:extLst>
          </p:cNvPr>
          <p:cNvSpPr txBox="1"/>
          <p:nvPr/>
        </p:nvSpPr>
        <p:spPr>
          <a:xfrm>
            <a:off x="1395826" y="2617468"/>
            <a:ext cx="940034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Solicitar PDA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Del 15 al 17 de </a:t>
            </a:r>
            <a:r>
              <a:rPr lang="fr-FR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octubre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Realizar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y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revisar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planeación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Del 4 al 8  de </a:t>
            </a:r>
            <a:r>
              <a:rPr lang="fr-FR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noviembre</a:t>
            </a:r>
            <a:r>
              <a:rPr lang="fr-FR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planeación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Revisión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materiales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y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caja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de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herramientas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Del 11 al 22 de </a:t>
            </a:r>
            <a:r>
              <a:rPr lang="fr-FR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noviembre</a:t>
            </a:r>
            <a:endParaRPr kumimoji="0" lang="fr-FR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62EDA3-509D-3F49-931C-BD9500E6C618}"/>
              </a:ext>
            </a:extLst>
          </p:cNvPr>
          <p:cNvSpPr txBox="1"/>
          <p:nvPr/>
        </p:nvSpPr>
        <p:spPr>
          <a:xfrm>
            <a:off x="2888776" y="300251"/>
            <a:ext cx="641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PLAN Y MATERIALES</a:t>
            </a:r>
            <a:endParaRPr lang="es-MX" sz="4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1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52A283E-DAF2-729C-1106-CF8A5CD3ADDF}"/>
              </a:ext>
            </a:extLst>
          </p:cNvPr>
          <p:cNvSpPr txBox="1">
            <a:spLocks/>
          </p:cNvSpPr>
          <p:nvPr/>
        </p:nvSpPr>
        <p:spPr>
          <a:xfrm>
            <a:off x="2228118" y="1058031"/>
            <a:ext cx="6347713" cy="742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Comic Sans MS" panose="030F0702030302020204" pitchFamily="66" charset="0"/>
              </a:rPr>
              <a:t>PERIODO DE EVALUACIÓN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76EC0C-1242-85D4-310F-884C251439E5}"/>
              </a:ext>
            </a:extLst>
          </p:cNvPr>
          <p:cNvSpPr txBox="1"/>
          <p:nvPr/>
        </p:nvSpPr>
        <p:spPr>
          <a:xfrm>
            <a:off x="1110018" y="2173854"/>
            <a:ext cx="5104262" cy="362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21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UNIDAD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Solicitar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Del 16 al 20 de septiembre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Revisar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Del 23  al 27 de septiembre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Trabajo en plataforma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Del  30 de septiembre  al 4 de Octubre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53CB58-F647-2B62-6DD6-6EB6568FCD42}"/>
              </a:ext>
            </a:extLst>
          </p:cNvPr>
          <p:cNvSpPr txBox="1"/>
          <p:nvPr/>
        </p:nvSpPr>
        <p:spPr>
          <a:xfrm>
            <a:off x="7249209" y="2173854"/>
            <a:ext cx="41193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kumimoji="0" lang="fr-FR" sz="21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UNIDAD 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fr-FR" sz="21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Solicitar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Del 28 de Octubre 1 de Noviembre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Revisar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Del 4 al 8 de Noviembre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Trabajo en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Del 11 al 15 de Noviembre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96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390A1D3-7952-1924-2040-17AE0C42188F}"/>
              </a:ext>
            </a:extLst>
          </p:cNvPr>
          <p:cNvSpPr txBox="1"/>
          <p:nvPr/>
        </p:nvSpPr>
        <p:spPr>
          <a:xfrm>
            <a:off x="2992289" y="426159"/>
            <a:ext cx="72435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STXinwei" panose="02010800040101010101" pitchFamily="2" charset="-122"/>
              </a:rPr>
              <a:t>EVIDENCIA INTEGRADORA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fr-FR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fr-FR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RELATO PEDÁGOGICO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Solicitar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Del 6 al 10 de Enero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Realizar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endParaRPr lang="fr-FR" sz="2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Del 13 al 17 de Enero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4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88A6693-9EA6-943D-74E7-E18BE3248BBA}"/>
              </a:ext>
            </a:extLst>
          </p:cNvPr>
          <p:cNvSpPr txBox="1"/>
          <p:nvPr/>
        </p:nvSpPr>
        <p:spPr>
          <a:xfrm flipH="1">
            <a:off x="309349" y="113999"/>
            <a:ext cx="115733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REGLAMENTO</a:t>
            </a:r>
          </a:p>
          <a:p>
            <a:endParaRPr lang="es-MX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400" dirty="0">
                <a:latin typeface="Comic Sans MS" panose="030F0702030302020204" pitchFamily="66" charset="0"/>
              </a:rPr>
              <a:t>Buena actitud, disposición y respeto entre compañeras(os)y hacia el docente de la ENEP , será factor determinante para la aprobación del curso.</a:t>
            </a:r>
          </a:p>
          <a:p>
            <a:endParaRPr lang="es-MX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400" dirty="0">
                <a:latin typeface="Comic Sans MS" panose="030F0702030302020204" pitchFamily="66" charset="0"/>
              </a:rPr>
              <a:t>Si por alguna razón en los trabajos presentan plagio, la calificación será determinada por el docente del curso tomando en cuenta la situación.</a:t>
            </a:r>
          </a:p>
          <a:p>
            <a:endParaRPr lang="es-MX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400" dirty="0">
                <a:latin typeface="Comic Sans MS" panose="030F0702030302020204" pitchFamily="66" charset="0"/>
              </a:rPr>
              <a:t>El protocolo de atención de las alumnas en caso de alguna situación relacionada con el proceso educativo y de manera particular con algún docente deberá acudir primero con el maestro del curso, posteriormente con el departamento de prefectura en caso necesario a subdirección académica</a:t>
            </a:r>
          </a:p>
          <a:p>
            <a:endParaRPr lang="es-MX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400" dirty="0">
                <a:latin typeface="Comic Sans MS" panose="030F0702030302020204" pitchFamily="66" charset="0"/>
              </a:rPr>
              <a:t>Si reprueba cualquiera de los cursos será requisito entregar la evidencia integradora para tener derecho al examen extraordinario.</a:t>
            </a:r>
          </a:p>
          <a:p>
            <a:endParaRPr lang="es-MX" dirty="0">
              <a:latin typeface="Comic Sans MS" panose="030F0702030302020204" pitchFamily="66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227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41DCC8B-E3DE-6945-00D9-A939FBE5EFCD}"/>
              </a:ext>
            </a:extLst>
          </p:cNvPr>
          <p:cNvSpPr txBox="1"/>
          <p:nvPr/>
        </p:nvSpPr>
        <p:spPr>
          <a:xfrm>
            <a:off x="582229" y="982176"/>
            <a:ext cx="110275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EL uso de celular en clase sólo estará permitido para actividades académicas y de emergencias  por cuestiones personales, el no respetar  esta norma tendrá como consecuencia recoger el distractor y entregarlo a enlace organizacional.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La participación en clase deberá ser activa, el alumno deberá contar con conocimiento de los contenidos que se están abordando,  </a:t>
            </a: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así como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de las características de las  evidencias que se entregan.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En cuanto a los trabajos escritos  que se realicen en ENEP digital de no ser entregados en las fechas establecidas, a consideración del maestro del curso se podrán entregar y revisar con una calificación de 8 como  máximo , únicamente presentando al docente  justificante .</a:t>
            </a:r>
          </a:p>
        </p:txBody>
      </p:sp>
    </p:spTree>
    <p:extLst>
      <p:ext uri="{BB962C8B-B14F-4D97-AF65-F5344CB8AC3E}">
        <p14:creationId xmlns:p14="http://schemas.microsoft.com/office/powerpoint/2010/main" val="256454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vertical 3">
            <a:extLst>
              <a:ext uri="{FF2B5EF4-FFF2-40B4-BE49-F238E27FC236}">
                <a16:creationId xmlns:a16="http://schemas.microsoft.com/office/drawing/2014/main" id="{F7CAB4EB-6117-BD22-E4B7-E3BFC12DE785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6200000">
            <a:off x="6367805" y="2103305"/>
            <a:ext cx="584604" cy="8379728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EXCELENTE INICIO DE CICLO ESCOLAR</a:t>
            </a:r>
            <a:endParaRPr lang="es-MX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3D7E35-8AAE-EFDD-1005-4B4BDACB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6" y="293001"/>
            <a:ext cx="5372100" cy="4533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D8817E-7AA1-E093-C074-84028B2D8CF5}"/>
              </a:ext>
            </a:extLst>
          </p:cNvPr>
          <p:cNvSpPr txBox="1"/>
          <p:nvPr/>
        </p:nvSpPr>
        <p:spPr>
          <a:xfrm>
            <a:off x="5754806" y="2872492"/>
            <a:ext cx="61005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001D35"/>
                </a:solidFill>
                <a:highlight>
                  <a:srgbClr val="E5EDFF"/>
                </a:highlight>
                <a:latin typeface="Comic Sans MS" panose="030F0702030302020204" pitchFamily="66" charset="0"/>
              </a:rPr>
              <a:t>“</a:t>
            </a:r>
            <a:r>
              <a:rPr lang="es-ES" sz="2800" b="0" i="0" dirty="0">
                <a:solidFill>
                  <a:srgbClr val="001D35"/>
                </a:solidFill>
                <a:effectLst/>
                <a:highlight>
                  <a:srgbClr val="E5EDFF"/>
                </a:highlight>
                <a:latin typeface="Comic Sans MS" panose="030F0702030302020204" pitchFamily="66" charset="0"/>
              </a:rPr>
              <a:t>LO QUE ESCUCHO OLVIDO, LO QUE VEO RECUERDO </a:t>
            </a:r>
          </a:p>
          <a:p>
            <a:pPr algn="ctr"/>
            <a:r>
              <a:rPr lang="es-ES" sz="2800" b="0" i="0" dirty="0">
                <a:solidFill>
                  <a:srgbClr val="001D35"/>
                </a:solidFill>
                <a:effectLst/>
                <a:highlight>
                  <a:srgbClr val="E5EDFF"/>
                </a:highlight>
                <a:latin typeface="Comic Sans MS" panose="030F0702030302020204" pitchFamily="66" charset="0"/>
              </a:rPr>
              <a:t>Y LO QUE HAGO APRENDO Y COMPRENDO“</a:t>
            </a:r>
          </a:p>
          <a:p>
            <a:pPr algn="ctr"/>
            <a:r>
              <a:rPr lang="es-ES" sz="2800" b="0" i="0" dirty="0">
                <a:solidFill>
                  <a:srgbClr val="001D35"/>
                </a:solidFill>
                <a:effectLst/>
                <a:highlight>
                  <a:srgbClr val="E5EDFF"/>
                </a:highligh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s-ES" sz="2800" b="0" i="0" dirty="0">
                <a:solidFill>
                  <a:srgbClr val="001D35"/>
                </a:solidFill>
                <a:effectLst/>
                <a:highlight>
                  <a:srgbClr val="E5EDFF"/>
                </a:highlight>
                <a:latin typeface="Comic Sans MS" panose="030F0702030302020204" pitchFamily="66" charset="0"/>
              </a:rPr>
              <a:t>CONFUCIO</a:t>
            </a:r>
            <a:endParaRPr lang="es-MX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89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640CF2B-5F86-F5E2-353E-C45BE5D4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109182"/>
            <a:ext cx="5250656" cy="66328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99E930-BE0D-E610-8858-9B87FD69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73" y="109182"/>
            <a:ext cx="5266730" cy="66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6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07AA13A-CE28-7613-7EC0-F34BF4A2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83" y="0"/>
            <a:ext cx="10931033" cy="625240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sng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omic Sans MS" panose="030F0702030302020204" pitchFamily="66" charset="0"/>
              </a:rPr>
              <a:t>PROPÓSITO DEL CURSO:</a:t>
            </a:r>
            <a:r>
              <a:rPr kumimoji="0" lang="es-MX" sz="2400" b="0" i="1" u="sng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1" u="sng" strike="noStrike" kern="120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QUE EL ALUMNO NORMALISTA COMPRENDA LAS DIFERENCIAS Y CONVERGENCIAS ENTRE DIDÁCTICA Y PEDAGOGÍA, PROFUNDICE EN EL CONOCIMIENTO DEL TRABAJO DOCENTE IDENTIFICANDO LAS PRÁCTICAS EDUCATIVAS QUE SE REALIZAN EN EL JARDÍN DE NIÑOS Y SU RELACIÓN CON EL CONTEXTO SOCIAL Y SABERES DE LA COMUNIDAD; QUE AMPLÍE Y REDEFINA SUS CONOCIMIENTOS Y SABERES CON RESPECTO A LOS PROCESOS DE ENSEÑANZA Y APRENDIZAJE A PARTIR DE SU INTERVENCIÓN DIRECTA EN EL AULA, PARA AVANZAR EN EL DISEÑO DE ESTRATEGIAS DIDÁCTICAS DIVERSIFICADAS Y PROYECTOS INTEGRADORES QUE PERMITAN DAR SEGUIMIENTO A LA PROGRESIÓN DE LOS APRENDIZAJES DEL ALUMNADO A PARTIR DE LA EVALUACIÓN. PROMUEVE, ADEMÁS, LA RECUPERACIÓN DE EXPERIENCIAS PEDAGÓGICAS A TRAVÉS DEL DIARIO DEL PROFESOR Y EL RELATO, CON EL FIN DE DAR SENTIDO Y SIGNIFICADO A SU PRÁCTICA, ASÍ COMO A LA IDEA DE SER DOCENTE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974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A983D88-6E59-3960-56A4-EFA32D2498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3295" y="1658942"/>
            <a:ext cx="10026318" cy="4007222"/>
          </a:xfrm>
        </p:spPr>
        <p:txBody>
          <a:bodyPr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Planifica, desarrolla y evalúa la práctica docente de acuerdo con diferentes formas de organización de las escuelas (completas, multigrado) y gestiona ambientes de aprendizaje presenciales, híbridos y a distancia.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Hace intervención educativa mediante el diseño, aplicación y evaluación de estrategias de enseñanza, didácticas, materiales y recursos educativos que consideran a la alumna, al alumno, en el centro del proceso educativo como protagonista de su aprendizaje. Hace investigación, produce saber desde la reflexión de la práctica docente y trabaja comunidades de aprendizaje para innovar continuamente la relación educativa, los procesos de enseñanza y de aprendizaje para contribuir en la mejora del sistema educativo.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Tiene pensamiento reflexivo, crítico, creativo, sistémico y actúa con valores y principios que hacen al bien común promoviendo en sus relaciones la equidad de género, relaciones interculturales de diálogo y simetría, una vida saludable, la conciencia de cuidado activo de la naturaleza y el medio ambiente, el respeto a los derechos humanos, y la erradicación de toda forma de violencia como parte de la identidad docente.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4CA4A-18C7-8EC6-2BA1-8B74865C0D7E}"/>
              </a:ext>
            </a:extLst>
          </p:cNvPr>
          <p:cNvSpPr txBox="1"/>
          <p:nvPr/>
        </p:nvSpPr>
        <p:spPr>
          <a:xfrm>
            <a:off x="2554893" y="704835"/>
            <a:ext cx="7082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DOMINIOS DEL SABER: </a:t>
            </a:r>
          </a:p>
          <a:p>
            <a:pPr algn="ctr"/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SABER , SABER HACER Y SABER SER</a:t>
            </a:r>
            <a:endParaRPr lang="es-MX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2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551F2F-6FB4-5887-4673-FE56C2EE869A}"/>
              </a:ext>
            </a:extLst>
          </p:cNvPr>
          <p:cNvSpPr txBox="1"/>
          <p:nvPr/>
        </p:nvSpPr>
        <p:spPr>
          <a:xfrm>
            <a:off x="2930105" y="208490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PERFIL PROFESIONAL 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91D9CF-746B-D5EF-B0A9-7DAFC22B778F}"/>
              </a:ext>
            </a:extLst>
          </p:cNvPr>
          <p:cNvSpPr txBox="1"/>
          <p:nvPr/>
        </p:nvSpPr>
        <p:spPr>
          <a:xfrm>
            <a:off x="1223683" y="1110386"/>
            <a:ext cx="103945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Diseña, desarrolla y aplica planeaciones didácticas situadas, globalizadoras y pertinentes a su contexto de aplicación, desde una interculturalidad crítica, considerando los planes y programas de estudio vigentes.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Evalúa su trabajo docente para intervenir en los diferentes ámbitos y momentos de la tarea educativa, con el propósito de transformar y mejorar de manera permanente los procesos de enseñanza y aprendizaje de los niños y las niñas de preescolar.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Valora y aplica la investigación educativa como proceso complejo, continuo y crítico que permite reconocer los procesos de desarrollo, de enseñanza y aprendizaje, así como la realidad sociocultural de las niñas y los niños de preescolar, para hacer una intervención pertinente en situaciones educativas diversas, y aportar experiencias y reflexiones al campo de la educación preescolar. </a:t>
            </a:r>
          </a:p>
        </p:txBody>
      </p:sp>
    </p:spTree>
    <p:extLst>
      <p:ext uri="{BB962C8B-B14F-4D97-AF65-F5344CB8AC3E}">
        <p14:creationId xmlns:p14="http://schemas.microsoft.com/office/powerpoint/2010/main" val="164068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28F0B0-F116-408E-1D8B-720BC3237E24}"/>
              </a:ext>
            </a:extLst>
          </p:cNvPr>
          <p:cNvSpPr txBox="1">
            <a:spLocks/>
          </p:cNvSpPr>
          <p:nvPr/>
        </p:nvSpPr>
        <p:spPr>
          <a:xfrm>
            <a:off x="5090917" y="1455575"/>
            <a:ext cx="6807600" cy="392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00" kern="1200">
                <a:solidFill>
                  <a:srgbClr val="54311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E4E029F-505C-311B-658B-C2D9EF21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CURSOS QUE</a:t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ANTECEDEN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50F0D44A-D0BB-3BEB-F975-D0FA625F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358" y="1474238"/>
            <a:ext cx="6807600" cy="4657909"/>
          </a:xfrm>
        </p:spPr>
        <p:txBody>
          <a:bodyPr/>
          <a:lstStyle/>
          <a:p>
            <a:br>
              <a:rPr kumimoji="0" lang="es-MX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br>
              <a:rPr kumimoji="0" lang="es-MX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Acercamiento a prácticas educativas y comunitarias</a:t>
            </a:r>
          </a:p>
          <a:p>
            <a:endParaRPr lang="es-MX" sz="3200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Análisis de prácticas y contextos escolares.</a:t>
            </a:r>
            <a:endParaRPr lang="es-MX" dirty="0">
              <a:latin typeface="Comic Sans MS" panose="030F070203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D7DE06-A140-D7C9-A012-BA9BB22E2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88" b="95213" l="3901" r="96809">
                        <a14:foregroundMark x1="69326" y1="61170" x2="69326" y2="61170"/>
                        <a14:foregroundMark x1="69326" y1="61170" x2="69326" y2="611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011" y="3580956"/>
            <a:ext cx="2782956" cy="2782956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E08344E-313E-DD1B-9F06-78BFF89BE7B3}"/>
              </a:ext>
            </a:extLst>
          </p:cNvPr>
          <p:cNvSpPr/>
          <p:nvPr/>
        </p:nvSpPr>
        <p:spPr>
          <a:xfrm>
            <a:off x="4445458" y="2719593"/>
            <a:ext cx="645459" cy="30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B53FE9-98E9-CD86-33FD-B7D1413ED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458" y="4233009"/>
            <a:ext cx="664522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4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AD3B326-DAD9-6B1B-26E8-79D86893B666}"/>
              </a:ext>
            </a:extLst>
          </p:cNvPr>
          <p:cNvSpPr txBox="1">
            <a:spLocks/>
          </p:cNvSpPr>
          <p:nvPr/>
        </p:nvSpPr>
        <p:spPr>
          <a:xfrm>
            <a:off x="1132065" y="147662"/>
            <a:ext cx="1044334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UNIDADES DEL CURSO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29BB33-896E-0B1F-9137-7B3AA7C46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1"/>
          <a:stretch/>
        </p:blipFill>
        <p:spPr>
          <a:xfrm>
            <a:off x="1978925" y="704126"/>
            <a:ext cx="9894626" cy="60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0A2A6A-7402-4385-5F28-FBEA02D07DD5}"/>
              </a:ext>
            </a:extLst>
          </p:cNvPr>
          <p:cNvSpPr txBox="1"/>
          <p:nvPr/>
        </p:nvSpPr>
        <p:spPr>
          <a:xfrm>
            <a:off x="1838885" y="289679"/>
            <a:ext cx="99676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UNIDAD I</a:t>
            </a:r>
          </a:p>
          <a:p>
            <a:pPr algn="ctr"/>
            <a:endParaRPr lang="es-MX" sz="2800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APROXIMACIONES DIDÁCTICO-PEDAGÓGICAS DEL PROFESORADO EN EL AULA DE PREESCOLAR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B636A8-09CE-4730-7951-D01A20F5AAB7}"/>
              </a:ext>
            </a:extLst>
          </p:cNvPr>
          <p:cNvSpPr txBox="1"/>
          <p:nvPr/>
        </p:nvSpPr>
        <p:spPr>
          <a:xfrm>
            <a:off x="1489262" y="2379566"/>
            <a:ext cx="103172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Que el estudiantado comprenda las diferencias y convergencias entre didáctica y pedagogía, profundice en el conocimiento del trabajo docente identificando las prácticas de enseñanza.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Identifique el sentido del diseño y aplicación de planeaciones didácticas.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R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eflexione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y analice de primera mano, la experiencia durante sus prácticas de ayudantía</a:t>
            </a:r>
          </a:p>
        </p:txBody>
      </p:sp>
    </p:spTree>
    <p:extLst>
      <p:ext uri="{BB962C8B-B14F-4D97-AF65-F5344CB8AC3E}">
        <p14:creationId xmlns:p14="http://schemas.microsoft.com/office/powerpoint/2010/main" val="307885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DCE21A-F587-28F5-B307-EA50EF598B2B}"/>
              </a:ext>
            </a:extLst>
          </p:cNvPr>
          <p:cNvSpPr txBox="1"/>
          <p:nvPr/>
        </p:nvSpPr>
        <p:spPr>
          <a:xfrm>
            <a:off x="1732078" y="2995160"/>
            <a:ext cx="87072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●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Podcast</a:t>
            </a:r>
            <a:endParaRPr lang="es-MX" sz="3200" noProof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● Informe de la experiencia de ayudantía/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acompañamiento /intervención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012CE1-F2EB-D189-F284-64AAC20A3868}"/>
              </a:ext>
            </a:extLst>
          </p:cNvPr>
          <p:cNvSpPr txBox="1"/>
          <p:nvPr/>
        </p:nvSpPr>
        <p:spPr>
          <a:xfrm>
            <a:off x="2675965" y="1062318"/>
            <a:ext cx="6819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latin typeface="Comic Sans MS" panose="030F0702030302020204" pitchFamily="66" charset="0"/>
              </a:rPr>
              <a:t>Evidencias de aprendizaje </a:t>
            </a:r>
          </a:p>
          <a:p>
            <a:pPr algn="ctr"/>
            <a:r>
              <a:rPr lang="es-MX" sz="4000" b="1" dirty="0">
                <a:latin typeface="Comic Sans MS" panose="030F0702030302020204" pitchFamily="66" charset="0"/>
              </a:rPr>
              <a:t> Unidad I</a:t>
            </a:r>
          </a:p>
        </p:txBody>
      </p:sp>
    </p:spTree>
    <p:extLst>
      <p:ext uri="{BB962C8B-B14F-4D97-AF65-F5344CB8AC3E}">
        <p14:creationId xmlns:p14="http://schemas.microsoft.com/office/powerpoint/2010/main" val="417351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vertical 3">
            <a:extLst>
              <a:ext uri="{FF2B5EF4-FFF2-40B4-BE49-F238E27FC236}">
                <a16:creationId xmlns:a16="http://schemas.microsoft.com/office/drawing/2014/main" id="{FB23F211-4756-4122-2DE7-9559EB8A8BA5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6200000">
            <a:off x="5452142" y="-3245899"/>
            <a:ext cx="1811901" cy="868390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kumimoji="0" lang="es-MX" sz="3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UNIDAD II </a:t>
            </a:r>
          </a:p>
          <a:p>
            <a:pPr algn="ctr"/>
            <a:r>
              <a:rPr kumimoji="0" lang="es-MX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LA INTERVENCIÓN PEDAGÓGICA DEL PROFESORADO EN EL JARDÍN DE NIÑOS</a:t>
            </a:r>
            <a:r>
              <a:rPr kumimoji="0" lang="es-MX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2B1480-D585-A4FB-3F0D-4ED7F2A9836C}"/>
              </a:ext>
            </a:extLst>
          </p:cNvPr>
          <p:cNvSpPr txBox="1"/>
          <p:nvPr/>
        </p:nvSpPr>
        <p:spPr>
          <a:xfrm>
            <a:off x="399841" y="2178340"/>
            <a:ext cx="11916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Diseñará situaciones de aprendizaje para el grupo escolar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Desarrollar propuestas de intervención contextualizadas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Producirán relatos pedagógicos asociados a sus experiencias de intervención.</a:t>
            </a:r>
          </a:p>
        </p:txBody>
      </p:sp>
    </p:spTree>
    <p:extLst>
      <p:ext uri="{BB962C8B-B14F-4D97-AF65-F5344CB8AC3E}">
        <p14:creationId xmlns:p14="http://schemas.microsoft.com/office/powerpoint/2010/main" val="410016636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C029B-DFCA-4178-9F92-27FC041B5EA3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904e2ea1-c14c-483b-89ef-f6b2df6ba23c"/>
    <ds:schemaRef ds:uri="f40e8ec9-c0d5-46bf-ada4-d85cb00858d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10926</TotalTime>
  <Words>1149</Words>
  <Application>Microsoft Office PowerPoint</Application>
  <PresentationFormat>Panorámica</PresentationFormat>
  <Paragraphs>146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Comic Sans MS</vt:lpstr>
      <vt:lpstr>Wingdings</vt:lpstr>
      <vt:lpstr>Wingdings 2</vt:lpstr>
      <vt:lpstr>Wingdings 3</vt:lpstr>
      <vt:lpstr>School</vt:lpstr>
      <vt:lpstr>Presentación de PowerPoint</vt:lpstr>
      <vt:lpstr>Presentación de PowerPoint</vt:lpstr>
      <vt:lpstr>Presentación de PowerPoint</vt:lpstr>
      <vt:lpstr>Presentación de PowerPoint</vt:lpstr>
      <vt:lpstr>CURSOS QUE ANTECEDEN</vt:lpstr>
      <vt:lpstr>Presentación de PowerPoint</vt:lpstr>
      <vt:lpstr>Presentación de PowerPoint</vt:lpstr>
      <vt:lpstr>Presentación de PowerPoint</vt:lpstr>
      <vt:lpstr>Presentación de PowerPoint</vt:lpstr>
      <vt:lpstr>Evidencias de aprendizaje Unidad II </vt:lpstr>
      <vt:lpstr>JORNADAS DE OBSERVACIÓN/AYUDANTÍA Y PRÁCTICA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Haga clic para editar Título</dc:title>
  <dc:creator>LEVI AZAREEL LARA ESTRADA</dc:creator>
  <cp:lastModifiedBy>MARIA ELENA VILLARREAL MARQUEZ</cp:lastModifiedBy>
  <cp:revision>29</cp:revision>
  <dcterms:created xsi:type="dcterms:W3CDTF">2023-10-10T15:48:14Z</dcterms:created>
  <dcterms:modified xsi:type="dcterms:W3CDTF">2024-09-11T18:19:26Z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