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71" r:id="rId8"/>
    <p:sldId id="264" r:id="rId9"/>
    <p:sldId id="273" r:id="rId10"/>
    <p:sldId id="272" r:id="rId11"/>
    <p:sldId id="274" r:id="rId12"/>
    <p:sldId id="276" r:id="rId13"/>
    <p:sldId id="275" r:id="rId14"/>
    <p:sldId id="267" r:id="rId15"/>
    <p:sldId id="265" r:id="rId16"/>
    <p:sldId id="266" r:id="rId17"/>
    <p:sldId id="268" r:id="rId18"/>
    <p:sldId id="269" r:id="rId19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Reyna Ramos" initials="SRR" lastIdx="1" clrIdx="0">
    <p:extLst>
      <p:ext uri="{19B8F6BF-5375-455C-9EA6-DF929625EA0E}">
        <p15:presenceInfo xmlns:p15="http://schemas.microsoft.com/office/powerpoint/2012/main" userId="fb70a40b192a08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5C3AD-BE1C-44E8-BAE4-A0D2E86E5A13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2EF3B1-1DB8-406A-B13E-02E43B01B5F8}" type="pres">
      <dgm:prSet presAssocID="{BE85C3AD-BE1C-44E8-BAE4-A0D2E86E5A13}" presName="diagram" presStyleCnt="0">
        <dgm:presLayoutVars>
          <dgm:dir/>
          <dgm:resizeHandles val="exact"/>
        </dgm:presLayoutVars>
      </dgm:prSet>
      <dgm:spPr/>
    </dgm:pt>
  </dgm:ptLst>
  <dgm:cxnLst>
    <dgm:cxn modelId="{221DFD06-7B78-4062-AD3D-F7D1FFA003D3}" type="presOf" srcId="{BE85C3AD-BE1C-44E8-BAE4-A0D2E86E5A13}" destId="{072EF3B1-1DB8-406A-B13E-02E43B01B5F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B98B2-C822-4F77-8ED6-48BE2E42FD11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A05773A-52CE-4E54-8163-AADB713D1B0F}">
      <dgm:prSet phldrT="[Texto]"/>
      <dgm:spPr/>
      <dgm:t>
        <a:bodyPr/>
        <a:lstStyle/>
        <a:p>
          <a:r>
            <a:rPr lang="es-ES" dirty="0"/>
            <a:t>UNIDAD 1</a:t>
          </a:r>
        </a:p>
        <a:p>
          <a:r>
            <a:rPr lang="es-ES" dirty="0"/>
            <a:t>INVESTIGAR PARA LA INNOVACION EN LA PRACTICA DOCENTE</a:t>
          </a:r>
          <a:endParaRPr lang="es-MX" dirty="0"/>
        </a:p>
      </dgm:t>
    </dgm:pt>
    <dgm:pt modelId="{74958BDE-0E2E-419C-AFAD-2C9E241C39C9}" type="parTrans" cxnId="{2C90B1F1-89BD-4261-9A40-5FC4E4A7D0BE}">
      <dgm:prSet/>
      <dgm:spPr/>
      <dgm:t>
        <a:bodyPr/>
        <a:lstStyle/>
        <a:p>
          <a:endParaRPr lang="es-MX"/>
        </a:p>
      </dgm:t>
    </dgm:pt>
    <dgm:pt modelId="{2A8529B6-219A-48FD-BD1E-E05838CC6C80}" type="sibTrans" cxnId="{2C90B1F1-89BD-4261-9A40-5FC4E4A7D0BE}">
      <dgm:prSet/>
      <dgm:spPr/>
      <dgm:t>
        <a:bodyPr/>
        <a:lstStyle/>
        <a:p>
          <a:endParaRPr lang="es-MX"/>
        </a:p>
      </dgm:t>
    </dgm:pt>
    <dgm:pt modelId="{34ECCEBB-8022-4DAB-A15F-562071895D90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Cambio, reforma e innovación ¿ que hacen los que innovan?</a:t>
          </a:r>
          <a:endParaRPr lang="es-MX" dirty="0"/>
        </a:p>
      </dgm:t>
    </dgm:pt>
    <dgm:pt modelId="{CA3C66BF-990E-4DEA-B052-AC9DD3B9D3E7}" type="parTrans" cxnId="{0DEDDC6A-A542-44E0-B3B2-A17D13E99216}">
      <dgm:prSet/>
      <dgm:spPr/>
      <dgm:t>
        <a:bodyPr/>
        <a:lstStyle/>
        <a:p>
          <a:endParaRPr lang="es-MX"/>
        </a:p>
      </dgm:t>
    </dgm:pt>
    <dgm:pt modelId="{69CC7B5D-9C11-41BD-8C19-7C97312F1152}" type="sibTrans" cxnId="{0DEDDC6A-A542-44E0-B3B2-A17D13E99216}">
      <dgm:prSet/>
      <dgm:spPr/>
      <dgm:t>
        <a:bodyPr/>
        <a:lstStyle/>
        <a:p>
          <a:endParaRPr lang="es-MX"/>
        </a:p>
      </dgm:t>
    </dgm:pt>
    <dgm:pt modelId="{FBEE63B7-9959-4C00-AA5E-7A7911E827A7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La innovación en la docencia: soporte para la elaboración de diagnósticos</a:t>
          </a:r>
          <a:endParaRPr lang="es-MX" dirty="0"/>
        </a:p>
      </dgm:t>
    </dgm:pt>
    <dgm:pt modelId="{1FA60E02-3C21-4CD2-8EBD-DBA64873551F}" type="parTrans" cxnId="{42BC716B-8ED7-4EF8-8453-88C27F004CFB}">
      <dgm:prSet/>
      <dgm:spPr/>
      <dgm:t>
        <a:bodyPr/>
        <a:lstStyle/>
        <a:p>
          <a:endParaRPr lang="es-MX"/>
        </a:p>
      </dgm:t>
    </dgm:pt>
    <dgm:pt modelId="{2B64074F-48E3-43E4-8245-195DDB292C2E}" type="sibTrans" cxnId="{42BC716B-8ED7-4EF8-8453-88C27F004CFB}">
      <dgm:prSet/>
      <dgm:spPr/>
      <dgm:t>
        <a:bodyPr/>
        <a:lstStyle/>
        <a:p>
          <a:endParaRPr lang="es-MX"/>
        </a:p>
      </dgm:t>
    </dgm:pt>
    <dgm:pt modelId="{12932226-5EA1-4DCE-8B18-745453E5E01E}">
      <dgm:prSet phldrT="[Texto]"/>
      <dgm:spPr/>
      <dgm:t>
        <a:bodyPr/>
        <a:lstStyle/>
        <a:p>
          <a:r>
            <a:rPr lang="es-ES" dirty="0"/>
            <a:t>UNIDAD 2</a:t>
          </a:r>
        </a:p>
        <a:p>
          <a:r>
            <a:rPr lang="es-ES" dirty="0"/>
            <a:t>¨IMPACTO DE LA INNOVACION EN LA INTERVENCION DOCENTE¨</a:t>
          </a:r>
          <a:endParaRPr lang="es-MX" dirty="0"/>
        </a:p>
      </dgm:t>
    </dgm:pt>
    <dgm:pt modelId="{F3A86D81-51CF-4563-A863-BCB5982485FB}" type="parTrans" cxnId="{0D217E2F-2F51-485D-AA4D-6BF146B2C313}">
      <dgm:prSet/>
      <dgm:spPr/>
      <dgm:t>
        <a:bodyPr/>
        <a:lstStyle/>
        <a:p>
          <a:endParaRPr lang="es-MX"/>
        </a:p>
      </dgm:t>
    </dgm:pt>
    <dgm:pt modelId="{5C0381E3-E6D1-4904-B8A2-FC11F585BA72}" type="sibTrans" cxnId="{0D217E2F-2F51-485D-AA4D-6BF146B2C313}">
      <dgm:prSet/>
      <dgm:spPr/>
      <dgm:t>
        <a:bodyPr/>
        <a:lstStyle/>
        <a:p>
          <a:endParaRPr lang="es-MX"/>
        </a:p>
      </dgm:t>
    </dgm:pt>
    <dgm:pt modelId="{3C8272C4-C209-477C-894F-C3F6BC341C69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 err="1"/>
            <a:t>Innovacion</a:t>
          </a:r>
          <a:r>
            <a:rPr lang="es-ES" dirty="0"/>
            <a:t> educativa en el aula</a:t>
          </a:r>
          <a:endParaRPr lang="es-MX" dirty="0"/>
        </a:p>
      </dgm:t>
    </dgm:pt>
    <dgm:pt modelId="{4F9ECF50-F446-4B21-AB76-D455B2A70ED7}" type="sibTrans" cxnId="{A4363DE2-D9A7-48B5-90CF-3BBC1E8B279C}">
      <dgm:prSet/>
      <dgm:spPr/>
      <dgm:t>
        <a:bodyPr/>
        <a:lstStyle/>
        <a:p>
          <a:endParaRPr lang="es-MX"/>
        </a:p>
      </dgm:t>
    </dgm:pt>
    <dgm:pt modelId="{258E2923-C683-4AD8-AB35-C651C087857A}" type="parTrans" cxnId="{A4363DE2-D9A7-48B5-90CF-3BBC1E8B279C}">
      <dgm:prSet/>
      <dgm:spPr/>
      <dgm:t>
        <a:bodyPr/>
        <a:lstStyle/>
        <a:p>
          <a:endParaRPr lang="es-MX"/>
        </a:p>
      </dgm:t>
    </dgm:pt>
    <dgm:pt modelId="{E096FF0D-ECBE-40B5-876C-1E1BD3C9A8E9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 err="1"/>
            <a:t>Incorporacion</a:t>
          </a:r>
          <a:r>
            <a:rPr lang="es-ES" dirty="0"/>
            <a:t> de tecnologías para la mejora e innovación de la practica</a:t>
          </a:r>
          <a:endParaRPr lang="es-MX" dirty="0"/>
        </a:p>
      </dgm:t>
    </dgm:pt>
    <dgm:pt modelId="{6DC86E7F-3231-4AAE-B422-D2D30D75F87E}" type="sibTrans" cxnId="{1A95E821-ADF4-4954-8BDD-658899409B53}">
      <dgm:prSet/>
      <dgm:spPr/>
      <dgm:t>
        <a:bodyPr/>
        <a:lstStyle/>
        <a:p>
          <a:endParaRPr lang="es-MX"/>
        </a:p>
      </dgm:t>
    </dgm:pt>
    <dgm:pt modelId="{15F2BC59-F7C0-42BE-A7A2-5AB37BF778CE}" type="parTrans" cxnId="{1A95E821-ADF4-4954-8BDD-658899409B53}">
      <dgm:prSet/>
      <dgm:spPr/>
      <dgm:t>
        <a:bodyPr/>
        <a:lstStyle/>
        <a:p>
          <a:endParaRPr lang="es-MX"/>
        </a:p>
      </dgm:t>
    </dgm:pt>
    <dgm:pt modelId="{5FD5DDB5-9607-4D0E-AD7A-68157596720F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Los saberes pedagógicos a partir del análisis de la experiencia</a:t>
          </a:r>
          <a:endParaRPr lang="es-MX" dirty="0"/>
        </a:p>
      </dgm:t>
    </dgm:pt>
    <dgm:pt modelId="{2EAE0709-BC21-4A62-BADF-E1F08E8819C7}" type="parTrans" cxnId="{F01BC146-0B9F-409F-B728-33F58087616E}">
      <dgm:prSet/>
      <dgm:spPr/>
      <dgm:t>
        <a:bodyPr/>
        <a:lstStyle/>
        <a:p>
          <a:endParaRPr lang="es-MX"/>
        </a:p>
      </dgm:t>
    </dgm:pt>
    <dgm:pt modelId="{C27B6BEC-336D-4A6F-8E9E-CC4390D8DC65}" type="sibTrans" cxnId="{F01BC146-0B9F-409F-B728-33F58087616E}">
      <dgm:prSet/>
      <dgm:spPr/>
      <dgm:t>
        <a:bodyPr/>
        <a:lstStyle/>
        <a:p>
          <a:endParaRPr lang="es-MX"/>
        </a:p>
      </dgm:t>
    </dgm:pt>
    <dgm:pt modelId="{AE3E0CDE-1EF9-430A-854D-99E0EE1EDADF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Saberes y practica docente: que cambiar o innovar</a:t>
          </a:r>
          <a:endParaRPr lang="es-MX" dirty="0"/>
        </a:p>
      </dgm:t>
    </dgm:pt>
    <dgm:pt modelId="{B74D6A05-58E0-4AA1-9060-068DF278682F}" type="parTrans" cxnId="{8F7B35CA-87B2-4CE0-BF6A-44785613E7F8}">
      <dgm:prSet/>
      <dgm:spPr/>
      <dgm:t>
        <a:bodyPr/>
        <a:lstStyle/>
        <a:p>
          <a:endParaRPr lang="es-MX"/>
        </a:p>
      </dgm:t>
    </dgm:pt>
    <dgm:pt modelId="{159EC314-84AF-4990-9BE6-CFFAC0C90E2A}" type="sibTrans" cxnId="{8F7B35CA-87B2-4CE0-BF6A-44785613E7F8}">
      <dgm:prSet/>
      <dgm:spPr/>
      <dgm:t>
        <a:bodyPr/>
        <a:lstStyle/>
        <a:p>
          <a:endParaRPr lang="es-MX"/>
        </a:p>
      </dgm:t>
    </dgm:pt>
    <dgm:pt modelId="{3EC9D8FE-9BAF-4A38-B46C-76A5A51CAFF0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Diseño de proyectos de innovación sustentados en la investigación.</a:t>
          </a:r>
          <a:endParaRPr lang="es-MX" dirty="0"/>
        </a:p>
      </dgm:t>
    </dgm:pt>
    <dgm:pt modelId="{0C09A233-CD7C-4074-A30D-9F12AF37AB8D}" type="parTrans" cxnId="{ACC3E164-3BF2-48CD-95BA-C2C51D370574}">
      <dgm:prSet/>
      <dgm:spPr/>
      <dgm:t>
        <a:bodyPr/>
        <a:lstStyle/>
        <a:p>
          <a:endParaRPr lang="es-MX"/>
        </a:p>
      </dgm:t>
    </dgm:pt>
    <dgm:pt modelId="{07205B6B-9196-4C21-8617-F1A5B21C3B23}" type="sibTrans" cxnId="{ACC3E164-3BF2-48CD-95BA-C2C51D370574}">
      <dgm:prSet/>
      <dgm:spPr/>
      <dgm:t>
        <a:bodyPr/>
        <a:lstStyle/>
        <a:p>
          <a:endParaRPr lang="es-MX"/>
        </a:p>
      </dgm:t>
    </dgm:pt>
    <dgm:pt modelId="{F4F77E8B-92C5-45FF-9D97-F0BB4A71D67B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Seguimiento y evaluación de las innovaciones: ¿Qué cambia, que se aprende de la experiencia de innovación?</a:t>
          </a:r>
          <a:endParaRPr lang="es-MX" dirty="0"/>
        </a:p>
      </dgm:t>
    </dgm:pt>
    <dgm:pt modelId="{D900BD84-DD8D-4697-BEAE-65D1431A8F37}" type="parTrans" cxnId="{A3ACD39F-AF6A-49CE-8AC6-0A4BEEB9BC0A}">
      <dgm:prSet/>
      <dgm:spPr/>
      <dgm:t>
        <a:bodyPr/>
        <a:lstStyle/>
        <a:p>
          <a:endParaRPr lang="es-MX"/>
        </a:p>
      </dgm:t>
    </dgm:pt>
    <dgm:pt modelId="{1509A433-AA54-4229-9FA6-03F48E770572}" type="sibTrans" cxnId="{A3ACD39F-AF6A-49CE-8AC6-0A4BEEB9BC0A}">
      <dgm:prSet/>
      <dgm:spPr/>
      <dgm:t>
        <a:bodyPr/>
        <a:lstStyle/>
        <a:p>
          <a:endParaRPr lang="es-MX"/>
        </a:p>
      </dgm:t>
    </dgm:pt>
    <dgm:pt modelId="{9FAB7D6D-A32B-4B0D-8EE3-3CF265DAB778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Alcances de la innovación</a:t>
          </a:r>
          <a:endParaRPr lang="es-MX" dirty="0"/>
        </a:p>
      </dgm:t>
    </dgm:pt>
    <dgm:pt modelId="{99CEE09E-2407-4CBC-BA56-63FF7095F453}" type="parTrans" cxnId="{1B1342DF-A2E0-40ED-B723-1691B4BBB40F}">
      <dgm:prSet/>
      <dgm:spPr/>
      <dgm:t>
        <a:bodyPr/>
        <a:lstStyle/>
        <a:p>
          <a:endParaRPr lang="es-MX"/>
        </a:p>
      </dgm:t>
    </dgm:pt>
    <dgm:pt modelId="{6EEEBB41-ECFC-48F7-B258-C261AFC445E2}" type="sibTrans" cxnId="{1B1342DF-A2E0-40ED-B723-1691B4BBB40F}">
      <dgm:prSet/>
      <dgm:spPr/>
      <dgm:t>
        <a:bodyPr/>
        <a:lstStyle/>
        <a:p>
          <a:endParaRPr lang="es-MX"/>
        </a:p>
      </dgm:t>
    </dgm:pt>
    <dgm:pt modelId="{1B4942F2-B795-444A-8A01-F493DA36B3D1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/>
            <a:t>La innovación como condición de mejora</a:t>
          </a:r>
          <a:endParaRPr lang="es-MX" dirty="0"/>
        </a:p>
      </dgm:t>
    </dgm:pt>
    <dgm:pt modelId="{F8EC787E-2AEC-4D2B-B523-AF3C51958C28}" type="parTrans" cxnId="{A6F47906-EF91-49B0-93F6-E48966CE9FD4}">
      <dgm:prSet/>
      <dgm:spPr/>
      <dgm:t>
        <a:bodyPr/>
        <a:lstStyle/>
        <a:p>
          <a:endParaRPr lang="es-MX"/>
        </a:p>
      </dgm:t>
    </dgm:pt>
    <dgm:pt modelId="{C3D2FAC1-01AA-4030-9988-E8EC18F777E0}" type="sibTrans" cxnId="{A6F47906-EF91-49B0-93F6-E48966CE9FD4}">
      <dgm:prSet/>
      <dgm:spPr/>
      <dgm:t>
        <a:bodyPr/>
        <a:lstStyle/>
        <a:p>
          <a:endParaRPr lang="es-MX"/>
        </a:p>
      </dgm:t>
    </dgm:pt>
    <dgm:pt modelId="{00D3B19D-DA7F-4FD3-BB21-A62DC125D438}" type="pres">
      <dgm:prSet presAssocID="{4E5B98B2-C822-4F77-8ED6-48BE2E42FD1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1CA1AF8-55CF-4179-954E-627725E00BBF}" type="pres">
      <dgm:prSet presAssocID="{4E5B98B2-C822-4F77-8ED6-48BE2E42FD11}" presName="cycle" presStyleCnt="0"/>
      <dgm:spPr/>
    </dgm:pt>
    <dgm:pt modelId="{2A046511-84A9-4B02-AD19-2C90E700D22D}" type="pres">
      <dgm:prSet presAssocID="{4E5B98B2-C822-4F77-8ED6-48BE2E42FD11}" presName="centerShape" presStyleCnt="0"/>
      <dgm:spPr/>
    </dgm:pt>
    <dgm:pt modelId="{34AB70F0-D453-4BBA-932F-954D2B018887}" type="pres">
      <dgm:prSet presAssocID="{4E5B98B2-C822-4F77-8ED6-48BE2E42FD11}" presName="connSite" presStyleLbl="node1" presStyleIdx="0" presStyleCnt="3"/>
      <dgm:spPr/>
    </dgm:pt>
    <dgm:pt modelId="{92ECD4AA-6FCC-4FD0-A628-F8A3CF62A2B4}" type="pres">
      <dgm:prSet presAssocID="{4E5B98B2-C822-4F77-8ED6-48BE2E42FD11}" presName="visible" presStyleLbl="node1" presStyleIdx="0" presStyleCnt="3" custScaleX="75612" custScaleY="70757" custLinFactNeighborX="-6097"/>
      <dgm:spPr/>
    </dgm:pt>
    <dgm:pt modelId="{17EB7FC3-DDB2-40D5-B62C-9448BEAF53CA}" type="pres">
      <dgm:prSet presAssocID="{74958BDE-0E2E-419C-AFAD-2C9E241C39C9}" presName="Name25" presStyleLbl="parChTrans1D1" presStyleIdx="0" presStyleCnt="2"/>
      <dgm:spPr/>
    </dgm:pt>
    <dgm:pt modelId="{C8F24B5D-E81D-4F01-82B1-71D6EABD0D00}" type="pres">
      <dgm:prSet presAssocID="{2A05773A-52CE-4E54-8163-AADB713D1B0F}" presName="node" presStyleCnt="0"/>
      <dgm:spPr/>
    </dgm:pt>
    <dgm:pt modelId="{B548E1ED-DEDA-41E8-9DF1-55A3D8572580}" type="pres">
      <dgm:prSet presAssocID="{2A05773A-52CE-4E54-8163-AADB713D1B0F}" presName="parentNode" presStyleLbl="node1" presStyleIdx="1" presStyleCnt="3" custScaleY="178133" custLinFactNeighborX="-33725" custLinFactNeighborY="733">
        <dgm:presLayoutVars>
          <dgm:chMax val="1"/>
          <dgm:bulletEnabled val="1"/>
        </dgm:presLayoutVars>
      </dgm:prSet>
      <dgm:spPr/>
    </dgm:pt>
    <dgm:pt modelId="{652397E3-CAE1-468B-BE4E-F02EF6D0A30A}" type="pres">
      <dgm:prSet presAssocID="{2A05773A-52CE-4E54-8163-AADB713D1B0F}" presName="childNode" presStyleLbl="revTx" presStyleIdx="0" presStyleCnt="2">
        <dgm:presLayoutVars>
          <dgm:bulletEnabled val="1"/>
        </dgm:presLayoutVars>
      </dgm:prSet>
      <dgm:spPr/>
    </dgm:pt>
    <dgm:pt modelId="{8230CCDB-4809-4394-B3BB-1994ACF6785C}" type="pres">
      <dgm:prSet presAssocID="{F3A86D81-51CF-4563-A863-BCB5982485FB}" presName="Name25" presStyleLbl="parChTrans1D1" presStyleIdx="1" presStyleCnt="2"/>
      <dgm:spPr/>
    </dgm:pt>
    <dgm:pt modelId="{0D368F1C-7D98-41EB-B708-518D48973E55}" type="pres">
      <dgm:prSet presAssocID="{12932226-5EA1-4DCE-8B18-745453E5E01E}" presName="node" presStyleCnt="0"/>
      <dgm:spPr/>
    </dgm:pt>
    <dgm:pt modelId="{36323B85-19E6-4FEB-ACA0-A7565F5B5607}" type="pres">
      <dgm:prSet presAssocID="{12932226-5EA1-4DCE-8B18-745453E5E01E}" presName="parentNode" presStyleLbl="node1" presStyleIdx="2" presStyleCnt="3" custScaleY="186245" custLinFactNeighborX="-19795" custLinFactNeighborY="-1931">
        <dgm:presLayoutVars>
          <dgm:chMax val="1"/>
          <dgm:bulletEnabled val="1"/>
        </dgm:presLayoutVars>
      </dgm:prSet>
      <dgm:spPr/>
    </dgm:pt>
    <dgm:pt modelId="{4F00FE93-5C6B-486E-B4A6-6A0B746DB4C8}" type="pres">
      <dgm:prSet presAssocID="{12932226-5EA1-4DCE-8B18-745453E5E01E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A6F47906-EF91-49B0-93F6-E48966CE9FD4}" srcId="{12932226-5EA1-4DCE-8B18-745453E5E01E}" destId="{1B4942F2-B795-444A-8A01-F493DA36B3D1}" srcOrd="4" destOrd="0" parTransId="{F8EC787E-2AEC-4D2B-B523-AF3C51958C28}" sibTransId="{C3D2FAC1-01AA-4030-9988-E8EC18F777E0}"/>
    <dgm:cxn modelId="{D614B60B-6A17-459B-922A-8EAD4B0D22BA}" type="presOf" srcId="{3C8272C4-C209-477C-894F-C3F6BC341C69}" destId="{4F00FE93-5C6B-486E-B4A6-6A0B746DB4C8}" srcOrd="0" destOrd="0" presId="urn:microsoft.com/office/officeart/2005/8/layout/radial2"/>
    <dgm:cxn modelId="{38643D0F-F3AC-4434-9A98-2A98CCDAC29F}" type="presOf" srcId="{3EC9D8FE-9BAF-4A38-B46C-76A5A51CAFF0}" destId="{652397E3-CAE1-468B-BE4E-F02EF6D0A30A}" srcOrd="0" destOrd="4" presId="urn:microsoft.com/office/officeart/2005/8/layout/radial2"/>
    <dgm:cxn modelId="{9DDB9020-0A8A-4644-9062-4DEE4B6D42D8}" type="presOf" srcId="{4E5B98B2-C822-4F77-8ED6-48BE2E42FD11}" destId="{00D3B19D-DA7F-4FD3-BB21-A62DC125D438}" srcOrd="0" destOrd="0" presId="urn:microsoft.com/office/officeart/2005/8/layout/radial2"/>
    <dgm:cxn modelId="{1A95E821-ADF4-4954-8BDD-658899409B53}" srcId="{12932226-5EA1-4DCE-8B18-745453E5E01E}" destId="{E096FF0D-ECBE-40B5-876C-1E1BD3C9A8E9}" srcOrd="1" destOrd="0" parTransId="{15F2BC59-F7C0-42BE-A7A2-5AB37BF778CE}" sibTransId="{6DC86E7F-3231-4AAE-B422-D2D30D75F87E}"/>
    <dgm:cxn modelId="{0D217E2F-2F51-485D-AA4D-6BF146B2C313}" srcId="{4E5B98B2-C822-4F77-8ED6-48BE2E42FD11}" destId="{12932226-5EA1-4DCE-8B18-745453E5E01E}" srcOrd="1" destOrd="0" parTransId="{F3A86D81-51CF-4563-A863-BCB5982485FB}" sibTransId="{5C0381E3-E6D1-4904-B8A2-FC11F585BA72}"/>
    <dgm:cxn modelId="{54B9E23D-9660-450B-9D43-77FD6AD4B513}" type="presOf" srcId="{5FD5DDB5-9607-4D0E-AD7A-68157596720F}" destId="{652397E3-CAE1-468B-BE4E-F02EF6D0A30A}" srcOrd="0" destOrd="2" presId="urn:microsoft.com/office/officeart/2005/8/layout/radial2"/>
    <dgm:cxn modelId="{CBFA9E60-0D84-426C-AF37-6F8ED2F63397}" type="presOf" srcId="{E096FF0D-ECBE-40B5-876C-1E1BD3C9A8E9}" destId="{4F00FE93-5C6B-486E-B4A6-6A0B746DB4C8}" srcOrd="0" destOrd="1" presId="urn:microsoft.com/office/officeart/2005/8/layout/radial2"/>
    <dgm:cxn modelId="{E674D242-35D2-469A-8E34-F7D2D5308F3D}" type="presOf" srcId="{FBEE63B7-9959-4C00-AA5E-7A7911E827A7}" destId="{652397E3-CAE1-468B-BE4E-F02EF6D0A30A}" srcOrd="0" destOrd="1" presId="urn:microsoft.com/office/officeart/2005/8/layout/radial2"/>
    <dgm:cxn modelId="{ACC3E164-3BF2-48CD-95BA-C2C51D370574}" srcId="{2A05773A-52CE-4E54-8163-AADB713D1B0F}" destId="{3EC9D8FE-9BAF-4A38-B46C-76A5A51CAFF0}" srcOrd="4" destOrd="0" parTransId="{0C09A233-CD7C-4074-A30D-9F12AF37AB8D}" sibTransId="{07205B6B-9196-4C21-8617-F1A5B21C3B23}"/>
    <dgm:cxn modelId="{F01BC146-0B9F-409F-B728-33F58087616E}" srcId="{2A05773A-52CE-4E54-8163-AADB713D1B0F}" destId="{5FD5DDB5-9607-4D0E-AD7A-68157596720F}" srcOrd="2" destOrd="0" parTransId="{2EAE0709-BC21-4A62-BADF-E1F08E8819C7}" sibTransId="{C27B6BEC-336D-4A6F-8E9E-CC4390D8DC65}"/>
    <dgm:cxn modelId="{0DEDDC6A-A542-44E0-B3B2-A17D13E99216}" srcId="{2A05773A-52CE-4E54-8163-AADB713D1B0F}" destId="{34ECCEBB-8022-4DAB-A15F-562071895D90}" srcOrd="0" destOrd="0" parTransId="{CA3C66BF-990E-4DEA-B052-AC9DD3B9D3E7}" sibTransId="{69CC7B5D-9C11-41BD-8C19-7C97312F1152}"/>
    <dgm:cxn modelId="{42BC716B-8ED7-4EF8-8453-88C27F004CFB}" srcId="{2A05773A-52CE-4E54-8163-AADB713D1B0F}" destId="{FBEE63B7-9959-4C00-AA5E-7A7911E827A7}" srcOrd="1" destOrd="0" parTransId="{1FA60E02-3C21-4CD2-8EBD-DBA64873551F}" sibTransId="{2B64074F-48E3-43E4-8245-195DDB292C2E}"/>
    <dgm:cxn modelId="{C1B4DC98-D83E-41B5-B990-1B8A3CBA81F7}" type="presOf" srcId="{F3A86D81-51CF-4563-A863-BCB5982485FB}" destId="{8230CCDB-4809-4394-B3BB-1994ACF6785C}" srcOrd="0" destOrd="0" presId="urn:microsoft.com/office/officeart/2005/8/layout/radial2"/>
    <dgm:cxn modelId="{CCA1B49B-CBA7-4088-B550-87206CF20B53}" type="presOf" srcId="{34ECCEBB-8022-4DAB-A15F-562071895D90}" destId="{652397E3-CAE1-468B-BE4E-F02EF6D0A30A}" srcOrd="0" destOrd="0" presId="urn:microsoft.com/office/officeart/2005/8/layout/radial2"/>
    <dgm:cxn modelId="{A3ACD39F-AF6A-49CE-8AC6-0A4BEEB9BC0A}" srcId="{12932226-5EA1-4DCE-8B18-745453E5E01E}" destId="{F4F77E8B-92C5-45FF-9D97-F0BB4A71D67B}" srcOrd="2" destOrd="0" parTransId="{D900BD84-DD8D-4697-BEAE-65D1431A8F37}" sibTransId="{1509A433-AA54-4229-9FA6-03F48E770572}"/>
    <dgm:cxn modelId="{F54CC9BA-2675-4120-A362-E9BFEA2501E0}" type="presOf" srcId="{74958BDE-0E2E-419C-AFAD-2C9E241C39C9}" destId="{17EB7FC3-DDB2-40D5-B62C-9448BEAF53CA}" srcOrd="0" destOrd="0" presId="urn:microsoft.com/office/officeart/2005/8/layout/radial2"/>
    <dgm:cxn modelId="{0FF467C7-2CCD-4884-A4F1-F6BF610496B9}" type="presOf" srcId="{1B4942F2-B795-444A-8A01-F493DA36B3D1}" destId="{4F00FE93-5C6B-486E-B4A6-6A0B746DB4C8}" srcOrd="0" destOrd="4" presId="urn:microsoft.com/office/officeart/2005/8/layout/radial2"/>
    <dgm:cxn modelId="{8F7B35CA-87B2-4CE0-BF6A-44785613E7F8}" srcId="{2A05773A-52CE-4E54-8163-AADB713D1B0F}" destId="{AE3E0CDE-1EF9-430A-854D-99E0EE1EDADF}" srcOrd="3" destOrd="0" parTransId="{B74D6A05-58E0-4AA1-9060-068DF278682F}" sibTransId="{159EC314-84AF-4990-9BE6-CFFAC0C90E2A}"/>
    <dgm:cxn modelId="{1B1342DF-A2E0-40ED-B723-1691B4BBB40F}" srcId="{12932226-5EA1-4DCE-8B18-745453E5E01E}" destId="{9FAB7D6D-A32B-4B0D-8EE3-3CF265DAB778}" srcOrd="3" destOrd="0" parTransId="{99CEE09E-2407-4CBC-BA56-63FF7095F453}" sibTransId="{6EEEBB41-ECFC-48F7-B258-C261AFC445E2}"/>
    <dgm:cxn modelId="{A4363DE2-D9A7-48B5-90CF-3BBC1E8B279C}" srcId="{12932226-5EA1-4DCE-8B18-745453E5E01E}" destId="{3C8272C4-C209-477C-894F-C3F6BC341C69}" srcOrd="0" destOrd="0" parTransId="{258E2923-C683-4AD8-AB35-C651C087857A}" sibTransId="{4F9ECF50-F446-4B21-AB76-D455B2A70ED7}"/>
    <dgm:cxn modelId="{651ED4E6-A00B-43B8-B12D-3DBAFD793393}" type="presOf" srcId="{12932226-5EA1-4DCE-8B18-745453E5E01E}" destId="{36323B85-19E6-4FEB-ACA0-A7565F5B5607}" srcOrd="0" destOrd="0" presId="urn:microsoft.com/office/officeart/2005/8/layout/radial2"/>
    <dgm:cxn modelId="{97B4D1EC-3EBD-4CC7-8D7A-244890C87A3E}" type="presOf" srcId="{2A05773A-52CE-4E54-8163-AADB713D1B0F}" destId="{B548E1ED-DEDA-41E8-9DF1-55A3D8572580}" srcOrd="0" destOrd="0" presId="urn:microsoft.com/office/officeart/2005/8/layout/radial2"/>
    <dgm:cxn modelId="{2C90B1F1-89BD-4261-9A40-5FC4E4A7D0BE}" srcId="{4E5B98B2-C822-4F77-8ED6-48BE2E42FD11}" destId="{2A05773A-52CE-4E54-8163-AADB713D1B0F}" srcOrd="0" destOrd="0" parTransId="{74958BDE-0E2E-419C-AFAD-2C9E241C39C9}" sibTransId="{2A8529B6-219A-48FD-BD1E-E05838CC6C80}"/>
    <dgm:cxn modelId="{80C48FFA-F86E-42E0-AC14-B898AE5ECA58}" type="presOf" srcId="{F4F77E8B-92C5-45FF-9D97-F0BB4A71D67B}" destId="{4F00FE93-5C6B-486E-B4A6-6A0B746DB4C8}" srcOrd="0" destOrd="2" presId="urn:microsoft.com/office/officeart/2005/8/layout/radial2"/>
    <dgm:cxn modelId="{28BCA4FA-3C1A-4CE1-96AE-AB508831D5D6}" type="presOf" srcId="{9FAB7D6D-A32B-4B0D-8EE3-3CF265DAB778}" destId="{4F00FE93-5C6B-486E-B4A6-6A0B746DB4C8}" srcOrd="0" destOrd="3" presId="urn:microsoft.com/office/officeart/2005/8/layout/radial2"/>
    <dgm:cxn modelId="{F01690FC-FD21-4DF9-9FF5-C5B093351F97}" type="presOf" srcId="{AE3E0CDE-1EF9-430A-854D-99E0EE1EDADF}" destId="{652397E3-CAE1-468B-BE4E-F02EF6D0A30A}" srcOrd="0" destOrd="3" presId="urn:microsoft.com/office/officeart/2005/8/layout/radial2"/>
    <dgm:cxn modelId="{53FEF775-F613-44A1-ADD1-D35C029AC397}" type="presParOf" srcId="{00D3B19D-DA7F-4FD3-BB21-A62DC125D438}" destId="{61CA1AF8-55CF-4179-954E-627725E00BBF}" srcOrd="0" destOrd="0" presId="urn:microsoft.com/office/officeart/2005/8/layout/radial2"/>
    <dgm:cxn modelId="{D640C6FD-B498-4D6B-9C74-E1B69DC73926}" type="presParOf" srcId="{61CA1AF8-55CF-4179-954E-627725E00BBF}" destId="{2A046511-84A9-4B02-AD19-2C90E700D22D}" srcOrd="0" destOrd="0" presId="urn:microsoft.com/office/officeart/2005/8/layout/radial2"/>
    <dgm:cxn modelId="{08FBDEE6-3D92-4588-B77C-B8350AA156B0}" type="presParOf" srcId="{2A046511-84A9-4B02-AD19-2C90E700D22D}" destId="{34AB70F0-D453-4BBA-932F-954D2B018887}" srcOrd="0" destOrd="0" presId="urn:microsoft.com/office/officeart/2005/8/layout/radial2"/>
    <dgm:cxn modelId="{9C9D3126-332C-4F5D-A30C-30E5D2E19274}" type="presParOf" srcId="{2A046511-84A9-4B02-AD19-2C90E700D22D}" destId="{92ECD4AA-6FCC-4FD0-A628-F8A3CF62A2B4}" srcOrd="1" destOrd="0" presId="urn:microsoft.com/office/officeart/2005/8/layout/radial2"/>
    <dgm:cxn modelId="{3BB6C1D9-584A-47DA-9D09-24ACD88EE6B7}" type="presParOf" srcId="{61CA1AF8-55CF-4179-954E-627725E00BBF}" destId="{17EB7FC3-DDB2-40D5-B62C-9448BEAF53CA}" srcOrd="1" destOrd="0" presId="urn:microsoft.com/office/officeart/2005/8/layout/radial2"/>
    <dgm:cxn modelId="{6918E1BC-8CF6-4C5B-8C3F-6506E0639C4C}" type="presParOf" srcId="{61CA1AF8-55CF-4179-954E-627725E00BBF}" destId="{C8F24B5D-E81D-4F01-82B1-71D6EABD0D00}" srcOrd="2" destOrd="0" presId="urn:microsoft.com/office/officeart/2005/8/layout/radial2"/>
    <dgm:cxn modelId="{F2CE2B11-8662-4A6E-990A-324EC62AC303}" type="presParOf" srcId="{C8F24B5D-E81D-4F01-82B1-71D6EABD0D00}" destId="{B548E1ED-DEDA-41E8-9DF1-55A3D8572580}" srcOrd="0" destOrd="0" presId="urn:microsoft.com/office/officeart/2005/8/layout/radial2"/>
    <dgm:cxn modelId="{6689F3EE-BE31-4B79-BCB3-0C4006527ADD}" type="presParOf" srcId="{C8F24B5D-E81D-4F01-82B1-71D6EABD0D00}" destId="{652397E3-CAE1-468B-BE4E-F02EF6D0A30A}" srcOrd="1" destOrd="0" presId="urn:microsoft.com/office/officeart/2005/8/layout/radial2"/>
    <dgm:cxn modelId="{3000D466-C2AB-4F7C-B789-28C9C1564D87}" type="presParOf" srcId="{61CA1AF8-55CF-4179-954E-627725E00BBF}" destId="{8230CCDB-4809-4394-B3BB-1994ACF6785C}" srcOrd="3" destOrd="0" presId="urn:microsoft.com/office/officeart/2005/8/layout/radial2"/>
    <dgm:cxn modelId="{4C2FD461-8C56-4CDE-89DF-6D24A3264181}" type="presParOf" srcId="{61CA1AF8-55CF-4179-954E-627725E00BBF}" destId="{0D368F1C-7D98-41EB-B708-518D48973E55}" srcOrd="4" destOrd="0" presId="urn:microsoft.com/office/officeart/2005/8/layout/radial2"/>
    <dgm:cxn modelId="{0A5BFAD3-F22C-4546-AD33-BD78A7EDCF0C}" type="presParOf" srcId="{0D368F1C-7D98-41EB-B708-518D48973E55}" destId="{36323B85-19E6-4FEB-ACA0-A7565F5B5607}" srcOrd="0" destOrd="0" presId="urn:microsoft.com/office/officeart/2005/8/layout/radial2"/>
    <dgm:cxn modelId="{4AC6D790-7FA9-4F4E-BDFE-4D2E28EBB13A}" type="presParOf" srcId="{0D368F1C-7D98-41EB-B708-518D48973E55}" destId="{4F00FE93-5C6B-486E-B4A6-6A0B746DB4C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CD6D9-A618-452F-824F-3F1301C0C26A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9F1B096-0B4B-4A9C-9FC8-978738D18411}">
      <dgm:prSet phldrT="[Texto]"/>
      <dgm:spPr/>
      <dgm:t>
        <a:bodyPr/>
        <a:lstStyle/>
        <a:p>
          <a:r>
            <a:rPr lang="es-ES" b="1" dirty="0"/>
            <a:t>PRIMERA JORNADA</a:t>
          </a:r>
        </a:p>
      </dgm:t>
    </dgm:pt>
    <dgm:pt modelId="{BD1C9937-ED86-4DC3-839B-BB4CBD76358C}" type="parTrans" cxnId="{1A16A14E-A23F-4900-9416-0C5028EB12A4}">
      <dgm:prSet/>
      <dgm:spPr/>
      <dgm:t>
        <a:bodyPr/>
        <a:lstStyle/>
        <a:p>
          <a:endParaRPr lang="es-ES"/>
        </a:p>
      </dgm:t>
    </dgm:pt>
    <dgm:pt modelId="{EC953A8A-C96B-40DF-967A-112C2E736315}" type="sibTrans" cxnId="{1A16A14E-A23F-4900-9416-0C5028EB12A4}">
      <dgm:prSet/>
      <dgm:spPr/>
      <dgm:t>
        <a:bodyPr/>
        <a:lstStyle/>
        <a:p>
          <a:endParaRPr lang="es-ES"/>
        </a:p>
      </dgm:t>
    </dgm:pt>
    <dgm:pt modelId="{BA633EC4-838C-437A-B33F-8142A1DD2BC8}">
      <dgm:prSet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14-25 de Octubre</a:t>
          </a:r>
        </a:p>
      </dgm:t>
    </dgm:pt>
    <dgm:pt modelId="{155EFAE2-E95B-4794-98CE-0B2DD0C40924}" type="parTrans" cxnId="{5123BDE1-11FB-4211-92E8-191490C12F74}">
      <dgm:prSet/>
      <dgm:spPr/>
      <dgm:t>
        <a:bodyPr/>
        <a:lstStyle/>
        <a:p>
          <a:endParaRPr lang="es-ES"/>
        </a:p>
      </dgm:t>
    </dgm:pt>
    <dgm:pt modelId="{A33E5990-ADC8-4041-98C0-544950D4560D}" type="sibTrans" cxnId="{5123BDE1-11FB-4211-92E8-191490C12F74}">
      <dgm:prSet/>
      <dgm:spPr/>
      <dgm:t>
        <a:bodyPr/>
        <a:lstStyle/>
        <a:p>
          <a:endParaRPr lang="es-ES"/>
        </a:p>
      </dgm:t>
    </dgm:pt>
    <dgm:pt modelId="{ADCDF2A0-8211-49E2-B5F0-F58AC2B51E69}" type="pres">
      <dgm:prSet presAssocID="{AAECD6D9-A618-452F-824F-3F1301C0C26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3A395A-CCCF-44AB-8105-C0818331D8CB}" type="pres">
      <dgm:prSet presAssocID="{49F1B096-0B4B-4A9C-9FC8-978738D18411}" presName="root" presStyleCnt="0"/>
      <dgm:spPr/>
    </dgm:pt>
    <dgm:pt modelId="{7FF2C5A7-C9D2-4DF1-8714-E5F297C6DB0C}" type="pres">
      <dgm:prSet presAssocID="{49F1B096-0B4B-4A9C-9FC8-978738D18411}" presName="rootComposite" presStyleCnt="0"/>
      <dgm:spPr/>
    </dgm:pt>
    <dgm:pt modelId="{2013558A-F6E8-4EF1-A1A9-FAD24E8C9399}" type="pres">
      <dgm:prSet presAssocID="{49F1B096-0B4B-4A9C-9FC8-978738D18411}" presName="rootText" presStyleLbl="node1" presStyleIdx="0" presStyleCnt="1"/>
      <dgm:spPr/>
    </dgm:pt>
    <dgm:pt modelId="{B97AB788-C36F-4372-B877-453805E02D88}" type="pres">
      <dgm:prSet presAssocID="{49F1B096-0B4B-4A9C-9FC8-978738D18411}" presName="rootConnector" presStyleLbl="node1" presStyleIdx="0" presStyleCnt="1"/>
      <dgm:spPr/>
    </dgm:pt>
    <dgm:pt modelId="{00E5992F-277B-4EF0-81F7-009F7856E85A}" type="pres">
      <dgm:prSet presAssocID="{49F1B096-0B4B-4A9C-9FC8-978738D18411}" presName="childShape" presStyleCnt="0"/>
      <dgm:spPr/>
    </dgm:pt>
    <dgm:pt modelId="{2056409B-2B58-487E-AD81-8918474EEA84}" type="pres">
      <dgm:prSet presAssocID="{155EFAE2-E95B-4794-98CE-0B2DD0C40924}" presName="Name13" presStyleLbl="parChTrans1D2" presStyleIdx="0" presStyleCnt="1"/>
      <dgm:spPr/>
    </dgm:pt>
    <dgm:pt modelId="{31E3DF37-ACD7-4562-8341-23A83DF84C15}" type="pres">
      <dgm:prSet presAssocID="{BA633EC4-838C-437A-B33F-8142A1DD2BC8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1A16A14E-A23F-4900-9416-0C5028EB12A4}" srcId="{AAECD6D9-A618-452F-824F-3F1301C0C26A}" destId="{49F1B096-0B4B-4A9C-9FC8-978738D18411}" srcOrd="0" destOrd="0" parTransId="{BD1C9937-ED86-4DC3-839B-BB4CBD76358C}" sibTransId="{EC953A8A-C96B-40DF-967A-112C2E736315}"/>
    <dgm:cxn modelId="{DE780781-1F23-40A4-9829-5E9E0034F061}" type="presOf" srcId="{AAECD6D9-A618-452F-824F-3F1301C0C26A}" destId="{ADCDF2A0-8211-49E2-B5F0-F58AC2B51E69}" srcOrd="0" destOrd="0" presId="urn:microsoft.com/office/officeart/2005/8/layout/hierarchy3"/>
    <dgm:cxn modelId="{90D830A9-43EC-4212-870A-57A3985272BC}" type="presOf" srcId="{49F1B096-0B4B-4A9C-9FC8-978738D18411}" destId="{2013558A-F6E8-4EF1-A1A9-FAD24E8C9399}" srcOrd="0" destOrd="0" presId="urn:microsoft.com/office/officeart/2005/8/layout/hierarchy3"/>
    <dgm:cxn modelId="{B0700ABC-9FF4-44C6-857E-3E414E396847}" type="presOf" srcId="{BA633EC4-838C-437A-B33F-8142A1DD2BC8}" destId="{31E3DF37-ACD7-4562-8341-23A83DF84C15}" srcOrd="0" destOrd="0" presId="urn:microsoft.com/office/officeart/2005/8/layout/hierarchy3"/>
    <dgm:cxn modelId="{3B994CC7-E5F3-44CB-8495-B83B548516FC}" type="presOf" srcId="{155EFAE2-E95B-4794-98CE-0B2DD0C40924}" destId="{2056409B-2B58-487E-AD81-8918474EEA84}" srcOrd="0" destOrd="0" presId="urn:microsoft.com/office/officeart/2005/8/layout/hierarchy3"/>
    <dgm:cxn modelId="{5123BDE1-11FB-4211-92E8-191490C12F74}" srcId="{49F1B096-0B4B-4A9C-9FC8-978738D18411}" destId="{BA633EC4-838C-437A-B33F-8142A1DD2BC8}" srcOrd="0" destOrd="0" parTransId="{155EFAE2-E95B-4794-98CE-0B2DD0C40924}" sibTransId="{A33E5990-ADC8-4041-98C0-544950D4560D}"/>
    <dgm:cxn modelId="{3F4AF2FB-90B0-4AAC-8AB9-7B0C3650308C}" type="presOf" srcId="{49F1B096-0B4B-4A9C-9FC8-978738D18411}" destId="{B97AB788-C36F-4372-B877-453805E02D88}" srcOrd="1" destOrd="0" presId="urn:microsoft.com/office/officeart/2005/8/layout/hierarchy3"/>
    <dgm:cxn modelId="{41CC2AE1-FB2B-47A5-A638-16E678360203}" type="presParOf" srcId="{ADCDF2A0-8211-49E2-B5F0-F58AC2B51E69}" destId="{153A395A-CCCF-44AB-8105-C0818331D8CB}" srcOrd="0" destOrd="0" presId="urn:microsoft.com/office/officeart/2005/8/layout/hierarchy3"/>
    <dgm:cxn modelId="{71D2B1B4-E935-4488-B6D9-60C99D5552D4}" type="presParOf" srcId="{153A395A-CCCF-44AB-8105-C0818331D8CB}" destId="{7FF2C5A7-C9D2-4DF1-8714-E5F297C6DB0C}" srcOrd="0" destOrd="0" presId="urn:microsoft.com/office/officeart/2005/8/layout/hierarchy3"/>
    <dgm:cxn modelId="{76FDF639-8069-4F0A-A982-2DCC20EC3E5C}" type="presParOf" srcId="{7FF2C5A7-C9D2-4DF1-8714-E5F297C6DB0C}" destId="{2013558A-F6E8-4EF1-A1A9-FAD24E8C9399}" srcOrd="0" destOrd="0" presId="urn:microsoft.com/office/officeart/2005/8/layout/hierarchy3"/>
    <dgm:cxn modelId="{2C578BC6-51E4-4380-9292-DC78D482FB19}" type="presParOf" srcId="{7FF2C5A7-C9D2-4DF1-8714-E5F297C6DB0C}" destId="{B97AB788-C36F-4372-B877-453805E02D88}" srcOrd="1" destOrd="0" presId="urn:microsoft.com/office/officeart/2005/8/layout/hierarchy3"/>
    <dgm:cxn modelId="{F192E9E9-367B-4312-BF29-3AF9FA5311F9}" type="presParOf" srcId="{153A395A-CCCF-44AB-8105-C0818331D8CB}" destId="{00E5992F-277B-4EF0-81F7-009F7856E85A}" srcOrd="1" destOrd="0" presId="urn:microsoft.com/office/officeart/2005/8/layout/hierarchy3"/>
    <dgm:cxn modelId="{53782154-1DE7-4960-8F43-3B98158021EA}" type="presParOf" srcId="{00E5992F-277B-4EF0-81F7-009F7856E85A}" destId="{2056409B-2B58-487E-AD81-8918474EEA84}" srcOrd="0" destOrd="0" presId="urn:microsoft.com/office/officeart/2005/8/layout/hierarchy3"/>
    <dgm:cxn modelId="{3C51F5F2-61CB-4279-898C-EAB06DBAB491}" type="presParOf" srcId="{00E5992F-277B-4EF0-81F7-009F7856E85A}" destId="{31E3DF37-ACD7-4562-8341-23A83DF84C1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CD6D9-A618-452F-824F-3F1301C0C26A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9F1B096-0B4B-4A9C-9FC8-978738D18411}">
      <dgm:prSet phldrT="[Texto]"/>
      <dgm:spPr/>
      <dgm:t>
        <a:bodyPr/>
        <a:lstStyle/>
        <a:p>
          <a:r>
            <a:rPr lang="es-ES" b="1" dirty="0"/>
            <a:t>SEGUNDA JORNADA</a:t>
          </a:r>
        </a:p>
      </dgm:t>
    </dgm:pt>
    <dgm:pt modelId="{BD1C9937-ED86-4DC3-839B-BB4CBD76358C}" type="parTrans" cxnId="{1A16A14E-A23F-4900-9416-0C5028EB12A4}">
      <dgm:prSet/>
      <dgm:spPr/>
      <dgm:t>
        <a:bodyPr/>
        <a:lstStyle/>
        <a:p>
          <a:endParaRPr lang="es-ES"/>
        </a:p>
      </dgm:t>
    </dgm:pt>
    <dgm:pt modelId="{EC953A8A-C96B-40DF-967A-112C2E736315}" type="sibTrans" cxnId="{1A16A14E-A23F-4900-9416-0C5028EB12A4}">
      <dgm:prSet/>
      <dgm:spPr/>
      <dgm:t>
        <a:bodyPr/>
        <a:lstStyle/>
        <a:p>
          <a:endParaRPr lang="es-ES"/>
        </a:p>
      </dgm:t>
    </dgm:pt>
    <dgm:pt modelId="{BA633EC4-838C-437A-B33F-8142A1DD2BC8}">
      <dgm:prSet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25-Noviembre al 6 Diciembre</a:t>
          </a:r>
        </a:p>
      </dgm:t>
    </dgm:pt>
    <dgm:pt modelId="{155EFAE2-E95B-4794-98CE-0B2DD0C40924}" type="parTrans" cxnId="{5123BDE1-11FB-4211-92E8-191490C12F74}">
      <dgm:prSet/>
      <dgm:spPr/>
      <dgm:t>
        <a:bodyPr/>
        <a:lstStyle/>
        <a:p>
          <a:endParaRPr lang="es-ES"/>
        </a:p>
      </dgm:t>
    </dgm:pt>
    <dgm:pt modelId="{A33E5990-ADC8-4041-98C0-544950D4560D}" type="sibTrans" cxnId="{5123BDE1-11FB-4211-92E8-191490C12F74}">
      <dgm:prSet/>
      <dgm:spPr/>
      <dgm:t>
        <a:bodyPr/>
        <a:lstStyle/>
        <a:p>
          <a:endParaRPr lang="es-ES"/>
        </a:p>
      </dgm:t>
    </dgm:pt>
    <dgm:pt modelId="{ADCDF2A0-8211-49E2-B5F0-F58AC2B51E69}" type="pres">
      <dgm:prSet presAssocID="{AAECD6D9-A618-452F-824F-3F1301C0C26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3A395A-CCCF-44AB-8105-C0818331D8CB}" type="pres">
      <dgm:prSet presAssocID="{49F1B096-0B4B-4A9C-9FC8-978738D18411}" presName="root" presStyleCnt="0"/>
      <dgm:spPr/>
    </dgm:pt>
    <dgm:pt modelId="{7FF2C5A7-C9D2-4DF1-8714-E5F297C6DB0C}" type="pres">
      <dgm:prSet presAssocID="{49F1B096-0B4B-4A9C-9FC8-978738D18411}" presName="rootComposite" presStyleCnt="0"/>
      <dgm:spPr/>
    </dgm:pt>
    <dgm:pt modelId="{2013558A-F6E8-4EF1-A1A9-FAD24E8C9399}" type="pres">
      <dgm:prSet presAssocID="{49F1B096-0B4B-4A9C-9FC8-978738D18411}" presName="rootText" presStyleLbl="node1" presStyleIdx="0" presStyleCnt="1"/>
      <dgm:spPr/>
    </dgm:pt>
    <dgm:pt modelId="{B97AB788-C36F-4372-B877-453805E02D88}" type="pres">
      <dgm:prSet presAssocID="{49F1B096-0B4B-4A9C-9FC8-978738D18411}" presName="rootConnector" presStyleLbl="node1" presStyleIdx="0" presStyleCnt="1"/>
      <dgm:spPr/>
    </dgm:pt>
    <dgm:pt modelId="{00E5992F-277B-4EF0-81F7-009F7856E85A}" type="pres">
      <dgm:prSet presAssocID="{49F1B096-0B4B-4A9C-9FC8-978738D18411}" presName="childShape" presStyleCnt="0"/>
      <dgm:spPr/>
    </dgm:pt>
    <dgm:pt modelId="{2056409B-2B58-487E-AD81-8918474EEA84}" type="pres">
      <dgm:prSet presAssocID="{155EFAE2-E95B-4794-98CE-0B2DD0C40924}" presName="Name13" presStyleLbl="parChTrans1D2" presStyleIdx="0" presStyleCnt="1"/>
      <dgm:spPr/>
    </dgm:pt>
    <dgm:pt modelId="{31E3DF37-ACD7-4562-8341-23A83DF84C15}" type="pres">
      <dgm:prSet presAssocID="{BA633EC4-838C-437A-B33F-8142A1DD2BC8}" presName="childText" presStyleLbl="bgAcc1" presStyleIdx="0" presStyleCnt="1" custScaleX="135357" custLinFactNeighborX="4450" custLinFactNeighborY="-19730">
        <dgm:presLayoutVars>
          <dgm:bulletEnabled val="1"/>
        </dgm:presLayoutVars>
      </dgm:prSet>
      <dgm:spPr/>
    </dgm:pt>
  </dgm:ptLst>
  <dgm:cxnLst>
    <dgm:cxn modelId="{1A16A14E-A23F-4900-9416-0C5028EB12A4}" srcId="{AAECD6D9-A618-452F-824F-3F1301C0C26A}" destId="{49F1B096-0B4B-4A9C-9FC8-978738D18411}" srcOrd="0" destOrd="0" parTransId="{BD1C9937-ED86-4DC3-839B-BB4CBD76358C}" sibTransId="{EC953A8A-C96B-40DF-967A-112C2E736315}"/>
    <dgm:cxn modelId="{DE780781-1F23-40A4-9829-5E9E0034F061}" type="presOf" srcId="{AAECD6D9-A618-452F-824F-3F1301C0C26A}" destId="{ADCDF2A0-8211-49E2-B5F0-F58AC2B51E69}" srcOrd="0" destOrd="0" presId="urn:microsoft.com/office/officeart/2005/8/layout/hierarchy3"/>
    <dgm:cxn modelId="{90D830A9-43EC-4212-870A-57A3985272BC}" type="presOf" srcId="{49F1B096-0B4B-4A9C-9FC8-978738D18411}" destId="{2013558A-F6E8-4EF1-A1A9-FAD24E8C9399}" srcOrd="0" destOrd="0" presId="urn:microsoft.com/office/officeart/2005/8/layout/hierarchy3"/>
    <dgm:cxn modelId="{B0700ABC-9FF4-44C6-857E-3E414E396847}" type="presOf" srcId="{BA633EC4-838C-437A-B33F-8142A1DD2BC8}" destId="{31E3DF37-ACD7-4562-8341-23A83DF84C15}" srcOrd="0" destOrd="0" presId="urn:microsoft.com/office/officeart/2005/8/layout/hierarchy3"/>
    <dgm:cxn modelId="{3B994CC7-E5F3-44CB-8495-B83B548516FC}" type="presOf" srcId="{155EFAE2-E95B-4794-98CE-0B2DD0C40924}" destId="{2056409B-2B58-487E-AD81-8918474EEA84}" srcOrd="0" destOrd="0" presId="urn:microsoft.com/office/officeart/2005/8/layout/hierarchy3"/>
    <dgm:cxn modelId="{5123BDE1-11FB-4211-92E8-191490C12F74}" srcId="{49F1B096-0B4B-4A9C-9FC8-978738D18411}" destId="{BA633EC4-838C-437A-B33F-8142A1DD2BC8}" srcOrd="0" destOrd="0" parTransId="{155EFAE2-E95B-4794-98CE-0B2DD0C40924}" sibTransId="{A33E5990-ADC8-4041-98C0-544950D4560D}"/>
    <dgm:cxn modelId="{3F4AF2FB-90B0-4AAC-8AB9-7B0C3650308C}" type="presOf" srcId="{49F1B096-0B4B-4A9C-9FC8-978738D18411}" destId="{B97AB788-C36F-4372-B877-453805E02D88}" srcOrd="1" destOrd="0" presId="urn:microsoft.com/office/officeart/2005/8/layout/hierarchy3"/>
    <dgm:cxn modelId="{41CC2AE1-FB2B-47A5-A638-16E678360203}" type="presParOf" srcId="{ADCDF2A0-8211-49E2-B5F0-F58AC2B51E69}" destId="{153A395A-CCCF-44AB-8105-C0818331D8CB}" srcOrd="0" destOrd="0" presId="urn:microsoft.com/office/officeart/2005/8/layout/hierarchy3"/>
    <dgm:cxn modelId="{71D2B1B4-E935-4488-B6D9-60C99D5552D4}" type="presParOf" srcId="{153A395A-CCCF-44AB-8105-C0818331D8CB}" destId="{7FF2C5A7-C9D2-4DF1-8714-E5F297C6DB0C}" srcOrd="0" destOrd="0" presId="urn:microsoft.com/office/officeart/2005/8/layout/hierarchy3"/>
    <dgm:cxn modelId="{76FDF639-8069-4F0A-A982-2DCC20EC3E5C}" type="presParOf" srcId="{7FF2C5A7-C9D2-4DF1-8714-E5F297C6DB0C}" destId="{2013558A-F6E8-4EF1-A1A9-FAD24E8C9399}" srcOrd="0" destOrd="0" presId="urn:microsoft.com/office/officeart/2005/8/layout/hierarchy3"/>
    <dgm:cxn modelId="{2C578BC6-51E4-4380-9292-DC78D482FB19}" type="presParOf" srcId="{7FF2C5A7-C9D2-4DF1-8714-E5F297C6DB0C}" destId="{B97AB788-C36F-4372-B877-453805E02D88}" srcOrd="1" destOrd="0" presId="urn:microsoft.com/office/officeart/2005/8/layout/hierarchy3"/>
    <dgm:cxn modelId="{F192E9E9-367B-4312-BF29-3AF9FA5311F9}" type="presParOf" srcId="{153A395A-CCCF-44AB-8105-C0818331D8CB}" destId="{00E5992F-277B-4EF0-81F7-009F7856E85A}" srcOrd="1" destOrd="0" presId="urn:microsoft.com/office/officeart/2005/8/layout/hierarchy3"/>
    <dgm:cxn modelId="{53782154-1DE7-4960-8F43-3B98158021EA}" type="presParOf" srcId="{00E5992F-277B-4EF0-81F7-009F7856E85A}" destId="{2056409B-2B58-487E-AD81-8918474EEA84}" srcOrd="0" destOrd="0" presId="urn:microsoft.com/office/officeart/2005/8/layout/hierarchy3"/>
    <dgm:cxn modelId="{3C51F5F2-61CB-4279-898C-EAB06DBAB491}" type="presParOf" srcId="{00E5992F-277B-4EF0-81F7-009F7856E85A}" destId="{31E3DF37-ACD7-4562-8341-23A83DF84C1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0CCDB-4809-4394-B3BB-1994ACF6785C}">
      <dsp:nvSpPr>
        <dsp:cNvPr id="0" name=""/>
        <dsp:cNvSpPr/>
      </dsp:nvSpPr>
      <dsp:spPr>
        <a:xfrm rot="1909161">
          <a:off x="2585494" y="3769311"/>
          <a:ext cx="528169" cy="70927"/>
        </a:xfrm>
        <a:custGeom>
          <a:avLst/>
          <a:gdLst/>
          <a:ahLst/>
          <a:cxnLst/>
          <a:rect l="0" t="0" r="0" b="0"/>
          <a:pathLst>
            <a:path>
              <a:moveTo>
                <a:pt x="0" y="35463"/>
              </a:moveTo>
              <a:lnTo>
                <a:pt x="528169" y="3546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B7FC3-DDB2-40D5-B62C-9448BEAF53CA}">
      <dsp:nvSpPr>
        <dsp:cNvPr id="0" name=""/>
        <dsp:cNvSpPr/>
      </dsp:nvSpPr>
      <dsp:spPr>
        <a:xfrm rot="19494919">
          <a:off x="2602240" y="2017837"/>
          <a:ext cx="252537" cy="70927"/>
        </a:xfrm>
        <a:custGeom>
          <a:avLst/>
          <a:gdLst/>
          <a:ahLst/>
          <a:cxnLst/>
          <a:rect l="0" t="0" r="0" b="0"/>
          <a:pathLst>
            <a:path>
              <a:moveTo>
                <a:pt x="0" y="35463"/>
              </a:moveTo>
              <a:lnTo>
                <a:pt x="252537" y="3546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CD4AA-6FCC-4FD0-A628-F8A3CF62A2B4}">
      <dsp:nvSpPr>
        <dsp:cNvPr id="0" name=""/>
        <dsp:cNvSpPr/>
      </dsp:nvSpPr>
      <dsp:spPr>
        <a:xfrm>
          <a:off x="1440" y="1766946"/>
          <a:ext cx="2514307" cy="23528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8E1ED-DEDA-41E8-9DF1-55A3D8572580}">
      <dsp:nvSpPr>
        <dsp:cNvPr id="0" name=""/>
        <dsp:cNvSpPr/>
      </dsp:nvSpPr>
      <dsp:spPr>
        <a:xfrm>
          <a:off x="2766949" y="-285462"/>
          <a:ext cx="1861514" cy="3315971"/>
        </a:xfrm>
        <a:prstGeom prst="ellipse">
          <a:avLst/>
        </a:prstGeom>
        <a:solidFill>
          <a:schemeClr val="accent2">
            <a:hueOff val="-9688523"/>
            <a:satOff val="11169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UNIDAD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INVESTIGAR PARA LA INNOVACION EN LA PRACTICA DOCENTE</a:t>
          </a:r>
          <a:endParaRPr lang="es-MX" sz="1400" kern="1200" dirty="0"/>
        </a:p>
      </dsp:txBody>
      <dsp:txXfrm>
        <a:off x="3039561" y="200151"/>
        <a:ext cx="1316290" cy="2344745"/>
      </dsp:txXfrm>
    </dsp:sp>
    <dsp:sp modelId="{652397E3-CAE1-468B-BE4E-F02EF6D0A30A}">
      <dsp:nvSpPr>
        <dsp:cNvPr id="0" name=""/>
        <dsp:cNvSpPr/>
      </dsp:nvSpPr>
      <dsp:spPr>
        <a:xfrm>
          <a:off x="4814615" y="-285462"/>
          <a:ext cx="2792271" cy="3315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/>
            <a:t>Cambio, reforma e innovación ¿ que hacen los que innovan?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/>
            <a:t>La innovación en la docencia: soporte para la elaboración de diagnósticos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/>
            <a:t>Los saberes pedagógicos a partir del análisis de la experiencia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/>
            <a:t>Saberes y practica docente: que cambiar o innovar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/>
            <a:t>Diseño de proyectos de innovación sustentados en la investigación.</a:t>
          </a:r>
          <a:endParaRPr lang="es-MX" sz="1300" kern="1200" dirty="0"/>
        </a:p>
      </dsp:txBody>
      <dsp:txXfrm>
        <a:off x="4814615" y="-285462"/>
        <a:ext cx="2792271" cy="3315971"/>
      </dsp:txXfrm>
    </dsp:sp>
    <dsp:sp modelId="{36323B85-19E6-4FEB-ACA0-A7565F5B5607}">
      <dsp:nvSpPr>
        <dsp:cNvPr id="0" name=""/>
        <dsp:cNvSpPr/>
      </dsp:nvSpPr>
      <dsp:spPr>
        <a:xfrm>
          <a:off x="3026258" y="2758444"/>
          <a:ext cx="1861514" cy="3466977"/>
        </a:xfrm>
        <a:prstGeom prst="ellipse">
          <a:avLst/>
        </a:prstGeom>
        <a:solidFill>
          <a:schemeClr val="accent2">
            <a:hueOff val="-19377047"/>
            <a:satOff val="22338"/>
            <a:lumOff val="74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UNIDAD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¨IMPACTO DE LA INNOVACION EN LA INTERVENCION DOCENTE¨</a:t>
          </a:r>
          <a:endParaRPr lang="es-MX" sz="1400" kern="1200" dirty="0"/>
        </a:p>
      </dsp:txBody>
      <dsp:txXfrm>
        <a:off x="3298870" y="3266171"/>
        <a:ext cx="1316290" cy="2451523"/>
      </dsp:txXfrm>
    </dsp:sp>
    <dsp:sp modelId="{4F00FE93-5C6B-486E-B4A6-6A0B746DB4C8}">
      <dsp:nvSpPr>
        <dsp:cNvPr id="0" name=""/>
        <dsp:cNvSpPr/>
      </dsp:nvSpPr>
      <dsp:spPr>
        <a:xfrm>
          <a:off x="5073924" y="2758444"/>
          <a:ext cx="2792271" cy="346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 err="1"/>
            <a:t>Innovacion</a:t>
          </a:r>
          <a:r>
            <a:rPr lang="es-ES" sz="1300" kern="1200" dirty="0"/>
            <a:t> educativa en el aula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 err="1"/>
            <a:t>Incorporacion</a:t>
          </a:r>
          <a:r>
            <a:rPr lang="es-ES" sz="1300" kern="1200" dirty="0"/>
            <a:t> de tecnologías para la mejora e innovación de la practica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/>
            <a:t>Seguimiento y evaluación de las innovaciones: ¿Qué cambia, que se aprende de la experiencia de innovación?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/>
            <a:t>Alcances de la innovación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300" kern="1200" dirty="0"/>
            <a:t>La innovación como condición de mejora</a:t>
          </a:r>
          <a:endParaRPr lang="es-MX" sz="1300" kern="1200" dirty="0"/>
        </a:p>
      </dsp:txBody>
      <dsp:txXfrm>
        <a:off x="5073924" y="2758444"/>
        <a:ext cx="2792271" cy="3466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3558A-F6E8-4EF1-A1A9-FAD24E8C9399}">
      <dsp:nvSpPr>
        <dsp:cNvPr id="0" name=""/>
        <dsp:cNvSpPr/>
      </dsp:nvSpPr>
      <dsp:spPr>
        <a:xfrm>
          <a:off x="758169" y="70"/>
          <a:ext cx="3010572" cy="1505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/>
            <a:t>PRIMERA JORNADA</a:t>
          </a:r>
        </a:p>
      </dsp:txBody>
      <dsp:txXfrm>
        <a:off x="802257" y="44158"/>
        <a:ext cx="2922396" cy="1417110"/>
      </dsp:txXfrm>
    </dsp:sp>
    <dsp:sp modelId="{2056409B-2B58-487E-AD81-8918474EEA84}">
      <dsp:nvSpPr>
        <dsp:cNvPr id="0" name=""/>
        <dsp:cNvSpPr/>
      </dsp:nvSpPr>
      <dsp:spPr>
        <a:xfrm>
          <a:off x="1059226" y="1505357"/>
          <a:ext cx="301057" cy="1128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964"/>
              </a:lnTo>
              <a:lnTo>
                <a:pt x="301057" y="11289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3DF37-ACD7-4562-8341-23A83DF84C15}">
      <dsp:nvSpPr>
        <dsp:cNvPr id="0" name=""/>
        <dsp:cNvSpPr/>
      </dsp:nvSpPr>
      <dsp:spPr>
        <a:xfrm>
          <a:off x="1360283" y="1881678"/>
          <a:ext cx="2408458" cy="1505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latin typeface="Century Gothic" panose="020B0502020202020204" pitchFamily="34" charset="0"/>
            </a:rPr>
            <a:t>14-25 de Octubre</a:t>
          </a:r>
        </a:p>
      </dsp:txBody>
      <dsp:txXfrm>
        <a:off x="1404371" y="1925766"/>
        <a:ext cx="2320282" cy="1417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3558A-F6E8-4EF1-A1A9-FAD24E8C9399}">
      <dsp:nvSpPr>
        <dsp:cNvPr id="0" name=""/>
        <dsp:cNvSpPr/>
      </dsp:nvSpPr>
      <dsp:spPr>
        <a:xfrm>
          <a:off x="332389" y="70"/>
          <a:ext cx="3010572" cy="1505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/>
            <a:t>SEGUNDA JORNADA</a:t>
          </a:r>
        </a:p>
      </dsp:txBody>
      <dsp:txXfrm>
        <a:off x="376477" y="44158"/>
        <a:ext cx="2922396" cy="1417110"/>
      </dsp:txXfrm>
    </dsp:sp>
    <dsp:sp modelId="{2056409B-2B58-487E-AD81-8918474EEA84}">
      <dsp:nvSpPr>
        <dsp:cNvPr id="0" name=""/>
        <dsp:cNvSpPr/>
      </dsp:nvSpPr>
      <dsp:spPr>
        <a:xfrm>
          <a:off x="633447" y="1505357"/>
          <a:ext cx="408233" cy="83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971"/>
              </a:lnTo>
              <a:lnTo>
                <a:pt x="408233" y="831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3DF37-ACD7-4562-8341-23A83DF84C15}">
      <dsp:nvSpPr>
        <dsp:cNvPr id="0" name=""/>
        <dsp:cNvSpPr/>
      </dsp:nvSpPr>
      <dsp:spPr>
        <a:xfrm>
          <a:off x="1041680" y="1584685"/>
          <a:ext cx="3260016" cy="1505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>
              <a:latin typeface="Century Gothic" panose="020B0502020202020204" pitchFamily="34" charset="0"/>
            </a:rPr>
            <a:t>25-Noviembre al 6 Diciembre</a:t>
          </a:r>
        </a:p>
      </dsp:txBody>
      <dsp:txXfrm>
        <a:off x="1085768" y="1628773"/>
        <a:ext cx="3171840" cy="141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78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07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91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90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19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41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5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3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63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60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8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18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84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8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41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9F12-1120-4DD1-A699-1A058E539129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F3A5E0B-2D16-4207-816D-3A54ECA876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72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microsoft.com/office/2007/relationships/hdphoto" Target="../media/hdphoto11.wdp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1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microsoft.com/office/2007/relationships/hdphoto" Target="../media/hdphoto12.wdp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microsoft.com/office/2007/relationships/hdphoto" Target="../media/hdphoto4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2123" y="1294561"/>
            <a:ext cx="6816283" cy="2591536"/>
          </a:xfrm>
        </p:spPr>
        <p:txBody>
          <a:bodyPr/>
          <a:lstStyle/>
          <a:p>
            <a:pPr algn="ctr"/>
            <a:r>
              <a:rPr lang="es-ES" sz="6000" dirty="0">
                <a:latin typeface="Arial Rounded MT Bold" panose="020F0704030504030204" pitchFamily="34" charset="0"/>
              </a:rPr>
              <a:t>I</a:t>
            </a:r>
            <a:r>
              <a:rPr lang="es-MX" sz="6000" dirty="0">
                <a:latin typeface="Arial Rounded MT Bold" panose="020F0704030504030204" pitchFamily="34" charset="0"/>
              </a:rPr>
              <a:t>NVESTIGACION E INNOVACION DE LA PRACTICA DOCENTE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48531" y="4024930"/>
            <a:ext cx="6473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6 horas    6.75 Créditos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Seminario-taller</a:t>
            </a:r>
          </a:p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Trayecto formativo Práctica Profesional y saber pedagógico </a:t>
            </a:r>
          </a:p>
          <a:p>
            <a:pPr algn="ctr"/>
            <a:endParaRPr lang="es-MX" sz="2800" dirty="0">
              <a:solidFill>
                <a:srgbClr val="FF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5718034"/>
            <a:ext cx="5996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err="1"/>
              <a:t>Mtra</a:t>
            </a:r>
            <a:r>
              <a:rPr lang="fr-FR" sz="2200" dirty="0"/>
              <a:t>. Reyna Montserrat </a:t>
            </a:r>
            <a:r>
              <a:rPr lang="fr-FR" sz="2200" dirty="0" err="1"/>
              <a:t>Balderas</a:t>
            </a:r>
            <a:r>
              <a:rPr lang="fr-FR" sz="2200" dirty="0"/>
              <a:t> Blanco 5°A</a:t>
            </a:r>
          </a:p>
          <a:p>
            <a:pPr algn="ctr"/>
            <a:r>
              <a:rPr lang="fr-FR" sz="2200" dirty="0"/>
              <a:t>Mtra. Elizabeth Jimenez </a:t>
            </a:r>
            <a:r>
              <a:rPr lang="fr-FR" sz="2200" dirty="0" err="1"/>
              <a:t>Hoyos</a:t>
            </a:r>
            <a:r>
              <a:rPr lang="fr-FR" sz="2200" dirty="0"/>
              <a:t> 5°B</a:t>
            </a:r>
          </a:p>
        </p:txBody>
      </p:sp>
    </p:spTree>
    <p:extLst>
      <p:ext uri="{BB962C8B-B14F-4D97-AF65-F5344CB8AC3E}">
        <p14:creationId xmlns:p14="http://schemas.microsoft.com/office/powerpoint/2010/main" val="350538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5572" y="1225103"/>
            <a:ext cx="6957312" cy="689113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UNIDAD DE </a:t>
            </a:r>
            <a:br>
              <a:rPr lang="fr-FR" dirty="0">
                <a:latin typeface="Arial Rounded MT Bold" panose="020F0704030504030204" pitchFamily="34" charset="0"/>
              </a:rPr>
            </a:br>
            <a:r>
              <a:rPr lang="fr-FR" dirty="0">
                <a:latin typeface="Arial Rounded MT Bold" panose="020F0704030504030204" pitchFamily="34" charset="0"/>
              </a:rPr>
              <a:t>APRENDIZAJE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89518" y="246220"/>
            <a:ext cx="145103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9355" y="2893098"/>
            <a:ext cx="6957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5400" dirty="0"/>
              <a:t>¨IMPACTO DE LA INNOVACION EN LA INTERVENCION DOCENTE¨</a:t>
            </a:r>
            <a:endParaRPr lang="es-MX" sz="5400" dirty="0"/>
          </a:p>
        </p:txBody>
      </p:sp>
      <p:pic>
        <p:nvPicPr>
          <p:cNvPr id="6" name="Picture 2" descr="https://i.pinimg.com/564x/ce/35/b8/ce35b898809f937ce407b1699e930a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219" y="117823"/>
            <a:ext cx="1286907" cy="12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8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267560"/>
            <a:ext cx="6347713" cy="67586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EVIDENCIA </a:t>
            </a:r>
            <a:br>
              <a:rPr lang="fr-FR" dirty="0"/>
            </a:br>
            <a:r>
              <a:rPr lang="fr-FR" dirty="0"/>
              <a:t>UNIDAD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87755" y="1564243"/>
            <a:ext cx="4041914" cy="388077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Planes de clase/ propuesta </a:t>
            </a:r>
            <a:r>
              <a:rPr lang="es-E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didacticas</a:t>
            </a:r>
            <a:endParaRPr lang="es-E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Informe del seguimiento y evaluación del proyecto de </a:t>
            </a:r>
            <a:r>
              <a:rPr lang="es-E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innovacion</a:t>
            </a:r>
            <a:endParaRPr lang="es-MX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i.pinimg.com/564x/8d/fb/02/8dfb023f8b71971757e6a00b10938ec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180" y1="49609" x2="9180" y2="49609"/>
                        <a14:foregroundMark x1="6641" y1="53320" x2="6641" y2="53320"/>
                        <a14:foregroundMark x1="6641" y1="58008" x2="6641" y2="58008"/>
                        <a14:foregroundMark x1="6055" y1="63086" x2="6055" y2="64258"/>
                        <a14:foregroundMark x1="6055" y1="67773" x2="6055" y2="72461"/>
                        <a14:foregroundMark x1="6445" y1="74609" x2="6055" y2="77930"/>
                        <a14:foregroundMark x1="6055" y1="80273" x2="6055" y2="81641"/>
                        <a14:foregroundMark x1="6055" y1="84375" x2="6055" y2="85156"/>
                        <a14:foregroundMark x1="8789" y1="90039" x2="8789" y2="90039"/>
                        <a14:foregroundMark x1="11523" y1="91406" x2="11523" y2="91406"/>
                        <a14:foregroundMark x1="13672" y1="91992" x2="17773" y2="91211"/>
                        <a14:foregroundMark x1="25391" y1="92578" x2="25391" y2="92578"/>
                        <a14:foregroundMark x1="26953" y1="92188" x2="31836" y2="92188"/>
                        <a14:foregroundMark x1="33789" y1="92773" x2="37891" y2="93359"/>
                        <a14:foregroundMark x1="38672" y1="93945" x2="41406" y2="94336"/>
                        <a14:foregroundMark x1="43359" y1="95508" x2="48242" y2="96289"/>
                        <a14:foregroundMark x1="49023" y1="96680" x2="51172" y2="96289"/>
                        <a14:foregroundMark x1="52539" y1="96289" x2="53320" y2="96094"/>
                        <a14:foregroundMark x1="55664" y1="95313" x2="55664" y2="95313"/>
                        <a14:foregroundMark x1="28711" y1="95508" x2="28711" y2="95508"/>
                        <a14:foregroundMark x1="25195" y1="95508" x2="23438" y2="95508"/>
                        <a14:foregroundMark x1="19141" y1="95508" x2="15430" y2="94141"/>
                        <a14:foregroundMark x1="14453" y1="94141" x2="14453" y2="94141"/>
                        <a14:foregroundMark x1="4492" y1="43359" x2="4492" y2="43359"/>
                        <a14:foregroundMark x1="5273" y1="40039" x2="5273" y2="35547"/>
                        <a14:foregroundMark x1="5664" y1="33594" x2="5859" y2="31641"/>
                        <a14:foregroundMark x1="6055" y1="30469" x2="6836" y2="26563"/>
                        <a14:foregroundMark x1="7422" y1="24609" x2="7422" y2="23438"/>
                        <a14:foregroundMark x1="7813" y1="23047" x2="7813" y2="21875"/>
                        <a14:foregroundMark x1="7813" y1="19727" x2="8008" y2="18945"/>
                        <a14:foregroundMark x1="9180" y1="16992" x2="9570" y2="15820"/>
                        <a14:foregroundMark x1="12305" y1="12109" x2="12305" y2="12109"/>
                        <a14:foregroundMark x1="14453" y1="11523" x2="17773" y2="12695"/>
                        <a14:foregroundMark x1="24023" y1="12305" x2="24023" y2="12305"/>
                        <a14:foregroundMark x1="39844" y1="17188" x2="42188" y2="17578"/>
                        <a14:foregroundMark x1="44922" y1="16992" x2="46094" y2="16797"/>
                        <a14:foregroundMark x1="49414" y1="15430" x2="50391" y2="15039"/>
                        <a14:foregroundMark x1="51953" y1="13672" x2="52930" y2="13672"/>
                        <a14:foregroundMark x1="53711" y1="13672" x2="54688" y2="13672"/>
                        <a14:foregroundMark x1="56055" y1="13477" x2="58594" y2="13086"/>
                        <a14:foregroundMark x1="62305" y1="12695" x2="62305" y2="12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1" y="1719209"/>
            <a:ext cx="2749204" cy="27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294" y="291548"/>
            <a:ext cx="6347713" cy="74212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 Rounded MT Bold" panose="020F0704030504030204" pitchFamily="34" charset="0"/>
              </a:rPr>
              <a:t>PERIODO DE EVALUACIÓN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277" y="1226853"/>
            <a:ext cx="3783495" cy="4856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1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UNIDAD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Solicitar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30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septiembre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- 4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octubre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Revisar</a:t>
            </a:r>
            <a:endParaRPr lang="fr-FR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7-11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octubre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Autoevaluación</a:t>
            </a: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/ Coevaluación 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11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octubre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Calificaciones/ Escuela en red 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14 -18 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octubre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145763" y="1226853"/>
            <a:ext cx="3882889" cy="462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21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UNIDAD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Solicitar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9-13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diciembre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Revisar</a:t>
            </a:r>
            <a:endParaRPr lang="fr-FR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16-18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diciembre</a:t>
            </a: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Autoevaluación</a:t>
            </a: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/ Coevaluación 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18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diciembre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Calificaciones/ Escuela en red 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6-10 </a:t>
            </a:r>
            <a:r>
              <a:rPr lang="fr-FR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enero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1641" y1="71289" x2="81641" y2="71289"/>
                        <a14:foregroundMark x1="78320" y1="62891" x2="78320" y2="62891"/>
                        <a14:foregroundMark x1="72461" y1="55273" x2="72461" y2="55273"/>
                        <a14:foregroundMark x1="89063" y1="62109" x2="89063" y2="62109"/>
                        <a14:foregroundMark x1="94922" y1="76172" x2="94922" y2="76172"/>
                        <a14:foregroundMark x1="78320" y1="93750" x2="78320" y2="93750"/>
                        <a14:foregroundMark x1="44141" y1="16211" x2="44141" y2="16211"/>
                        <a14:foregroundMark x1="21484" y1="11914" x2="21484" y2="11914"/>
                        <a14:foregroundMark x1="67383" y1="8594" x2="67383" y2="8594"/>
                        <a14:foregroundMark x1="21875" y1="8594" x2="21875" y2="8594"/>
                        <a14:foregroundMark x1="20117" y1="6055" x2="20117" y2="6055"/>
                        <a14:foregroundMark x1="19141" y1="3906" x2="19141" y2="3906"/>
                        <a14:foregroundMark x1="41602" y1="15039" x2="41602" y2="15039"/>
                        <a14:foregroundMark x1="41602" y1="11523" x2="41602" y2="11523"/>
                        <a14:foregroundMark x1="41602" y1="11133" x2="41602" y2="11133"/>
                        <a14:foregroundMark x1="41992" y1="9375" x2="41992" y2="9375"/>
                        <a14:foregroundMark x1="67773" y1="11523" x2="67773" y2="11523"/>
                        <a14:foregroundMark x1="67773" y1="11523" x2="67773" y2="11523"/>
                        <a14:foregroundMark x1="50977" y1="81250" x2="50977" y2="81250"/>
                        <a14:foregroundMark x1="61328" y1="89453" x2="61328" y2="89453"/>
                        <a14:foregroundMark x1="68164" y1="90234" x2="68164" y2="90234"/>
                        <a14:foregroundMark x1="70313" y1="89453" x2="70313" y2="89453"/>
                        <a14:foregroundMark x1="75000" y1="87695" x2="82422" y2="85156"/>
                        <a14:foregroundMark x1="89648" y1="81641" x2="89648" y2="81641"/>
                        <a14:foregroundMark x1="90039" y1="80859" x2="90039" y2="80859"/>
                        <a14:foregroundMark x1="91406" y1="79102" x2="91797" y2="76563"/>
                        <a14:foregroundMark x1="91797" y1="72266" x2="91797" y2="72266"/>
                        <a14:foregroundMark x1="91797" y1="69141" x2="88477" y2="64453"/>
                        <a14:foregroundMark x1="86719" y1="62305" x2="86719" y2="62305"/>
                        <a14:foregroundMark x1="84570" y1="59375" x2="83203" y2="58008"/>
                        <a14:foregroundMark x1="82031" y1="56836" x2="82031" y2="56836"/>
                        <a14:foregroundMark x1="81055" y1="56836" x2="81055" y2="56836"/>
                        <a14:foregroundMark x1="80664" y1="56250" x2="77734" y2="55859"/>
                        <a14:foregroundMark x1="76758" y1="55469" x2="76758" y2="55469"/>
                        <a14:foregroundMark x1="74609" y1="54688" x2="74609" y2="54688"/>
                        <a14:foregroundMark x1="73828" y1="54688" x2="73828" y2="54688"/>
                        <a14:foregroundMark x1="72852" y1="54688" x2="70703" y2="55078"/>
                        <a14:foregroundMark x1="70703" y1="55078" x2="68164" y2="55469"/>
                        <a14:foregroundMark x1="66992" y1="55469" x2="65625" y2="55469"/>
                        <a14:foregroundMark x1="65234" y1="55469" x2="65234" y2="55469"/>
                        <a14:foregroundMark x1="63867" y1="55859" x2="62695" y2="56250"/>
                        <a14:foregroundMark x1="62109" y1="56250" x2="59570" y2="56836"/>
                        <a14:foregroundMark x1="59180" y1="57227" x2="59180" y2="57227"/>
                        <a14:foregroundMark x1="59180" y1="57227" x2="59180" y2="57227"/>
                        <a14:foregroundMark x1="57422" y1="58398" x2="57422" y2="58398"/>
                        <a14:foregroundMark x1="53516" y1="62305" x2="53125" y2="63672"/>
                        <a14:foregroundMark x1="53125" y1="63672" x2="53125" y2="63672"/>
                        <a14:foregroundMark x1="53125" y1="64063" x2="52734" y2="66211"/>
                        <a14:foregroundMark x1="52344" y1="68359" x2="51953" y2="70117"/>
                        <a14:foregroundMark x1="51953" y1="72656" x2="51953" y2="76953"/>
                        <a14:foregroundMark x1="51953" y1="76953" x2="51953" y2="76953"/>
                        <a14:foregroundMark x1="66016" y1="51172" x2="66016" y2="511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6007" y="-230806"/>
            <a:ext cx="1567498" cy="15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267560"/>
            <a:ext cx="6347713" cy="675861"/>
          </a:xfrm>
        </p:spPr>
        <p:txBody>
          <a:bodyPr>
            <a:noAutofit/>
          </a:bodyPr>
          <a:lstStyle/>
          <a:p>
            <a:pPr algn="ctr"/>
            <a:r>
              <a:rPr lang="fr-FR" b="1" dirty="0"/>
              <a:t>EVIDENCIA</a:t>
            </a:r>
            <a:br>
              <a:rPr lang="fr-FR" b="1" dirty="0"/>
            </a:br>
            <a:r>
              <a:rPr lang="fr-FR" b="1" dirty="0"/>
              <a:t>INTEGRADORA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12" y="4061791"/>
            <a:ext cx="2551085" cy="25510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97454" y="184349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Narrativa pedagógica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2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1630631" y="2211135"/>
            <a:ext cx="3922642" cy="485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fr-FR" sz="28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EVIDENCIA INTEGRADORA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Solicitar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6-10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enero</a:t>
            </a:r>
            <a:endParaRPr lang="fr-FR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Estudiantes</a:t>
            </a:r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normalista suben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10-13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enero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Revisión docente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13- 17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enero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fr-FR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endParaRPr lang="fr-FR" sz="28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9489" y="265043"/>
            <a:ext cx="6347713" cy="74212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rial Rounded MT Bold" panose="020F0704030504030204" pitchFamily="34" charset="0"/>
              </a:rPr>
              <a:t>PERIODO DE </a:t>
            </a:r>
            <a:br>
              <a:rPr lang="fr-FR" b="1" dirty="0">
                <a:latin typeface="Arial Rounded MT Bold" panose="020F0704030504030204" pitchFamily="34" charset="0"/>
              </a:rPr>
            </a:br>
            <a:r>
              <a:rPr lang="fr-FR" b="1" dirty="0">
                <a:latin typeface="Arial Rounded MT Bold" panose="020F0704030504030204" pitchFamily="34" charset="0"/>
              </a:rPr>
              <a:t>EVALUACIÓN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590" y="265043"/>
            <a:ext cx="1757610" cy="17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4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363" y="86140"/>
            <a:ext cx="6347713" cy="74212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rial Rounded MT Bold" panose="020F0704030504030204" pitchFamily="34" charset="0"/>
              </a:rPr>
              <a:t>CRITERIOS DE </a:t>
            </a:r>
            <a:br>
              <a:rPr lang="fr-FR" b="1" dirty="0">
                <a:latin typeface="Arial Rounded MT Bold" panose="020F0704030504030204" pitchFamily="34" charset="0"/>
              </a:rPr>
            </a:br>
            <a:r>
              <a:rPr lang="fr-FR" b="1" dirty="0">
                <a:latin typeface="Arial Rounded MT Bold" panose="020F0704030504030204" pitchFamily="34" charset="0"/>
              </a:rPr>
              <a:t>EVALUACIÓN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61501"/>
              </p:ext>
            </p:extLst>
          </p:nvPr>
        </p:nvGraphicFramePr>
        <p:xfrm>
          <a:off x="278292" y="1683027"/>
          <a:ext cx="6915903" cy="23150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9376">
                  <a:extLst>
                    <a:ext uri="{9D8B030D-6E8A-4147-A177-3AD203B41FA5}">
                      <a16:colId xmlns:a16="http://schemas.microsoft.com/office/drawing/2014/main" val="1118971401"/>
                    </a:ext>
                  </a:extLst>
                </a:gridCol>
                <a:gridCol w="2292626">
                  <a:extLst>
                    <a:ext uri="{9D8B030D-6E8A-4147-A177-3AD203B41FA5}">
                      <a16:colId xmlns:a16="http://schemas.microsoft.com/office/drawing/2014/main" val="3534101239"/>
                    </a:ext>
                  </a:extLst>
                </a:gridCol>
                <a:gridCol w="2343901">
                  <a:extLst>
                    <a:ext uri="{9D8B030D-6E8A-4147-A177-3AD203B41FA5}">
                      <a16:colId xmlns:a16="http://schemas.microsoft.com/office/drawing/2014/main" val="1250130793"/>
                    </a:ext>
                  </a:extLst>
                </a:gridCol>
              </a:tblGrid>
              <a:tr h="37389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UNIDAD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FORMATIVA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SUMATIVA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265541"/>
                  </a:ext>
                </a:extLst>
              </a:tr>
              <a:tr h="373896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Participación</a:t>
                      </a:r>
                      <a:r>
                        <a:rPr lang="fr-FR" b="1" baseline="0" dirty="0">
                          <a:latin typeface="Arial Narrow" panose="020B0606020202030204" pitchFamily="34" charset="0"/>
                        </a:rPr>
                        <a:t> asertiva</a:t>
                      </a:r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96373"/>
                  </a:ext>
                </a:extLst>
              </a:tr>
              <a:tr h="645355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Actividades</a:t>
                      </a:r>
                      <a:r>
                        <a:rPr lang="fr-FR" b="1" baseline="0" dirty="0">
                          <a:latin typeface="Arial Narrow" panose="020B0606020202030204" pitchFamily="34" charset="0"/>
                        </a:rPr>
                        <a:t> y trabajos escritos</a:t>
                      </a:r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87467"/>
                  </a:ext>
                </a:extLst>
              </a:tr>
              <a:tr h="921935"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Portafolio</a:t>
                      </a:r>
                      <a:r>
                        <a:rPr lang="fr-FR" b="1" baseline="0" dirty="0">
                          <a:latin typeface="Arial Narrow" panose="020B0606020202030204" pitchFamily="34" charset="0"/>
                        </a:rPr>
                        <a:t> </a:t>
                      </a:r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 Narrow" panose="020B0606020202030204" pitchFamily="34" charset="0"/>
                        </a:rPr>
                        <a:t>Coevaluación:</a:t>
                      </a:r>
                      <a:r>
                        <a:rPr lang="fr-FR" b="1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baseline="0" dirty="0">
                          <a:latin typeface="Arial Narrow" panose="020B0606020202030204" pitchFamily="34" charset="0"/>
                        </a:rPr>
                        <a:t>1%</a:t>
                      </a:r>
                    </a:p>
                    <a:p>
                      <a:pPr algn="ctr"/>
                      <a:r>
                        <a:rPr lang="fr-FR" b="1" baseline="0" dirty="0">
                          <a:latin typeface="Arial Narrow" panose="020B0606020202030204" pitchFamily="34" charset="0"/>
                        </a:rPr>
                        <a:t>Autoevaluación</a:t>
                      </a:r>
                      <a:r>
                        <a:rPr lang="fr-FR" baseline="0" dirty="0">
                          <a:latin typeface="Arial Narrow" panose="020B0606020202030204" pitchFamily="34" charset="0"/>
                        </a:rPr>
                        <a:t>: 1%</a:t>
                      </a:r>
                    </a:p>
                    <a:p>
                      <a:pPr algn="ctr"/>
                      <a:r>
                        <a:rPr lang="fr-FR" b="1" baseline="0" dirty="0"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fr-FR" baseline="0" dirty="0">
                          <a:latin typeface="Arial Narrow" panose="020B0606020202030204" pitchFamily="34" charset="0"/>
                        </a:rPr>
                        <a:t>: 40%</a:t>
                      </a:r>
                      <a:endParaRPr lang="fr-FR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 Narrow" panose="020B0606020202030204" pitchFamily="34" charset="0"/>
                        </a:rPr>
                        <a:t>Heteroevalución</a:t>
                      </a:r>
                    </a:p>
                    <a:p>
                      <a:pPr algn="ctr"/>
                      <a:r>
                        <a:rPr lang="fr-FR" dirty="0">
                          <a:latin typeface="Arial Narrow" panose="020B0606020202030204" pitchFamily="34" charset="0"/>
                        </a:rPr>
                        <a:t>38%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25060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64849"/>
              </p:ext>
            </p:extLst>
          </p:nvPr>
        </p:nvGraphicFramePr>
        <p:xfrm>
          <a:off x="384313" y="4342666"/>
          <a:ext cx="6506817" cy="132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2867">
                  <a:extLst>
                    <a:ext uri="{9D8B030D-6E8A-4147-A177-3AD203B41FA5}">
                      <a16:colId xmlns:a16="http://schemas.microsoft.com/office/drawing/2014/main" val="2300247391"/>
                    </a:ext>
                  </a:extLst>
                </a:gridCol>
                <a:gridCol w="1921168">
                  <a:extLst>
                    <a:ext uri="{9D8B030D-6E8A-4147-A177-3AD203B41FA5}">
                      <a16:colId xmlns:a16="http://schemas.microsoft.com/office/drawing/2014/main" val="4078430129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954786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CRITERIOS DE EVALUACIÓN SEMESTRAL POR CURSO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PORCENTAJE DE EVALUACIÓN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28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Promedio</a:t>
                      </a:r>
                      <a:r>
                        <a:rPr lang="fr-FR" b="1" baseline="0" dirty="0">
                          <a:latin typeface="Arial Narrow" panose="020B0606020202030204" pitchFamily="34" charset="0"/>
                        </a:rPr>
                        <a:t> de las unidades</a:t>
                      </a:r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14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Evidencia final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3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8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814" y="251771"/>
            <a:ext cx="6347713" cy="1320800"/>
          </a:xfrm>
        </p:spPr>
        <p:txBody>
          <a:bodyPr/>
          <a:lstStyle/>
          <a:p>
            <a:pPr algn="ctr"/>
            <a:r>
              <a:rPr lang="fr-FR" b="1" dirty="0">
                <a:latin typeface="Arial Rounded MT Bold" panose="020F0704030504030204" pitchFamily="34" charset="0"/>
              </a:rPr>
              <a:t>JORNADAS </a:t>
            </a:r>
            <a:br>
              <a:rPr lang="fr-FR" b="1" dirty="0">
                <a:latin typeface="Arial Rounded MT Bold" panose="020F0704030504030204" pitchFamily="34" charset="0"/>
              </a:rPr>
            </a:br>
            <a:r>
              <a:rPr lang="fr-FR" b="1" dirty="0">
                <a:latin typeface="Arial Rounded MT Bold" panose="020F0704030504030204" pitchFamily="34" charset="0"/>
              </a:rPr>
              <a:t>DE PRÁCTICA</a:t>
            </a:r>
          </a:p>
        </p:txBody>
      </p:sp>
      <p:pic>
        <p:nvPicPr>
          <p:cNvPr id="8196" name="Picture 4" descr="https://i.pinimg.com/564x/5d/0d/7a/5d0d7a9f7e0ad68474140cff134c7c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6" b="994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125">
            <a:off x="674364" y="5750135"/>
            <a:ext cx="1086678" cy="10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pinimg.com/564x/34/c8/f4/34c8f4fb24d191bb5ab9547a0b74f1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05">
                        <a14:foregroundMark x1="36133" y1="68359" x2="36133" y2="68359"/>
                        <a14:foregroundMark x1="32422" y1="74609" x2="36719" y2="74805"/>
                        <a14:foregroundMark x1="67773" y1="74219" x2="67773" y2="74219"/>
                        <a14:foregroundMark x1="69922" y1="70703" x2="70117" y2="66211"/>
                        <a14:foregroundMark x1="67969" y1="56445" x2="65234" y2="50391"/>
                        <a14:foregroundMark x1="58984" y1="40039" x2="55469" y2="30859"/>
                        <a14:foregroundMark x1="54102" y1="25586" x2="51953" y2="19922"/>
                        <a14:foregroundMark x1="51367" y1="16406" x2="51367" y2="16406"/>
                        <a14:foregroundMark x1="45703" y1="15039" x2="40820" y2="15430"/>
                        <a14:foregroundMark x1="40039" y1="15625" x2="34766" y2="21680"/>
                        <a14:foregroundMark x1="35156" y1="55273" x2="33789" y2="59180"/>
                        <a14:foregroundMark x1="27539" y1="72461" x2="27539" y2="72461"/>
                        <a14:foregroundMark x1="26953" y1="72852" x2="24805" y2="71289"/>
                        <a14:foregroundMark x1="24609" y1="71289" x2="24609" y2="71289"/>
                        <a14:foregroundMark x1="25586" y1="69336" x2="28320" y2="68359"/>
                        <a14:foregroundMark x1="31641" y1="66992" x2="33008" y2="74219"/>
                        <a14:foregroundMark x1="58789" y1="74609" x2="60352" y2="73438"/>
                        <a14:foregroundMark x1="66602" y1="70703" x2="68555" y2="70508"/>
                        <a14:foregroundMark x1="71484" y1="69922" x2="73242" y2="71289"/>
                        <a14:foregroundMark x1="74609" y1="72656" x2="75977" y2="74219"/>
                        <a14:foregroundMark x1="78516" y1="77539" x2="82422" y2="80859"/>
                        <a14:foregroundMark x1="83398" y1="81641" x2="88672" y2="84961"/>
                        <a14:foregroundMark x1="88867" y1="84375" x2="89648" y2="79492"/>
                        <a14:foregroundMark x1="90625" y1="73242" x2="89258" y2="65625"/>
                        <a14:foregroundMark x1="88672" y1="64258" x2="86719" y2="56836"/>
                        <a14:foregroundMark x1="86719" y1="55273" x2="85742" y2="53906"/>
                        <a14:foregroundMark x1="84570" y1="53711" x2="67969" y2="51758"/>
                        <a14:foregroundMark x1="64258" y1="51953" x2="60938" y2="52344"/>
                        <a14:foregroundMark x1="60352" y1="52344" x2="57422" y2="55078"/>
                        <a14:foregroundMark x1="57422" y1="56055" x2="49219" y2="76758"/>
                        <a14:foregroundMark x1="49219" y1="76953" x2="94922" y2="96875"/>
                        <a14:foregroundMark x1="96289" y1="93359" x2="96289" y2="93359"/>
                        <a14:foregroundMark x1="97852" y1="88477" x2="97656" y2="86328"/>
                        <a14:foregroundMark x1="97070" y1="83203" x2="95508" y2="75977"/>
                        <a14:foregroundMark x1="94727" y1="71875" x2="91406" y2="63477"/>
                        <a14:foregroundMark x1="90625" y1="60938" x2="89258" y2="56836"/>
                        <a14:foregroundMark x1="89258" y1="55469" x2="89258" y2="55469"/>
                        <a14:foregroundMark x1="88086" y1="53125" x2="88086" y2="53125"/>
                        <a14:foregroundMark x1="76172" y1="53711" x2="76172" y2="53711"/>
                        <a14:foregroundMark x1="72852" y1="47461" x2="71484" y2="5273"/>
                        <a14:foregroundMark x1="71484" y1="5273" x2="34375" y2="1172"/>
                        <a14:foregroundMark x1="34375" y1="1172" x2="25977" y2="23242"/>
                        <a14:foregroundMark x1="25977" y1="23242" x2="56641" y2="26953"/>
                        <a14:foregroundMark x1="48633" y1="23828" x2="51758" y2="64063"/>
                        <a14:foregroundMark x1="52148" y1="93555" x2="10938" y2="68945"/>
                        <a14:foregroundMark x1="3516" y1="51953" x2="75586" y2="97461"/>
                        <a14:foregroundMark x1="9375" y1="99023" x2="67188" y2="30078"/>
                        <a14:foregroundMark x1="13672" y1="49023" x2="27539" y2="92578"/>
                        <a14:foregroundMark x1="18555" y1="85938" x2="16992" y2="84961"/>
                        <a14:foregroundMark x1="14648" y1="83789" x2="12500" y2="81836"/>
                        <a14:foregroundMark x1="9375" y1="75195" x2="8984" y2="73242"/>
                        <a14:foregroundMark x1="8984" y1="70313" x2="10352" y2="69141"/>
                        <a14:foregroundMark x1="20898" y1="66602" x2="46289" y2="65039"/>
                        <a14:foregroundMark x1="73438" y1="64063" x2="73438" y2="64063"/>
                        <a14:foregroundMark x1="74023" y1="64258" x2="74023" y2="64258"/>
                        <a14:foregroundMark x1="73633" y1="62305" x2="67773" y2="60742"/>
                        <a14:foregroundMark x1="67383" y1="60742" x2="67383" y2="60742"/>
                        <a14:foregroundMark x1="66602" y1="61328" x2="60938" y2="66211"/>
                        <a14:foregroundMark x1="60156" y1="67773" x2="59375" y2="71875"/>
                        <a14:foregroundMark x1="66406" y1="97070" x2="66406" y2="97070"/>
                        <a14:foregroundMark x1="97852" y1="69141" x2="97852" y2="69141"/>
                        <a14:foregroundMark x1="96484" y1="50586" x2="96484" y2="50586"/>
                        <a14:foregroundMark x1="87305" y1="49805" x2="87305" y2="49805"/>
                        <a14:foregroundMark x1="31250" y1="48828" x2="31250" y2="48828"/>
                        <a14:foregroundMark x1="3125" y1="59961" x2="3125" y2="59961"/>
                        <a14:foregroundMark x1="3125" y1="69141" x2="3125" y2="69141"/>
                        <a14:foregroundMark x1="2539" y1="75391" x2="2539" y2="75391"/>
                        <a14:foregroundMark x1="2148" y1="82422" x2="2148" y2="82422"/>
                        <a14:foregroundMark x1="17969" y1="98438" x2="17969" y2="98438"/>
                        <a14:foregroundMark x1="36719" y1="97461" x2="36719" y2="97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26">
            <a:off x="121277" y="130074"/>
            <a:ext cx="1299153" cy="12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88508979"/>
              </p:ext>
            </p:extLst>
          </p:nvPr>
        </p:nvGraphicFramePr>
        <p:xfrm>
          <a:off x="-405486" y="1887329"/>
          <a:ext cx="4526911" cy="338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750085120"/>
              </p:ext>
            </p:extLst>
          </p:nvPr>
        </p:nvGraphicFramePr>
        <p:xfrm>
          <a:off x="3311748" y="2748720"/>
          <a:ext cx="4526911" cy="338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6157" y="1019307"/>
            <a:ext cx="1592477" cy="159247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9AB0426-9129-FE77-01AE-84B62CD83572}"/>
              </a:ext>
            </a:extLst>
          </p:cNvPr>
          <p:cNvSpPr txBox="1"/>
          <p:nvPr/>
        </p:nvSpPr>
        <p:spPr>
          <a:xfrm>
            <a:off x="3111690" y="6135756"/>
            <a:ext cx="522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NOTA: </a:t>
            </a:r>
          </a:p>
          <a:p>
            <a:pPr algn="ctr"/>
            <a:r>
              <a:rPr lang="es-ES" b="1" dirty="0"/>
              <a:t>SEMANA DIAGNOSTICA 25 AL 27 SEPTIEMBRE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878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45433" y="163819"/>
            <a:ext cx="5473149" cy="11057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Arial Rounded MT Bold" panose="020F0704030504030204" pitchFamily="34" charset="0"/>
              </a:rPr>
              <a:t>PLAN Y </a:t>
            </a:r>
          </a:p>
          <a:p>
            <a:pPr algn="ctr"/>
            <a:r>
              <a:rPr lang="fr-FR" b="1" dirty="0">
                <a:latin typeface="Arial Rounded MT Bold" panose="020F0704030504030204" pitchFamily="34" charset="0"/>
              </a:rPr>
              <a:t>MATERIALES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3911" y="2831968"/>
            <a:ext cx="30447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 err="1">
                <a:latin typeface="Century Gothic" panose="020B0502020202020204" pitchFamily="34" charset="0"/>
              </a:rPr>
              <a:t>Solicitar</a:t>
            </a:r>
            <a:r>
              <a:rPr lang="fr-FR" b="1" dirty="0">
                <a:latin typeface="Century Gothic" panose="020B0502020202020204" pitchFamily="34" charset="0"/>
              </a:rPr>
              <a:t> PDA</a:t>
            </a:r>
          </a:p>
          <a:p>
            <a:r>
              <a:rPr lang="fr-FR" dirty="0">
                <a:latin typeface="Century Gothic" panose="020B0502020202020204" pitchFamily="34" charset="0"/>
              </a:rPr>
              <a:t>16 </a:t>
            </a:r>
            <a:r>
              <a:rPr lang="fr-FR" dirty="0" err="1">
                <a:latin typeface="Century Gothic" panose="020B0502020202020204" pitchFamily="34" charset="0"/>
              </a:rPr>
              <a:t>septiembre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b="1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>
                <a:latin typeface="Century Gothic" panose="020B0502020202020204" pitchFamily="34" charset="0"/>
              </a:rPr>
              <a:t>Realizar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planeación</a:t>
            </a:r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23-26 </a:t>
            </a:r>
            <a:r>
              <a:rPr lang="fr-FR" dirty="0" err="1">
                <a:latin typeface="Century Gothic" panose="020B0502020202020204" pitchFamily="34" charset="0"/>
              </a:rPr>
              <a:t>septiembre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>
                <a:latin typeface="Century Gothic" panose="020B0502020202020204" pitchFamily="34" charset="0"/>
              </a:rPr>
              <a:t>Revisión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planeación</a:t>
            </a:r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30 </a:t>
            </a:r>
            <a:r>
              <a:rPr lang="fr-FR" dirty="0" err="1">
                <a:latin typeface="Century Gothic" panose="020B0502020202020204" pitchFamily="34" charset="0"/>
              </a:rPr>
              <a:t>septiembre</a:t>
            </a:r>
            <a:r>
              <a:rPr lang="fr-FR" dirty="0">
                <a:latin typeface="Century Gothic" panose="020B0502020202020204" pitchFamily="34" charset="0"/>
              </a:rPr>
              <a:t> al 3 </a:t>
            </a:r>
            <a:r>
              <a:rPr lang="fr-FR" dirty="0" err="1">
                <a:latin typeface="Century Gothic" panose="020B0502020202020204" pitchFamily="34" charset="0"/>
              </a:rPr>
              <a:t>octubre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>
                <a:latin typeface="Century Gothic" panose="020B0502020202020204" pitchFamily="34" charset="0"/>
              </a:rPr>
              <a:t>Revisión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materiales</a:t>
            </a:r>
            <a:r>
              <a:rPr lang="fr-FR" b="1" dirty="0">
                <a:latin typeface="Century Gothic" panose="020B0502020202020204" pitchFamily="34" charset="0"/>
              </a:rPr>
              <a:t> y </a:t>
            </a:r>
            <a:r>
              <a:rPr lang="fr-FR" b="1" dirty="0" err="1">
                <a:latin typeface="Century Gothic" panose="020B0502020202020204" pitchFamily="34" charset="0"/>
              </a:rPr>
              <a:t>caja</a:t>
            </a:r>
            <a:r>
              <a:rPr lang="fr-FR" b="1" dirty="0">
                <a:latin typeface="Century Gothic" panose="020B0502020202020204" pitchFamily="34" charset="0"/>
              </a:rPr>
              <a:t> de </a:t>
            </a:r>
            <a:r>
              <a:rPr lang="fr-FR" b="1" dirty="0" err="1">
                <a:latin typeface="Century Gothic" panose="020B0502020202020204" pitchFamily="34" charset="0"/>
              </a:rPr>
              <a:t>herramientas</a:t>
            </a:r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7-10 </a:t>
            </a:r>
            <a:r>
              <a:rPr lang="fr-FR" dirty="0" err="1">
                <a:latin typeface="Century Gothic" panose="020B0502020202020204" pitchFamily="34" charset="0"/>
              </a:rPr>
              <a:t>octubre</a:t>
            </a:r>
            <a:endParaRPr lang="fr-FR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latin typeface="Century Gothic" panose="020B0502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45433" y="1414375"/>
            <a:ext cx="2133601" cy="1272790"/>
            <a:chOff x="758169" y="70"/>
            <a:chExt cx="3010572" cy="1505286"/>
          </a:xfrm>
        </p:grpSpPr>
        <p:sp>
          <p:nvSpPr>
            <p:cNvPr id="8" name="Rectángulo redondeado 7"/>
            <p:cNvSpPr/>
            <p:nvPr/>
          </p:nvSpPr>
          <p:spPr>
            <a:xfrm>
              <a:off x="758169" y="70"/>
              <a:ext cx="3010572" cy="150528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802257" y="44158"/>
              <a:ext cx="2922396" cy="141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b="1" kern="1200" dirty="0"/>
                <a:t>PRIMERA JORNADA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4158206" y="1667022"/>
            <a:ext cx="2178139" cy="1272790"/>
            <a:chOff x="695325" y="70"/>
            <a:chExt cx="3073416" cy="1505286"/>
          </a:xfrm>
        </p:grpSpPr>
        <p:sp>
          <p:nvSpPr>
            <p:cNvPr id="15" name="Rectángulo redondeado 14"/>
            <p:cNvSpPr/>
            <p:nvPr/>
          </p:nvSpPr>
          <p:spPr>
            <a:xfrm>
              <a:off x="758169" y="70"/>
              <a:ext cx="3010572" cy="150528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95325" y="88246"/>
              <a:ext cx="2922395" cy="141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b="1" dirty="0"/>
                <a:t>SEGUNDA</a:t>
              </a:r>
              <a:r>
                <a:rPr lang="es-ES" sz="3200" b="1" kern="1200" dirty="0"/>
                <a:t> JORNADA</a:t>
              </a: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137950" y="3260180"/>
            <a:ext cx="27895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 err="1">
                <a:latin typeface="Century Gothic" panose="020B0502020202020204" pitchFamily="34" charset="0"/>
              </a:rPr>
              <a:t>Solicitar</a:t>
            </a:r>
            <a:r>
              <a:rPr lang="fr-FR" b="1" dirty="0">
                <a:latin typeface="Century Gothic" panose="020B0502020202020204" pitchFamily="34" charset="0"/>
              </a:rPr>
              <a:t> PDA</a:t>
            </a:r>
          </a:p>
          <a:p>
            <a:r>
              <a:rPr lang="fr-FR" dirty="0">
                <a:latin typeface="Century Gothic" panose="020B0502020202020204" pitchFamily="34" charset="0"/>
              </a:rPr>
              <a:t>28 </a:t>
            </a:r>
            <a:r>
              <a:rPr lang="fr-FR" dirty="0" err="1">
                <a:latin typeface="Century Gothic" panose="020B0502020202020204" pitchFamily="34" charset="0"/>
              </a:rPr>
              <a:t>octubre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>
                <a:latin typeface="Century Gothic" panose="020B0502020202020204" pitchFamily="34" charset="0"/>
              </a:rPr>
              <a:t>Realizar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planeación</a:t>
            </a:r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4-8 </a:t>
            </a:r>
            <a:r>
              <a:rPr lang="fr-FR" dirty="0" err="1">
                <a:latin typeface="Century Gothic" panose="020B0502020202020204" pitchFamily="34" charset="0"/>
              </a:rPr>
              <a:t>noviembre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>
                <a:latin typeface="Century Gothic" panose="020B0502020202020204" pitchFamily="34" charset="0"/>
              </a:rPr>
              <a:t>Revisión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planeación</a:t>
            </a:r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11-14 </a:t>
            </a:r>
            <a:r>
              <a:rPr lang="fr-FR" dirty="0" err="1">
                <a:latin typeface="Century Gothic" panose="020B0502020202020204" pitchFamily="34" charset="0"/>
              </a:rPr>
              <a:t>noviembre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>
                <a:latin typeface="Century Gothic" panose="020B0502020202020204" pitchFamily="34" charset="0"/>
              </a:rPr>
              <a:t>Revisión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materiales</a:t>
            </a:r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18-21 </a:t>
            </a:r>
            <a:r>
              <a:rPr lang="fr-FR" dirty="0" err="1">
                <a:latin typeface="Century Gothic" panose="020B0502020202020204" pitchFamily="34" charset="0"/>
              </a:rPr>
              <a:t>noviembre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latin typeface="Century Gothic" panose="020B0502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9" b="100000" l="0" r="100000">
                        <a14:foregroundMark x1="22558" y1="32762" x2="22558" y2="32762"/>
                        <a14:foregroundMark x1="24512" y1="29550" x2="24512" y2="28694"/>
                        <a14:foregroundMark x1="24512" y1="25696" x2="23801" y2="21413"/>
                        <a14:foregroundMark x1="23623" y1="19914" x2="23623" y2="19914"/>
                        <a14:foregroundMark x1="19183" y1="35118" x2="20426" y2="34261"/>
                        <a14:foregroundMark x1="28064" y1="34261" x2="28064" y2="34261"/>
                        <a14:foregroundMark x1="28242" y1="33405" x2="27353" y2="30193"/>
                        <a14:foregroundMark x1="26998" y1="29550" x2="26998" y2="29550"/>
                        <a14:foregroundMark x1="26998" y1="28908" x2="26998" y2="28908"/>
                        <a14:foregroundMark x1="61456" y1="60814" x2="61456" y2="60814"/>
                        <a14:foregroundMark x1="58082" y1="56959" x2="51510" y2="47966"/>
                        <a14:foregroundMark x1="50799" y1="46895" x2="50799" y2="46895"/>
                        <a14:foregroundMark x1="50799" y1="46895" x2="50799" y2="46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81974">
            <a:off x="134835" y="170196"/>
            <a:ext cx="1289486" cy="10696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91" l="0" r="99291">
                        <a14:foregroundMark x1="14184" y1="58688" x2="14184" y2="58688"/>
                        <a14:foregroundMark x1="14184" y1="61702" x2="14184" y2="61702"/>
                        <a14:foregroundMark x1="13475" y1="64894" x2="13475" y2="64894"/>
                        <a14:foregroundMark x1="13475" y1="68085" x2="13475" y2="68085"/>
                        <a14:foregroundMark x1="14184" y1="70213" x2="14539" y2="71099"/>
                        <a14:foregroundMark x1="14894" y1="72518" x2="14894" y2="72518"/>
                        <a14:foregroundMark x1="15426" y1="73050" x2="15780" y2="73936"/>
                        <a14:foregroundMark x1="15957" y1="74468" x2="16489" y2="75532"/>
                        <a14:foregroundMark x1="16489" y1="75532" x2="17021" y2="77482"/>
                        <a14:foregroundMark x1="17021" y1="77482" x2="17376" y2="78369"/>
                        <a14:foregroundMark x1="17908" y1="82624" x2="17908" y2="82624"/>
                        <a14:foregroundMark x1="14716" y1="57624" x2="14716" y2="56915"/>
                        <a14:foregroundMark x1="24645" y1="43972" x2="24645" y2="43972"/>
                        <a14:foregroundMark x1="32801" y1="68794" x2="32801" y2="68794"/>
                        <a14:foregroundMark x1="29787" y1="71986" x2="29787" y2="71986"/>
                        <a14:backgroundMark x1="45567" y1="61879" x2="45567" y2="61879"/>
                        <a14:backgroundMark x1="57979" y1="65603" x2="57979" y2="65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771145">
            <a:off x="5531633" y="61975"/>
            <a:ext cx="1436387" cy="14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3928"/>
            <a:ext cx="6347713" cy="1320800"/>
          </a:xfrm>
        </p:spPr>
        <p:txBody>
          <a:bodyPr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REGLAMENTO </a:t>
            </a:r>
            <a:br>
              <a:rPr lang="fr-FR" dirty="0">
                <a:latin typeface="Arial Rounded MT Bold" panose="020F0704030504030204" pitchFamily="34" charset="0"/>
              </a:rPr>
            </a:br>
            <a:r>
              <a:rPr lang="fr-FR" dirty="0">
                <a:latin typeface="Arial Rounded MT Bold" panose="020F0704030504030204" pitchFamily="34" charset="0"/>
              </a:rPr>
              <a:t>INTERNO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789" y="1176372"/>
            <a:ext cx="6095924" cy="5517700"/>
          </a:xfrm>
        </p:spPr>
        <p:txBody>
          <a:bodyPr>
            <a:noAutofit/>
          </a:bodyPr>
          <a:lstStyle/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Participación activa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Puntualidad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Respeto entre pares y con su maestra ( cualquier falta de respeto sin fundamento es suspensión de practica)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Levantar la mano si se quiere participar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Evitar estar comiendo durante la clase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latin typeface="Century Gothic" panose="020B0502020202020204" pitchFamily="34" charset="0"/>
              </a:rPr>
              <a:t>Respetar los tiempos de entrega de los trabajos (no se abrirá plataforma </a:t>
            </a:r>
            <a:r>
              <a:rPr lang="es-MX" sz="1600" b="1" dirty="0" err="1">
                <a:latin typeface="Century Gothic" panose="020B0502020202020204" pitchFamily="34" charset="0"/>
              </a:rPr>
              <a:t>extemporaneo</a:t>
            </a:r>
            <a:r>
              <a:rPr lang="es-MX" sz="1600" b="1" dirty="0">
                <a:latin typeface="Century Gothic" panose="020B0502020202020204" pitchFamily="34" charset="0"/>
              </a:rPr>
              <a:t> a menos que exista un justificante medico)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latin typeface="Century Gothic" panose="020B0502020202020204" pitchFamily="34" charset="0"/>
              </a:rPr>
              <a:t>Evitar distracciones durante la clase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latin typeface="Century Gothic" panose="020B0502020202020204" pitchFamily="34" charset="0"/>
              </a:rPr>
              <a:t>Cumplir con  los documentos y materiales necesarios de la clase el día acordado para su revisión ( en caso de revisión de planes o materiales se respetara el día acordado sin cambios)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latin typeface="Century Gothic" panose="020B0502020202020204" pitchFamily="34" charset="0"/>
              </a:rPr>
              <a:t>Evitar utilizar palabras altisonantes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latin typeface="Century Gothic" panose="020B0502020202020204" pitchFamily="34" charset="0"/>
              </a:rPr>
              <a:t>Enviar mensajes en horarios pertinentes 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s-MX" sz="1600" b="1" dirty="0">
                <a:latin typeface="Century Gothic" panose="020B0502020202020204" pitchFamily="34" charset="0"/>
              </a:rPr>
              <a:t>Ser comprometidas  </a:t>
            </a:r>
          </a:p>
          <a:p>
            <a:endParaRPr lang="fr-FR" sz="1600" dirty="0"/>
          </a:p>
        </p:txBody>
      </p:sp>
      <p:pic>
        <p:nvPicPr>
          <p:cNvPr id="9218" name="Picture 2" descr="https://i.pinimg.com/564x/c1/f9/8a/c1f98ad920d5b9fb858b82047f8d724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617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00" y="2221827"/>
            <a:ext cx="2722700" cy="27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4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017" y="199267"/>
            <a:ext cx="7765775" cy="490282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s-MX" sz="5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6 </a:t>
            </a:r>
            <a:r>
              <a:rPr lang="es-MX" sz="52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Hrs</a:t>
            </a:r>
            <a:r>
              <a:rPr lang="es-MX" sz="3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s-MX" sz="48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6.75 Créditos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s-MX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5800" dirty="0">
                <a:solidFill>
                  <a:srgbClr val="FF00FF"/>
                </a:solidFill>
                <a:latin typeface="Arial Rounded MT Bold" panose="020F0704030504030204" pitchFamily="34" charset="0"/>
              </a:rPr>
              <a:t>Seminario-taller</a:t>
            </a:r>
          </a:p>
          <a:p>
            <a:pPr algn="ctr"/>
            <a:endParaRPr lang="es-MX" dirty="0">
              <a:solidFill>
                <a:schemeClr val="bg1"/>
              </a:solidFill>
              <a:latin typeface="Crayola" panose="00000400000000000000" pitchFamily="2" charset="0"/>
            </a:endParaRPr>
          </a:p>
          <a:p>
            <a:endParaRPr lang="fr-FR" dirty="0"/>
          </a:p>
        </p:txBody>
      </p:sp>
      <p:sp>
        <p:nvSpPr>
          <p:cNvPr id="2" name="CuadroTexto 1"/>
          <p:cNvSpPr txBox="1"/>
          <p:nvPr/>
        </p:nvSpPr>
        <p:spPr>
          <a:xfrm>
            <a:off x="760620" y="5353879"/>
            <a:ext cx="6456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/>
              <a:t>Mtra</a:t>
            </a:r>
            <a:r>
              <a:rPr lang="fr-FR" sz="2400" dirty="0"/>
              <a:t>. Elizabeth Jimenez </a:t>
            </a:r>
            <a:r>
              <a:rPr lang="fr-FR" sz="2400" dirty="0" err="1"/>
              <a:t>Hoyos</a:t>
            </a:r>
            <a:r>
              <a:rPr lang="fr-FR" sz="2400" dirty="0"/>
              <a:t> 5°B</a:t>
            </a:r>
          </a:p>
          <a:p>
            <a:pPr algn="ctr"/>
            <a:r>
              <a:rPr lang="fr-FR" sz="2400" dirty="0"/>
              <a:t>Mtra. </a:t>
            </a:r>
            <a:r>
              <a:rPr lang="fr-FR" sz="2400" dirty="0" err="1"/>
              <a:t>Reyna</a:t>
            </a:r>
            <a:r>
              <a:rPr lang="fr-FR" sz="2400" dirty="0"/>
              <a:t> Montserrat </a:t>
            </a:r>
            <a:r>
              <a:rPr lang="fr-FR" sz="2400" dirty="0" err="1"/>
              <a:t>Balderas</a:t>
            </a:r>
            <a:r>
              <a:rPr lang="fr-FR" sz="2400" dirty="0"/>
              <a:t> Blanco 5°A  </a:t>
            </a:r>
          </a:p>
        </p:txBody>
      </p:sp>
    </p:spTree>
    <p:extLst>
      <p:ext uri="{BB962C8B-B14F-4D97-AF65-F5344CB8AC3E}">
        <p14:creationId xmlns:p14="http://schemas.microsoft.com/office/powerpoint/2010/main" val="18644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297" y="132522"/>
            <a:ext cx="6679016" cy="108667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900" dirty="0">
                <a:latin typeface="Arial Rounded MT Bold" panose="020F0704030504030204" pitchFamily="34" charset="0"/>
              </a:rPr>
              <a:t>Cursos que anteceden</a:t>
            </a:r>
            <a:br>
              <a:rPr lang="es-MX" dirty="0"/>
            </a:br>
            <a:endParaRPr lang="fr-F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96" y="928137"/>
            <a:ext cx="7136334" cy="299450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Herramientas para la observación y análisis de la practica educativa.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Observación y análisis de practicas y contextos escolares.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Iniciación al trabajo docente.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Estrategias de trabajo.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119268" y="4945345"/>
            <a:ext cx="6679016" cy="10866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4900" dirty="0">
                <a:latin typeface="Arial Rounded MT Bold" panose="020F0704030504030204" pitchFamily="34" charset="0"/>
              </a:rPr>
              <a:t>Curso subsecuente</a:t>
            </a:r>
            <a:br>
              <a:rPr lang="es-MX" dirty="0"/>
            </a:br>
            <a:endParaRPr lang="fr-FR" dirty="0"/>
          </a:p>
        </p:txBody>
      </p:sp>
      <p:sp>
        <p:nvSpPr>
          <p:cNvPr id="5" name="Rectángulo 4"/>
          <p:cNvSpPr/>
          <p:nvPr/>
        </p:nvSpPr>
        <p:spPr>
          <a:xfrm>
            <a:off x="490673" y="5895159"/>
            <a:ext cx="5719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</a:t>
            </a:r>
            <a:r>
              <a:rPr lang="es-MX" sz="2000" dirty="0" err="1">
                <a:latin typeface="Century Gothic" panose="020B0502020202020204" pitchFamily="34" charset="0"/>
              </a:rPr>
              <a:t>ráctica</a:t>
            </a:r>
            <a:r>
              <a:rPr lang="es-MX" sz="2000" dirty="0">
                <a:latin typeface="Century Gothic" panose="020B0502020202020204" pitchFamily="34" charset="0"/>
              </a:rPr>
              <a:t> docente y proyectos de mejora escolar y comunitaria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266" y="1666088"/>
            <a:ext cx="4532282" cy="3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320" y="119269"/>
            <a:ext cx="6347713" cy="848139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latin typeface="Arial Rounded MT Bold" panose="020F0704030504030204" pitchFamily="34" charset="0"/>
              </a:rPr>
              <a:t>Propósito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126436"/>
            <a:ext cx="7262190" cy="4914928"/>
          </a:xfrm>
        </p:spPr>
        <p:txBody>
          <a:bodyPr/>
          <a:lstStyle/>
          <a:p>
            <a:r>
              <a:rPr lang="fr-FR" dirty="0" err="1">
                <a:latin typeface="Century Gothic" panose="020B0502020202020204" pitchFamily="34" charset="0"/>
              </a:rPr>
              <a:t>Potenciar</a:t>
            </a:r>
            <a:r>
              <a:rPr lang="fr-FR" dirty="0">
                <a:latin typeface="Century Gothic" panose="020B0502020202020204" pitchFamily="34" charset="0"/>
              </a:rPr>
              <a:t>  el </a:t>
            </a:r>
            <a:r>
              <a:rPr lang="fr-FR" dirty="0" err="1">
                <a:latin typeface="Century Gothic" panose="020B0502020202020204" pitchFamily="34" charset="0"/>
              </a:rPr>
              <a:t>uso</a:t>
            </a:r>
            <a:r>
              <a:rPr lang="fr-FR" dirty="0">
                <a:latin typeface="Century Gothic" panose="020B0502020202020204" pitchFamily="34" charset="0"/>
              </a:rPr>
              <a:t> de </a:t>
            </a:r>
            <a:r>
              <a:rPr lang="fr-FR" dirty="0" err="1">
                <a:latin typeface="Century Gothic" panose="020B0502020202020204" pitchFamily="34" charset="0"/>
              </a:rPr>
              <a:t>herramientas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teorico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metodologicas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pedaogicas</a:t>
            </a:r>
            <a:r>
              <a:rPr lang="fr-FR" dirty="0">
                <a:latin typeface="Century Gothic" panose="020B0502020202020204" pitchFamily="34" charset="0"/>
              </a:rPr>
              <a:t> y </a:t>
            </a:r>
            <a:r>
              <a:rPr lang="fr-FR" dirty="0" err="1">
                <a:latin typeface="Century Gothic" panose="020B0502020202020204" pitchFamily="34" charset="0"/>
              </a:rPr>
              <a:t>tecnicas</a:t>
            </a:r>
            <a:r>
              <a:rPr lang="fr-FR" dirty="0">
                <a:latin typeface="Century Gothic" panose="020B0502020202020204" pitchFamily="34" charset="0"/>
              </a:rPr>
              <a:t> en las </a:t>
            </a:r>
            <a:r>
              <a:rPr lang="fr-FR" dirty="0" err="1">
                <a:latin typeface="Century Gothic" panose="020B0502020202020204" pitchFamily="34" charset="0"/>
              </a:rPr>
              <a:t>estudiantes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  <a:p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Incrementar</a:t>
            </a:r>
            <a:r>
              <a:rPr lang="fr-FR" dirty="0">
                <a:latin typeface="Century Gothic" panose="020B0502020202020204" pitchFamily="34" charset="0"/>
              </a:rPr>
              <a:t> sus </a:t>
            </a:r>
            <a:r>
              <a:rPr lang="fr-FR" dirty="0" err="1">
                <a:latin typeface="Century Gothic" panose="020B0502020202020204" pitchFamily="34" charset="0"/>
              </a:rPr>
              <a:t>capacidades</a:t>
            </a:r>
            <a:r>
              <a:rPr lang="fr-FR" dirty="0">
                <a:latin typeface="Century Gothic" panose="020B0502020202020204" pitchFamily="34" charset="0"/>
              </a:rPr>
              <a:t> y </a:t>
            </a:r>
            <a:r>
              <a:rPr lang="fr-FR" dirty="0" err="1">
                <a:latin typeface="Century Gothic" panose="020B0502020202020204" pitchFamily="34" charset="0"/>
              </a:rPr>
              <a:t>habilidades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investigativas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asi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como</a:t>
            </a:r>
            <a:r>
              <a:rPr lang="fr-FR" dirty="0">
                <a:latin typeface="Century Gothic" panose="020B0502020202020204" pitchFamily="34" charset="0"/>
              </a:rPr>
              <a:t> el </a:t>
            </a:r>
            <a:r>
              <a:rPr lang="fr-FR" dirty="0" err="1">
                <a:latin typeface="Century Gothic" panose="020B0502020202020204" pitchFamily="34" charset="0"/>
              </a:rPr>
              <a:t>empleo</a:t>
            </a:r>
            <a:r>
              <a:rPr lang="fr-FR" dirty="0">
                <a:latin typeface="Century Gothic" panose="020B0502020202020204" pitchFamily="34" charset="0"/>
              </a:rPr>
              <a:t> de los </a:t>
            </a:r>
            <a:r>
              <a:rPr lang="fr-FR" dirty="0" err="1">
                <a:latin typeface="Century Gothic" panose="020B0502020202020204" pitchFamily="34" charset="0"/>
              </a:rPr>
              <a:t>recuros</a:t>
            </a:r>
            <a:r>
              <a:rPr lang="fr-FR" dirty="0">
                <a:latin typeface="Century Gothic" panose="020B0502020202020204" pitchFamily="34" charset="0"/>
              </a:rPr>
              <a:t> de la </a:t>
            </a:r>
            <a:r>
              <a:rPr lang="fr-FR" dirty="0" err="1">
                <a:latin typeface="Century Gothic" panose="020B0502020202020204" pitchFamily="34" charset="0"/>
              </a:rPr>
              <a:t>investigacion</a:t>
            </a:r>
            <a:r>
              <a:rPr lang="fr-FR" dirty="0">
                <a:latin typeface="Century Gothic" panose="020B0502020202020204" pitchFamily="34" charset="0"/>
              </a:rPr>
              <a:t>, para </a:t>
            </a:r>
            <a:r>
              <a:rPr lang="fr-FR" dirty="0" err="1">
                <a:latin typeface="Century Gothic" panose="020B0502020202020204" pitchFamily="34" charset="0"/>
              </a:rPr>
              <a:t>desarrollar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propuestas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innovadoras</a:t>
            </a:r>
            <a:r>
              <a:rPr lang="fr-FR" dirty="0">
                <a:latin typeface="Century Gothic" panose="020B0502020202020204" pitchFamily="34" charset="0"/>
              </a:rPr>
              <a:t> en el </a:t>
            </a:r>
            <a:r>
              <a:rPr lang="fr-FR" dirty="0" err="1">
                <a:latin typeface="Century Gothic" panose="020B0502020202020204" pitchFamily="34" charset="0"/>
              </a:rPr>
              <a:t>ambito</a:t>
            </a:r>
            <a:r>
              <a:rPr lang="fr-FR" dirty="0">
                <a:latin typeface="Century Gothic" panose="020B0502020202020204" pitchFamily="34" charset="0"/>
              </a:rPr>
              <a:t> de sus </a:t>
            </a:r>
            <a:r>
              <a:rPr lang="fr-FR" dirty="0" err="1">
                <a:latin typeface="Century Gothic" panose="020B0502020202020204" pitchFamily="34" charset="0"/>
              </a:rPr>
              <a:t>intervenciones</a:t>
            </a:r>
            <a:r>
              <a:rPr lang="fr-FR" dirty="0">
                <a:latin typeface="Century Gothic" panose="020B0502020202020204" pitchFamily="34" charset="0"/>
              </a:rPr>
              <a:t> en la </a:t>
            </a:r>
            <a:r>
              <a:rPr lang="fr-FR" dirty="0" err="1">
                <a:latin typeface="Century Gothic" panose="020B0502020202020204" pitchFamily="34" charset="0"/>
              </a:rPr>
              <a:t>eduacion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preescolar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  <a:p>
            <a:r>
              <a:rPr lang="fr-FR" dirty="0" err="1">
                <a:latin typeface="Century Gothic" panose="020B0502020202020204" pitchFamily="34" charset="0"/>
              </a:rPr>
              <a:t>Fomentar</a:t>
            </a:r>
            <a:r>
              <a:rPr lang="fr-FR" dirty="0">
                <a:latin typeface="Century Gothic" panose="020B0502020202020204" pitchFamily="34" charset="0"/>
              </a:rPr>
              <a:t> la </a:t>
            </a:r>
            <a:r>
              <a:rPr lang="fr-FR" dirty="0" err="1">
                <a:latin typeface="Century Gothic" panose="020B0502020202020204" pitchFamily="34" charset="0"/>
              </a:rPr>
              <a:t>elaboracion</a:t>
            </a:r>
            <a:r>
              <a:rPr lang="fr-FR" dirty="0">
                <a:latin typeface="Century Gothic" panose="020B0502020202020204" pitchFamily="34" charset="0"/>
              </a:rPr>
              <a:t> de </a:t>
            </a:r>
            <a:r>
              <a:rPr lang="fr-FR" dirty="0" err="1">
                <a:latin typeface="Century Gothic" panose="020B0502020202020204" pitchFamily="34" charset="0"/>
              </a:rPr>
              <a:t>diagnosticos</a:t>
            </a:r>
            <a:r>
              <a:rPr lang="fr-FR" dirty="0">
                <a:latin typeface="Century Gothic" panose="020B0502020202020204" pitchFamily="34" charset="0"/>
              </a:rPr>
              <a:t>, el </a:t>
            </a:r>
            <a:r>
              <a:rPr lang="fr-FR" dirty="0" err="1">
                <a:latin typeface="Century Gothic" panose="020B0502020202020204" pitchFamily="34" charset="0"/>
              </a:rPr>
              <a:t>diseño</a:t>
            </a:r>
            <a:r>
              <a:rPr lang="fr-FR" dirty="0">
                <a:latin typeface="Century Gothic" panose="020B0502020202020204" pitchFamily="34" charset="0"/>
              </a:rPr>
              <a:t> de </a:t>
            </a:r>
            <a:r>
              <a:rPr lang="fr-FR" dirty="0" err="1">
                <a:latin typeface="Century Gothic" panose="020B0502020202020204" pitchFamily="34" charset="0"/>
              </a:rPr>
              <a:t>proyectos</a:t>
            </a:r>
            <a:r>
              <a:rPr lang="fr-FR" dirty="0">
                <a:latin typeface="Century Gothic" panose="020B0502020202020204" pitchFamily="34" charset="0"/>
              </a:rPr>
              <a:t>, su </a:t>
            </a:r>
            <a:r>
              <a:rPr lang="fr-FR" dirty="0" err="1">
                <a:latin typeface="Century Gothic" panose="020B0502020202020204" pitchFamily="34" charset="0"/>
              </a:rPr>
              <a:t>seeguimiento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implementacion</a:t>
            </a:r>
            <a:r>
              <a:rPr lang="fr-FR" dirty="0">
                <a:latin typeface="Century Gothic" panose="020B0502020202020204" pitchFamily="34" charset="0"/>
              </a:rPr>
              <a:t> y </a:t>
            </a:r>
            <a:r>
              <a:rPr lang="fr-FR" dirty="0" err="1">
                <a:latin typeface="Century Gothic" panose="020B0502020202020204" pitchFamily="34" charset="0"/>
              </a:rPr>
              <a:t>evaluacion</a:t>
            </a:r>
            <a:r>
              <a:rPr lang="fr-FR" dirty="0">
                <a:latin typeface="Century Gothic" panose="020B0502020202020204" pitchFamily="34" charset="0"/>
              </a:rPr>
              <a:t>, con el fin de </a:t>
            </a:r>
            <a:r>
              <a:rPr lang="fr-FR" dirty="0" err="1">
                <a:latin typeface="Century Gothic" panose="020B0502020202020204" pitchFamily="34" charset="0"/>
              </a:rPr>
              <a:t>fortalecer</a:t>
            </a:r>
            <a:r>
              <a:rPr lang="fr-FR" dirty="0">
                <a:latin typeface="Century Gothic" panose="020B0502020202020204" pitchFamily="34" charset="0"/>
              </a:rPr>
              <a:t> los </a:t>
            </a:r>
            <a:r>
              <a:rPr lang="fr-FR" dirty="0" err="1">
                <a:latin typeface="Century Gothic" panose="020B0502020202020204" pitchFamily="34" charset="0"/>
              </a:rPr>
              <a:t>procesos</a:t>
            </a:r>
            <a:r>
              <a:rPr lang="fr-FR" dirty="0">
                <a:latin typeface="Century Gothic" panose="020B0502020202020204" pitchFamily="34" charset="0"/>
              </a:rPr>
              <a:t> y </a:t>
            </a:r>
            <a:r>
              <a:rPr lang="fr-FR" dirty="0" err="1">
                <a:latin typeface="Century Gothic" panose="020B0502020202020204" pitchFamily="34" charset="0"/>
              </a:rPr>
              <a:t>practicas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relacionadas</a:t>
            </a:r>
            <a:r>
              <a:rPr lang="fr-FR" dirty="0">
                <a:latin typeface="Century Gothic" panose="020B0502020202020204" pitchFamily="34" charset="0"/>
              </a:rPr>
              <a:t> en la </a:t>
            </a:r>
            <a:r>
              <a:rPr lang="fr-FR" dirty="0" err="1">
                <a:latin typeface="Century Gothic" panose="020B0502020202020204" pitchFamily="34" charset="0"/>
              </a:rPr>
              <a:t>planificacion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asi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como</a:t>
            </a:r>
            <a:r>
              <a:rPr lang="fr-FR" dirty="0">
                <a:latin typeface="Century Gothic" panose="020B0502020202020204" pitchFamily="34" charset="0"/>
              </a:rPr>
              <a:t> las </a:t>
            </a:r>
            <a:r>
              <a:rPr lang="fr-FR" dirty="0" err="1">
                <a:latin typeface="Century Gothic" panose="020B0502020202020204" pitchFamily="34" charset="0"/>
              </a:rPr>
              <a:t>propuestas</a:t>
            </a:r>
            <a:r>
              <a:rPr lang="fr-FR" dirty="0">
                <a:latin typeface="Century Gothic" panose="020B0502020202020204" pitchFamily="34" charset="0"/>
              </a:rPr>
              <a:t> de </a:t>
            </a:r>
            <a:r>
              <a:rPr lang="fr-FR" dirty="0" err="1">
                <a:latin typeface="Century Gothic" panose="020B0502020202020204" pitchFamily="34" charset="0"/>
              </a:rPr>
              <a:t>enseñanza-aprendizaje</a:t>
            </a:r>
            <a:r>
              <a:rPr lang="fr-FR" dirty="0">
                <a:latin typeface="Century Gothic" panose="020B0502020202020204" pitchFamily="34" charset="0"/>
              </a:rPr>
              <a:t> y </a:t>
            </a:r>
            <a:r>
              <a:rPr lang="fr-FR" dirty="0" err="1">
                <a:latin typeface="Century Gothic" panose="020B0502020202020204" pitchFamily="34" charset="0"/>
              </a:rPr>
              <a:t>evaluacion</a:t>
            </a:r>
            <a:r>
              <a:rPr lang="fr-FR" dirty="0">
                <a:latin typeface="Century Gothic" panose="020B0502020202020204" pitchFamily="34" charset="0"/>
              </a:rPr>
              <a:t>, en </a:t>
            </a:r>
            <a:r>
              <a:rPr lang="fr-FR" dirty="0" err="1">
                <a:latin typeface="Century Gothic" panose="020B0502020202020204" pitchFamily="34" charset="0"/>
              </a:rPr>
              <a:t>funcion</a:t>
            </a:r>
            <a:r>
              <a:rPr lang="fr-FR" dirty="0">
                <a:latin typeface="Century Gothic" panose="020B0502020202020204" pitchFamily="34" charset="0"/>
              </a:rPr>
              <a:t>  de los </a:t>
            </a:r>
            <a:r>
              <a:rPr lang="fr-FR" dirty="0" err="1">
                <a:latin typeface="Century Gothic" panose="020B0502020202020204" pitchFamily="34" charset="0"/>
              </a:rPr>
              <a:t>enfoques</a:t>
            </a:r>
            <a:r>
              <a:rPr lang="fr-FR" dirty="0">
                <a:latin typeface="Century Gothic" panose="020B0502020202020204" pitchFamily="34" charset="0"/>
              </a:rPr>
              <a:t> que </a:t>
            </a:r>
            <a:r>
              <a:rPr lang="fr-FR" dirty="0" err="1">
                <a:latin typeface="Century Gothic" panose="020B0502020202020204" pitchFamily="34" charset="0"/>
              </a:rPr>
              <a:t>proponen</a:t>
            </a:r>
            <a:r>
              <a:rPr lang="fr-FR" dirty="0">
                <a:latin typeface="Century Gothic" panose="020B0502020202020204" pitchFamily="34" charset="0"/>
              </a:rPr>
              <a:t> los planes y </a:t>
            </a:r>
            <a:r>
              <a:rPr lang="fr-FR" dirty="0" err="1">
                <a:latin typeface="Century Gothic" panose="020B0502020202020204" pitchFamily="34" charset="0"/>
              </a:rPr>
              <a:t>programas</a:t>
            </a:r>
            <a:r>
              <a:rPr lang="fr-FR" dirty="0">
                <a:latin typeface="Century Gothic" panose="020B0502020202020204" pitchFamily="34" charset="0"/>
              </a:rPr>
              <a:t> de </a:t>
            </a:r>
            <a:r>
              <a:rPr lang="fr-FR" dirty="0" err="1">
                <a:latin typeface="Century Gothic" panose="020B0502020202020204" pitchFamily="34" charset="0"/>
              </a:rPr>
              <a:t>estudio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vigente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88" b="95213" l="3901" r="96809">
                        <a14:foregroundMark x1="69326" y1="61170" x2="69326" y2="61170"/>
                        <a14:foregroundMark x1="69326" y1="61170" x2="69326" y2="611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062" y="4455015"/>
            <a:ext cx="2782956" cy="27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9495"/>
            <a:ext cx="6347713" cy="74212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DOMINIOS Y DESEMPEÑOS DEL PERFIL DE EGRESO </a:t>
            </a:r>
            <a:br>
              <a:rPr lang="es-MX" dirty="0"/>
            </a:br>
            <a:endParaRPr lang="fr-F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9863351"/>
              </p:ext>
            </p:extLst>
          </p:nvPr>
        </p:nvGraphicFramePr>
        <p:xfrm>
          <a:off x="596346" y="1817421"/>
          <a:ext cx="8149683" cy="453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21" b="81915" l="14007" r="83156">
                        <a14:foregroundMark x1="31028" y1="52305" x2="31028" y2="52305"/>
                        <a14:foregroundMark x1="31028" y1="52305" x2="31028" y2="52305"/>
                        <a14:foregroundMark x1="34397" y1="35461" x2="34397" y2="35461"/>
                        <a14:foregroundMark x1="43085" y1="29078" x2="43085" y2="29078"/>
                        <a14:foregroundMark x1="58333" y1="30319" x2="58333" y2="30319"/>
                        <a14:foregroundMark x1="71986" y1="36525" x2="71986" y2="36525"/>
                        <a14:foregroundMark x1="69326" y1="55496" x2="69326" y2="55496"/>
                      </a14:backgroundRemoval>
                    </a14:imgEffect>
                  </a14:imgLayer>
                </a14:imgProps>
              </a:ext>
            </a:extLst>
          </a:blip>
          <a:srcRect l="12998" t="15524" r="18670" b="19104"/>
          <a:stretch/>
        </p:blipFill>
        <p:spPr>
          <a:xfrm rot="1013486">
            <a:off x="6844899" y="-431686"/>
            <a:ext cx="1934817" cy="185099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42F7F8-22DD-FF47-6199-CAE10150C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160376"/>
              </p:ext>
            </p:extLst>
          </p:nvPr>
        </p:nvGraphicFramePr>
        <p:xfrm>
          <a:off x="137108" y="1503523"/>
          <a:ext cx="8869783" cy="531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740">
                  <a:extLst>
                    <a:ext uri="{9D8B030D-6E8A-4147-A177-3AD203B41FA5}">
                      <a16:colId xmlns:a16="http://schemas.microsoft.com/office/drawing/2014/main" val="261041232"/>
                    </a:ext>
                  </a:extLst>
                </a:gridCol>
                <a:gridCol w="6250043">
                  <a:extLst>
                    <a:ext uri="{9D8B030D-6E8A-4147-A177-3AD203B41FA5}">
                      <a16:colId xmlns:a16="http://schemas.microsoft.com/office/drawing/2014/main" val="574211308"/>
                    </a:ext>
                  </a:extLst>
                </a:gridCol>
              </a:tblGrid>
              <a:tr h="1935713">
                <a:tc>
                  <a:txBody>
                    <a:bodyPr/>
                    <a:lstStyle/>
                    <a:p>
                      <a:r>
                        <a:rPr lang="es-ES" dirty="0"/>
                        <a:t>Valora y aplica la investigación educativa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Proceso complejo, continuo y </a:t>
                      </a:r>
                      <a:r>
                        <a:rPr lang="es-ES" dirty="0" err="1"/>
                        <a:t>critco</a:t>
                      </a:r>
                      <a:r>
                        <a:rPr lang="es-ES" dirty="0"/>
                        <a:t> que permite reconocer los procesos de desarrollo, de enseñanza aprendizaje, así como la realidad sociocultural de las niñas  los niños para hacer una intervención pertinente en situaciones educativas y aportar experiencias y reflexiones al campo de la educación preescolar.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03595"/>
                  </a:ext>
                </a:extLst>
              </a:tr>
              <a:tr h="1139547">
                <a:tc>
                  <a:txBody>
                    <a:bodyPr/>
                    <a:lstStyle/>
                    <a:p>
                      <a:r>
                        <a:rPr lang="es-ES" dirty="0"/>
                        <a:t>Analiza </a:t>
                      </a:r>
                      <a:r>
                        <a:rPr lang="es-ES" dirty="0" err="1"/>
                        <a:t>criticamente</a:t>
                      </a:r>
                      <a:r>
                        <a:rPr lang="es-ES" dirty="0"/>
                        <a:t> los planes y programas de estudio y basa su  ejercicio profesional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Diseña, desarrolla y aplica planeaciones didácticas situadas globalizadoras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/>
                        <a:t>Evalua</a:t>
                      </a:r>
                      <a:r>
                        <a:rPr lang="es-ES" dirty="0"/>
                        <a:t> su trabajo docente para intervenir en los diferentes </a:t>
                      </a:r>
                      <a:r>
                        <a:rPr lang="es-ES" dirty="0" err="1"/>
                        <a:t>abitos</a:t>
                      </a:r>
                      <a:r>
                        <a:rPr lang="es-ES" dirty="0"/>
                        <a:t> y </a:t>
                      </a:r>
                      <a:r>
                        <a:rPr lang="es-ES" dirty="0" err="1"/>
                        <a:t>mometo</a:t>
                      </a:r>
                      <a:r>
                        <a:rPr lang="es-ES" dirty="0"/>
                        <a:t> de a tarea educativa, con el propósito de transformar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Desarrolla la </a:t>
                      </a:r>
                      <a:r>
                        <a:rPr lang="es-ES" dirty="0" err="1"/>
                        <a:t>sensilidad</a:t>
                      </a:r>
                      <a:r>
                        <a:rPr lang="es-ES" dirty="0"/>
                        <a:t> y la valoración por las manifestaciones </a:t>
                      </a:r>
                      <a:r>
                        <a:rPr lang="es-ES" dirty="0" err="1"/>
                        <a:t>cutlutales</a:t>
                      </a:r>
                      <a:r>
                        <a:rPr lang="es-ES" dirty="0"/>
                        <a:t> , los </a:t>
                      </a:r>
                      <a:r>
                        <a:rPr lang="es-ES" dirty="0" err="1"/>
                        <a:t>lengaujes</a:t>
                      </a:r>
                      <a:r>
                        <a:rPr lang="es-ES" dirty="0"/>
                        <a:t> artísticos y la literatura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Reconoce el valor que tiene la educación física a partir del juego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/>
                        <a:t>Desarrola</a:t>
                      </a:r>
                      <a:r>
                        <a:rPr lang="es-ES" dirty="0"/>
                        <a:t> una cultura </a:t>
                      </a:r>
                      <a:r>
                        <a:rPr lang="es-ES" dirty="0" err="1"/>
                        <a:t>digual</a:t>
                      </a:r>
                      <a:r>
                        <a:rPr lang="es-ES" dirty="0"/>
                        <a:t> para </a:t>
                      </a:r>
                      <a:r>
                        <a:rPr lang="es-ES" dirty="0" err="1"/>
                        <a:t>gernera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proces</a:t>
                      </a:r>
                      <a:r>
                        <a:rPr lang="es-ES" dirty="0"/>
                        <a:t> de aprendizaje </a:t>
                      </a:r>
                      <a:r>
                        <a:rPr lang="es-ES" dirty="0" err="1"/>
                        <a:t>sinificativos</a:t>
                      </a:r>
                      <a:r>
                        <a:rPr lang="es-ES" dirty="0"/>
                        <a:t>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539046"/>
                  </a:ext>
                </a:extLst>
              </a:tr>
            </a:tbl>
          </a:graphicData>
        </a:graphic>
      </p:graphicFrame>
      <p:pic>
        <p:nvPicPr>
          <p:cNvPr id="6" name="Picture 2" descr="https://i.pinimg.com/564x/f2/21/54/f221546ec773641d3e03b0509b7b4d39.jpg">
            <a:extLst>
              <a:ext uri="{FF2B5EF4-FFF2-40B4-BE49-F238E27FC236}">
                <a16:creationId xmlns:a16="http://schemas.microsoft.com/office/drawing/2014/main" id="{407116C4-15FC-5062-3CB6-8D5707A3E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711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20" y="2179923"/>
            <a:ext cx="1104926" cy="11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pinimg.com/564x/06/30/21/0630212f6f2f71e639d956e248db9536.jpg">
            <a:extLst>
              <a:ext uri="{FF2B5EF4-FFF2-40B4-BE49-F238E27FC236}">
                <a16:creationId xmlns:a16="http://schemas.microsoft.com/office/drawing/2014/main" id="{9A1F4077-38B7-5AD0-79B6-C5453FC0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5" y="4929231"/>
            <a:ext cx="1107150" cy="11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3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DC72CC-72C0-D2FC-6D0E-025D589F8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61706"/>
              </p:ext>
            </p:extLst>
          </p:nvPr>
        </p:nvGraphicFramePr>
        <p:xfrm>
          <a:off x="231219" y="482600"/>
          <a:ext cx="83122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709">
                  <a:extLst>
                    <a:ext uri="{9D8B030D-6E8A-4147-A177-3AD203B41FA5}">
                      <a16:colId xmlns:a16="http://schemas.microsoft.com/office/drawing/2014/main" val="1042806327"/>
                    </a:ext>
                  </a:extLst>
                </a:gridCol>
                <a:gridCol w="5363571">
                  <a:extLst>
                    <a:ext uri="{9D8B030D-6E8A-4147-A177-3AD203B41FA5}">
                      <a16:colId xmlns:a16="http://schemas.microsoft.com/office/drawing/2014/main" val="3831753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Se conduce de manera ética e inclusiva, desde un </a:t>
                      </a:r>
                      <a:r>
                        <a:rPr lang="es-ES" dirty="0" err="1"/>
                        <a:t>enoque</a:t>
                      </a:r>
                      <a:r>
                        <a:rPr lang="es-ES" dirty="0"/>
                        <a:t> de derechos humanos y derechos de la infancia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Caracteriza la diversidad de la población </a:t>
                      </a:r>
                      <a:r>
                        <a:rPr lang="es-ES" dirty="0" err="1"/>
                        <a:t>esolar</a:t>
                      </a:r>
                      <a:r>
                        <a:rPr lang="es-ES" dirty="0"/>
                        <a:t> que atiende, considerando modalidad, contextos socioculturales y niveles de desarrollo cognitivo, físico y socioemocional</a:t>
                      </a:r>
                    </a:p>
                    <a:p>
                      <a:r>
                        <a:rPr lang="es-ES" dirty="0"/>
                        <a:t>Colabora con las familias y la comunidad generando acciones que favorezcan su participación como aliadas en las tomas de decisiones.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078363"/>
                  </a:ext>
                </a:extLst>
              </a:tr>
            </a:tbl>
          </a:graphicData>
        </a:graphic>
      </p:graphicFrame>
      <p:pic>
        <p:nvPicPr>
          <p:cNvPr id="1030" name="Picture 6" descr="https://i.pinimg.com/564x/84/27/c6/8427c6bab5d1392da0d8b927c9bfed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8" b="99219" l="0" r="100000">
                        <a14:foregroundMark x1="98438" y1="43945" x2="98438" y2="4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77" y="1625232"/>
            <a:ext cx="1143367" cy="11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9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CD51676-6003-5B99-8E11-092C8CF6C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976933"/>
              </p:ext>
            </p:extLst>
          </p:nvPr>
        </p:nvGraphicFramePr>
        <p:xfrm>
          <a:off x="391235" y="670550"/>
          <a:ext cx="8438866" cy="596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F5CD98-9CB3-4EAD-8163-AB73B4149243}"/>
              </a:ext>
            </a:extLst>
          </p:cNvPr>
          <p:cNvSpPr txBox="1"/>
          <p:nvPr/>
        </p:nvSpPr>
        <p:spPr>
          <a:xfrm>
            <a:off x="791570" y="2828835"/>
            <a:ext cx="1897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INVESTIGACION E INNOVACION EN LA PRACTICA DOCENTE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267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5572" y="1225103"/>
            <a:ext cx="6957312" cy="689113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UNIDAD DE </a:t>
            </a:r>
            <a:br>
              <a:rPr lang="fr-FR" dirty="0">
                <a:latin typeface="Arial Rounded MT Bold" panose="020F0704030504030204" pitchFamily="34" charset="0"/>
              </a:rPr>
            </a:br>
            <a:r>
              <a:rPr lang="fr-FR" dirty="0">
                <a:latin typeface="Arial Rounded MT Bold" panose="020F0704030504030204" pitchFamily="34" charset="0"/>
              </a:rPr>
              <a:t>APRENDIZAJE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89518" y="246220"/>
            <a:ext cx="145103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9355" y="2893098"/>
            <a:ext cx="649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INVESTIGAR PARA LA INNOVACION EN LA PRACTICA DOCENTE</a:t>
            </a:r>
          </a:p>
        </p:txBody>
      </p:sp>
      <p:pic>
        <p:nvPicPr>
          <p:cNvPr id="2050" name="Picture 2" descr="https://i.pinimg.com/564x/ce/35/b8/ce35b898809f937ce407b1699e930a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64" y="111921"/>
            <a:ext cx="1332566" cy="13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3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572" y="396322"/>
            <a:ext cx="6347713" cy="675861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EVIDENCIA </a:t>
            </a:r>
            <a:br>
              <a:rPr lang="fr-FR" sz="4400" b="1" dirty="0"/>
            </a:br>
            <a:r>
              <a:rPr lang="fr-FR" sz="4400" b="1" dirty="0"/>
              <a:t>UNIDAD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572" y="2293112"/>
            <a:ext cx="3776871" cy="3880773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latin typeface="Century Gothic" panose="020B0502020202020204" pitchFamily="34" charset="0"/>
              </a:rPr>
              <a:t>Planes de clase/</a:t>
            </a:r>
            <a:r>
              <a:rPr lang="fr-FR" sz="2400" dirty="0" err="1">
                <a:latin typeface="Century Gothic" panose="020B0502020202020204" pitchFamily="34" charset="0"/>
              </a:rPr>
              <a:t>propuesta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didactica</a:t>
            </a:r>
            <a:endParaRPr lang="fr-FR" sz="2400" dirty="0">
              <a:latin typeface="Century Gothic" panose="020B0502020202020204" pitchFamily="34" charset="0"/>
            </a:endParaRPr>
          </a:p>
          <a:p>
            <a:pPr algn="just"/>
            <a:r>
              <a:rPr lang="fr-FR" sz="2400" dirty="0" err="1">
                <a:latin typeface="Century Gothic" panose="020B0502020202020204" pitchFamily="34" charset="0"/>
              </a:rPr>
              <a:t>Diagnostico</a:t>
            </a:r>
            <a:r>
              <a:rPr lang="fr-FR" sz="2400" dirty="0">
                <a:latin typeface="Century Gothic" panose="020B0502020202020204" pitchFamily="34" charset="0"/>
              </a:rPr>
              <a:t> de la </a:t>
            </a:r>
            <a:r>
              <a:rPr lang="fr-FR" sz="2400" dirty="0" err="1">
                <a:latin typeface="Century Gothic" panose="020B0502020202020204" pitchFamily="34" charset="0"/>
              </a:rPr>
              <a:t>probolematica</a:t>
            </a:r>
            <a:endParaRPr lang="fr-FR" sz="2400" dirty="0">
              <a:latin typeface="Century Gothic" panose="020B0502020202020204" pitchFamily="34" charset="0"/>
            </a:endParaRPr>
          </a:p>
          <a:p>
            <a:pPr algn="just"/>
            <a:r>
              <a:rPr lang="fr-FR" sz="2400" dirty="0" err="1">
                <a:latin typeface="Century Gothic" panose="020B0502020202020204" pitchFamily="34" charset="0"/>
              </a:rPr>
              <a:t>Proyecto</a:t>
            </a:r>
            <a:r>
              <a:rPr lang="fr-FR" sz="2400" dirty="0">
                <a:latin typeface="Century Gothic" panose="020B0502020202020204" pitchFamily="34" charset="0"/>
              </a:rPr>
              <a:t> de </a:t>
            </a:r>
            <a:r>
              <a:rPr lang="fr-FR" sz="2400" dirty="0" err="1">
                <a:latin typeface="Century Gothic" panose="020B0502020202020204" pitchFamily="34" charset="0"/>
              </a:rPr>
              <a:t>innovacion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5124" name="Picture 4" descr="https://i.pinimg.com/564x/46/14/b7/4614b7c4141879f3259e4ffc2151f8f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100000" l="0" r="100000">
                        <a14:foregroundMark x1="27734" y1="65039" x2="27734" y2="65039"/>
                        <a14:foregroundMark x1="23242" y1="59766" x2="23242" y2="59766"/>
                        <a14:foregroundMark x1="13086" y1="63867" x2="13086" y2="63867"/>
                        <a14:foregroundMark x1="9961" y1="70898" x2="9961" y2="70898"/>
                        <a14:foregroundMark x1="14648" y1="78711" x2="15430" y2="79883"/>
                        <a14:foregroundMark x1="16602" y1="81836" x2="19336" y2="82227"/>
                        <a14:foregroundMark x1="20508" y1="81836" x2="20508" y2="81836"/>
                        <a14:foregroundMark x1="21680" y1="80664" x2="23242" y2="78711"/>
                        <a14:foregroundMark x1="24023" y1="77539" x2="24805" y2="75977"/>
                        <a14:foregroundMark x1="25195" y1="75195" x2="25781" y2="73242"/>
                        <a14:foregroundMark x1="92969" y1="69727" x2="92969" y2="69727"/>
                        <a14:foregroundMark x1="89453" y1="77539" x2="89063" y2="78711"/>
                        <a14:foregroundMark x1="83203" y1="75977" x2="81641" y2="74414"/>
                        <a14:foregroundMark x1="77539" y1="68945" x2="75977" y2="66992"/>
                        <a14:foregroundMark x1="74805" y1="64648" x2="74805" y2="64648"/>
                        <a14:foregroundMark x1="76367" y1="57031" x2="76367" y2="57031"/>
                        <a14:foregroundMark x1="84375" y1="59766" x2="86328" y2="60156"/>
                        <a14:foregroundMark x1="87109" y1="60156" x2="88281" y2="60156"/>
                        <a14:foregroundMark x1="93359" y1="64648" x2="93359" y2="64648"/>
                        <a14:foregroundMark x1="96094" y1="70117" x2="97656" y2="71289"/>
                        <a14:foregroundMark x1="77148" y1="83008" x2="77148" y2="83008"/>
                        <a14:foregroundMark x1="75977" y1="82227" x2="73633" y2="80273"/>
                        <a14:foregroundMark x1="72070" y1="78320" x2="72070" y2="78320"/>
                        <a14:foregroundMark x1="70508" y1="76367" x2="70508" y2="76367"/>
                        <a14:foregroundMark x1="66992" y1="72070" x2="66211" y2="70898"/>
                        <a14:foregroundMark x1="65820" y1="68945" x2="65820" y2="68945"/>
                        <a14:foregroundMark x1="65430" y1="66992" x2="65430" y2="66992"/>
                        <a14:foregroundMark x1="66992" y1="63477" x2="68555" y2="63867"/>
                        <a14:foregroundMark x1="24805" y1="71289" x2="24805" y2="71289"/>
                        <a14:foregroundMark x1="23242" y1="68555" x2="23242" y2="66602"/>
                        <a14:foregroundMark x1="24023" y1="62695" x2="24023" y2="62695"/>
                        <a14:foregroundMark x1="26953" y1="59375" x2="26953" y2="59375"/>
                        <a14:foregroundMark x1="70508" y1="54688" x2="70508" y2="54688"/>
                        <a14:foregroundMark x1="77148" y1="52734" x2="77148" y2="52734"/>
                        <a14:foregroundMark x1="84375" y1="53125" x2="84375" y2="53125"/>
                        <a14:foregroundMark x1="96094" y1="75977" x2="96094" y2="75977"/>
                        <a14:foregroundMark x1="92969" y1="87109" x2="92969" y2="87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87" y="1973331"/>
            <a:ext cx="2876964" cy="28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319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779</TotalTime>
  <Words>916</Words>
  <Application>Microsoft Office PowerPoint</Application>
  <PresentationFormat>Carta (216 x 279 mm)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Arial Narrow</vt:lpstr>
      <vt:lpstr>Arial Rounded MT Bold</vt:lpstr>
      <vt:lpstr>Century Gothic</vt:lpstr>
      <vt:lpstr>Crayola</vt:lpstr>
      <vt:lpstr>Trebuchet MS</vt:lpstr>
      <vt:lpstr>Wingdings</vt:lpstr>
      <vt:lpstr>Wingdings 2</vt:lpstr>
      <vt:lpstr>Wingdings 3</vt:lpstr>
      <vt:lpstr>Faceta</vt:lpstr>
      <vt:lpstr>INVESTIGACION E INNOVACION DE LA PRACTICA DOCENTE</vt:lpstr>
      <vt:lpstr>Presentación de PowerPoint</vt:lpstr>
      <vt:lpstr>Cursos que anteceden </vt:lpstr>
      <vt:lpstr>Propósito</vt:lpstr>
      <vt:lpstr>DOMINIOS Y DESEMPEÑOS DEL PERFIL DE EGRESO  </vt:lpstr>
      <vt:lpstr>Presentación de PowerPoint</vt:lpstr>
      <vt:lpstr>Presentación de PowerPoint</vt:lpstr>
      <vt:lpstr>UNIDAD DE  APRENDIZAJE</vt:lpstr>
      <vt:lpstr>EVIDENCIA  UNIDAD 1</vt:lpstr>
      <vt:lpstr>UNIDAD DE  APRENDIZAJE</vt:lpstr>
      <vt:lpstr>EVIDENCIA  UNIDAD 2</vt:lpstr>
      <vt:lpstr>PERIODO DE EVALUACIÓN</vt:lpstr>
      <vt:lpstr>EVIDENCIA INTEGRADORA</vt:lpstr>
      <vt:lpstr>PERIODO DE  EVALUACIÓN</vt:lpstr>
      <vt:lpstr>CRITERIOS DE  EVALUACIÓN</vt:lpstr>
      <vt:lpstr>JORNADAS  DE PRÁCTICA</vt:lpstr>
      <vt:lpstr>Presentación de PowerPoint</vt:lpstr>
      <vt:lpstr>REGLAMENTO  INTERNO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Docente y Proyectos de Mejora Escolar</dc:title>
  <dc:creator>Samantha Reyna Ramos</dc:creator>
  <cp:lastModifiedBy>erick alejandro aguilar hernandez</cp:lastModifiedBy>
  <cp:revision>85</cp:revision>
  <dcterms:created xsi:type="dcterms:W3CDTF">2024-01-29T16:02:21Z</dcterms:created>
  <dcterms:modified xsi:type="dcterms:W3CDTF">2024-08-22T02:28:56Z</dcterms:modified>
</cp:coreProperties>
</file>