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305" r:id="rId6"/>
    <p:sldId id="270" r:id="rId7"/>
    <p:sldId id="275" r:id="rId8"/>
    <p:sldId id="279" r:id="rId9"/>
    <p:sldId id="294" r:id="rId10"/>
    <p:sldId id="274" r:id="rId11"/>
    <p:sldId id="306" r:id="rId12"/>
    <p:sldId id="307" r:id="rId13"/>
    <p:sldId id="308" r:id="rId14"/>
    <p:sldId id="311" r:id="rId15"/>
    <p:sldId id="299" r:id="rId16"/>
    <p:sldId id="303" r:id="rId17"/>
    <p:sldId id="278" r:id="rId18"/>
    <p:sldId id="271" r:id="rId19"/>
    <p:sldId id="309" r:id="rId20"/>
    <p:sldId id="310" r:id="rId21"/>
    <p:sldId id="300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6" autoAdjust="0"/>
    <p:restoredTop sz="94598" autoAdjust="0"/>
  </p:normalViewPr>
  <p:slideViewPr>
    <p:cSldViewPr snapToGrid="0">
      <p:cViewPr varScale="1">
        <p:scale>
          <a:sx n="80" d="100"/>
          <a:sy n="80" d="100"/>
        </p:scale>
        <p:origin x="22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AE19B0-F8D9-4C7A-8E67-D68BEDBD8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D310FB-A691-45DE-AF55-F3E83F5EF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93BD-E7A8-4296-BD29-6A57B9638CF0}" type="datetime1">
              <a:rPr lang="es-ES" smtClean="0"/>
              <a:t>23/8/24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D8C58F-E7BE-4CBD-AF57-AB70B353A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4D872C-B368-4EDD-8B44-2EC69A245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38D5-3E03-41AE-AF20-B962B64D9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796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137BE1-CC83-41DA-98DE-A8D64AA4AF61}" type="datetime1">
              <a:rPr lang="es-ES" smtClean="0"/>
              <a:t>23/8/24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C73610-CCBA-4806-B040-7AF4F8229B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535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FFC66-F2BF-4539-9D09-81BCB2A7AC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5194C60-1BCA-44A5-968F-88A2C0AF90C9}" type="datetime1">
              <a:rPr lang="es-ES" smtClean="0"/>
              <a:t>23/8/24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834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E056A-2ACE-4E37-B7E2-862CAC7724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6AC008C-D852-41B5-9F14-AC7711755110}" type="datetime1">
              <a:rPr lang="es-ES" smtClean="0"/>
              <a:t>23/8/24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3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6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1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8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1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13" name="Subtítulo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rtlCol="0" anchor="b" anchorCtr="0"/>
          <a:lstStyle/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5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rtlCol="0"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 rtl="0"/>
            <a:r>
              <a:rPr lang="es-ES"/>
              <a:t>Objeto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4" name="Marcador de posición de imagen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 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6" name="Marcador de posición de imagen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7" name="Marcador de posición de imagen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fld id="{07CE569E-9B7C-4CB9-AB80-C0841F922C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67" r:id="rId4"/>
    <p:sldLayoutId id="2147483650" r:id="rId5"/>
    <p:sldLayoutId id="2147483655" r:id="rId6"/>
    <p:sldLayoutId id="2147483670" r:id="rId7"/>
    <p:sldLayoutId id="2147483653" r:id="rId8"/>
    <p:sldLayoutId id="2147483671" r:id="rId9"/>
    <p:sldLayoutId id="2147483666" r:id="rId10"/>
    <p:sldLayoutId id="2147483663" r:id="rId11"/>
    <p:sldLayoutId id="2147483651" r:id="rId12"/>
    <p:sldLayoutId id="2147483649" r:id="rId13"/>
    <p:sldLayoutId id="2147483652" r:id="rId14"/>
    <p:sldLayoutId id="2147483654" r:id="rId15"/>
    <p:sldLayoutId id="2147483669" r:id="rId16"/>
    <p:sldLayoutId id="2147483656" r:id="rId17"/>
    <p:sldLayoutId id="2147483657" r:id="rId18"/>
    <p:sldLayoutId id="214748365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39737561/Escuelas_creativas_La_revoluci%C3%B3n_que_est%C3%A1_transformando_la_educaci%C3%B3n" TargetMode="External"/><Relationship Id="rId7" Type="http://schemas.openxmlformats.org/officeDocument/2006/relationships/hyperlink" Target="https://www.youtube.com/watch?app=desktop&amp;v=bQEXl_YvtoE" TargetMode="External"/><Relationship Id="rId2" Type="http://schemas.openxmlformats.org/officeDocument/2006/relationships/hyperlink" Target="http://www.infoartes.pe/wp-content/uploads/2014/12/LibroMetasInfantil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ediacionartistica.files.wordpress.com/2012/11/arte-mnente-y-cerebro.pdf" TargetMode="External"/><Relationship Id="rId5" Type="http://schemas.openxmlformats.org/officeDocument/2006/relationships/hyperlink" Target="https://www.planyprogramasdestudio.sep.gob.mx/preesco-intro-artes.html" TargetMode="External"/><Relationship Id="rId4" Type="http://schemas.openxmlformats.org/officeDocument/2006/relationships/hyperlink" Target="http://creson.edu.mx/modeloeducativo/Preescolar%202018%20Modelo%20Educativo/V-i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cionartistica.files.wordpress.com/2012/11/arte-mnente-y-cerebro.pdf" TargetMode="External"/><Relationship Id="rId2" Type="http://schemas.openxmlformats.org/officeDocument/2006/relationships/hyperlink" Target="https://www.planyprogramasdestudio.sep.gob.mx/preesco-intro-arte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app=desktop&amp;v=bQEXl_Yvto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14543A8-30F8-48A3-9966-2C87455F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1" y="2441103"/>
            <a:ext cx="4572000" cy="2286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8800" dirty="0"/>
              <a:t>Artes</a:t>
            </a:r>
            <a:r>
              <a:rPr lang="es-ES" dirty="0"/>
              <a:t> </a:t>
            </a:r>
            <a:r>
              <a:rPr lang="es-ES" sz="8800" dirty="0"/>
              <a:t>Visuales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90F4C458-488B-4A00-BBE6-56D166E4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66" y="4585787"/>
            <a:ext cx="5545056" cy="1266373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Andrea Vallejo de los Santos.</a:t>
            </a:r>
          </a:p>
          <a:p>
            <a:pPr rtl="0"/>
            <a:r>
              <a:rPr lang="es-ES" dirty="0"/>
              <a:t>Manuel Federico </a:t>
            </a:r>
            <a:r>
              <a:rPr lang="es-ES" dirty="0" err="1"/>
              <a:t>Rodíguez</a:t>
            </a:r>
            <a:r>
              <a:rPr lang="es-ES" dirty="0"/>
              <a:t> Aguilar </a:t>
            </a: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DE0ACD1F-5E64-47CD-BF6C-FED86372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33402" y="1620981"/>
            <a:ext cx="2335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/>
              <a:t>5° </a:t>
            </a: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" y="112897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500EAE8-EC69-F7D5-F464-BE1F4A9F41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7636" b="7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3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10</a:t>
            </a:fld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7" y="85954"/>
            <a:ext cx="6303818" cy="1124989"/>
          </a:xfrm>
        </p:spPr>
        <p:txBody>
          <a:bodyPr rtlCol="0"/>
          <a:lstStyle/>
          <a:p>
            <a:pPr rtl="0"/>
            <a:r>
              <a:rPr lang="es-ES" dirty="0"/>
              <a:t>Bibliografía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2617" y="1285757"/>
            <a:ext cx="11353801" cy="1014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Peralta, Ma. Victoria. Ambiente Humano, en Arte, educación y primera infancia: sentidos y experiencias. Pp. 114. 2014. Recuperado el 6 de febrero de 2021 en </a:t>
            </a:r>
            <a:r>
              <a:rPr lang="es-MX" dirty="0">
                <a:hlinkClick r:id="rId2"/>
              </a:rPr>
              <a:t>http://www.infoartes.pe/wp-content/uploads/2014/12/LibroMetasInfantil.pdf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Robinson, Ken. Escuelas creativas. La revolución que está transformando la educación. 2015.</a:t>
            </a:r>
          </a:p>
          <a:p>
            <a:r>
              <a:rPr lang="es-MX" dirty="0"/>
              <a:t>Grijalbo. Consultado el 6 de febrero de 2021 </a:t>
            </a:r>
            <a:r>
              <a:rPr lang="es-MX" dirty="0">
                <a:hlinkClick r:id="rId3"/>
              </a:rPr>
              <a:t>https://www.academia.edu/39737561/Escuelas_creativas_La_revoluci%C3%B3n_que_est%C3%A1_transformando_la_educaci%C3%B3n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SEP. Artes en preescolar. Aprendizajes clave para la educación integral. 2018. Consultado el 6 de febrero de 2021 en </a:t>
            </a:r>
            <a:r>
              <a:rPr lang="es-MX" dirty="0">
                <a:hlinkClick r:id="rId4"/>
              </a:rPr>
              <a:t>http://creson.edu.mx/modeloeducativo/Preescolar%202018%20Modelo%20Educativo/V-i-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Acaso, María. La educación artística no son manualidades. Nuevas prácticas en la enseñanza de las artes y la cultura visual. Edit. Catarata. 2009. Consultado el 6 d febrero de 2021 en </a:t>
            </a:r>
            <a:r>
              <a:rPr lang="es-MX" sz="1800" dirty="0">
                <a:solidFill>
                  <a:srgbClr val="0065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https://www.academia.edu/31761302/La_educaci%C3%B3n_art%C3%ADstica_no_son_manualidades_NUEVAS_PR%C3%81CTICAS_EN_LA_ENSE%C3%91ANZA_DE_LAS_ARTES_Y_LA_CULTURA_VISUAL 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solidFill>
                  <a:srgbClr val="0065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Andueza, María; Barbero Ana María, et al. Didáctica de las artes plásticas y visuales en Educación Infantil. UNIR Editorial. Universidad internacional de la Rioja. 2016. Consultado el 6 de febrero de 2021 en </a:t>
            </a:r>
            <a:r>
              <a:rPr lang="es-MX" sz="1800" dirty="0">
                <a:solidFill>
                  <a:srgbClr val="0065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https://www.unir.net/wp-content/uploads/2016/09/Manual_DIDACTICA_PLASTICA_.pdf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Artes Preescolar. Consultado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https://www.planyprogramasdestudio.sep.gob.mx/preesco-intro-artes.html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Bech, J. Aa. (2017). 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El significado de la obra de arte. Conceptos b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ambria" panose="02040503050406030204" pitchFamily="18" charset="0"/>
              </a:rPr>
              <a:t>á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sicos para la interpretaci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ambria" panose="02040503050406030204" pitchFamily="18" charset="0"/>
              </a:rPr>
              <a:t>ó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n de las artes visuales.</a:t>
            </a: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Ed. Dirección General de Publicaciones.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Gardner, Howard. Arte, mente y cerebro. Una aproximación cognitiva a la creatividad. Paidos 1997. Consultado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https://mediacionartistica.files.wordpress.com/2012/11/arte-mnente-y-cerebro.pdf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Lección: desarrollo expresión plástica en educación infantil . UNIR. Consultada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https://www.youtube.com/watch?app=desktop&amp;v=bQEXl_YvtoE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45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DCA4D-B011-F20C-7A90-FFFC0F20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9130E4-1797-21D7-4025-DF7D2B01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3527D8-69C6-8322-43AE-13CBFAA5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11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F910B3-582A-9DD4-45AD-F8C36A6A3692}"/>
              </a:ext>
            </a:extLst>
          </p:cNvPr>
          <p:cNvSpPr txBox="1"/>
          <p:nvPr/>
        </p:nvSpPr>
        <p:spPr>
          <a:xfrm>
            <a:off x="473241" y="404938"/>
            <a:ext cx="10956759" cy="631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Acaso, María. La educación artística no son manualidades. Nuevas prácticas en la enseñanza de las artes y la cultura visual. Edit. Catarata. 2009. Consultado el 6 d febrero de 2021 en </a:t>
            </a:r>
            <a:r>
              <a:rPr lang="es-MX" sz="1800" dirty="0">
                <a:solidFill>
                  <a:srgbClr val="0065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https://www.academia.edu/31761302/La_educaci%C3%B3n_art%C3%ADstica_no_son_manualidades_NUEVAS_PR%C3%81CTICAS_EN_LA_ENSE%C3%91ANZA_DE_LAS_ARTES_Y_LA_CULTURA_VISUAL 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Andueza, María; Barbero Ana María, et al. Didáctica de las artes plásticas y visuales en Educación Infantil. UNIR Editorial. Universidad internacional de la Rioja. 2016. Consultado el 6 de febrero de 2021 en </a:t>
            </a:r>
            <a:r>
              <a:rPr lang="es-MX" sz="1800" dirty="0">
                <a:solidFill>
                  <a:srgbClr val="0065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https://www.unir.net/wp-content/uploads/2016/09/Manual_DIDACTICA_PLASTICA_.pdf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Artes Preescolar. Consultado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https://www.planyprogramasdestudio.sep.gob.mx/preesco-intro-artes.html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Bech, J. Aa. (2017). 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El significado de la obra de arte. Conceptos b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ambria" panose="02040503050406030204" pitchFamily="18" charset="0"/>
              </a:rPr>
              <a:t>á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sicos para la interpretaci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ambria" panose="02040503050406030204" pitchFamily="18" charset="0"/>
              </a:rPr>
              <a:t>ó</a:t>
            </a:r>
            <a:r>
              <a:rPr lang="es-MX" sz="1800" i="1" dirty="0">
                <a:effectLst/>
                <a:latin typeface="Montserrat" pitchFamily="2" charset="77"/>
                <a:ea typeface="Calibri" panose="020F0502020204030204" pitchFamily="34" charset="0"/>
                <a:cs typeface="Corsiva Hebrew" pitchFamily="2" charset="-79"/>
              </a:rPr>
              <a:t>n de las artes visuales.</a:t>
            </a: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Ed. Dirección General de Publicaciones.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Gardner, Howard. Arte, mente y cerebro. Una aproximación cognitiva a la creatividad. Paidos 1997. Consultado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https://mediacionartistica.files.wordpress.com/2012/11/arte-mnente-y-cerebro.pdf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Lección: desarrollo expresión plástica en educación infantil . UNIR. Consultada el 6 de febrero de 2021 en </a:t>
            </a:r>
            <a:r>
              <a:rPr lang="es-MX" sz="1800" u="sng" dirty="0">
                <a:solidFill>
                  <a:srgbClr val="0000FF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https://www.youtube.com/watch?app=desktop&amp;v=bQEXl_YvtoE</a:t>
            </a: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B59987-20C7-44CA-B0D1-D87A450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CAC315-D873-41E8-BB24-C4382A0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2E15A2B6-8566-44EC-A8C8-8A7296911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1117" y="445602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Evidencia de Unidades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94505"/>
              </p:ext>
            </p:extLst>
          </p:nvPr>
        </p:nvGraphicFramePr>
        <p:xfrm>
          <a:off x="875833" y="1251584"/>
          <a:ext cx="5604793" cy="478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62">
                  <a:extLst>
                    <a:ext uri="{9D8B030D-6E8A-4147-A177-3AD203B41FA5}">
                      <a16:colId xmlns:a16="http://schemas.microsoft.com/office/drawing/2014/main" val="3890021781"/>
                    </a:ext>
                  </a:extLst>
                </a:gridCol>
                <a:gridCol w="3936931">
                  <a:extLst>
                    <a:ext uri="{9D8B030D-6E8A-4147-A177-3AD203B41FA5}">
                      <a16:colId xmlns:a16="http://schemas.microsoft.com/office/drawing/2014/main" val="1860802855"/>
                    </a:ext>
                  </a:extLst>
                </a:gridCol>
              </a:tblGrid>
              <a:tr h="765054">
                <a:tc>
                  <a:txBody>
                    <a:bodyPr/>
                    <a:lstStyle/>
                    <a:p>
                      <a:r>
                        <a:rPr lang="es-MX" sz="2800" dirty="0"/>
                        <a:t>Unidad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Evidencia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36445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/>
                        <a:t>Unidad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Creación de producto artistico relacionado con una costrumbre taradicional de la región. (A elegir)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74634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/>
                        <a:t>Unidad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Creación de producto representativo del mes tradicón (Diá de muertos)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05011"/>
                  </a:ext>
                </a:extLst>
              </a:tr>
            </a:tbl>
          </a:graphicData>
        </a:graphic>
      </p:graphicFrame>
      <p:pic>
        <p:nvPicPr>
          <p:cNvPr id="15" name="Marcador de posición de imagen 25">
            <a:extLst>
              <a:ext uri="{FF2B5EF4-FFF2-40B4-BE49-F238E27FC236}">
                <a16:creationId xmlns:a16="http://schemas.microsoft.com/office/drawing/2014/main" id="{44BDE679-5670-F1AF-5109-B55CE6DC86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596" b="15596"/>
          <a:stretch>
            <a:fillRect/>
          </a:stretch>
        </p:blipFill>
        <p:spPr/>
      </p:pic>
      <p:pic>
        <p:nvPicPr>
          <p:cNvPr id="16" name="Marcador de posición de imagen 7">
            <a:extLst>
              <a:ext uri="{FF2B5EF4-FFF2-40B4-BE49-F238E27FC236}">
                <a16:creationId xmlns:a16="http://schemas.microsoft.com/office/drawing/2014/main" id="{13880EA1-6A7E-D0DB-1677-B82789E424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3539" b="33539"/>
          <a:stretch>
            <a:fillRect/>
          </a:stretch>
        </p:blipFill>
        <p:spPr>
          <a:xfrm>
            <a:off x="6096000" y="4949372"/>
            <a:ext cx="5796193" cy="1908627"/>
          </a:xfrm>
        </p:spPr>
      </p:pic>
    </p:spTree>
    <p:extLst>
      <p:ext uri="{BB962C8B-B14F-4D97-AF65-F5344CB8AC3E}">
        <p14:creationId xmlns:p14="http://schemas.microsoft.com/office/powerpoint/2010/main" val="284765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089C94-5A59-4770-BDF1-A26BCFF7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119D9E-69D8-4DD7-9731-6089CB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4939FF43-C75B-44F5-821A-7DB97F45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12605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61999" y="1039880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Evidencia Integradora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62000" y="2484445"/>
            <a:ext cx="9606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/>
              <a:t>Elaboración de gran de un producto artisco a gran formato eligiendo una téctica utilizada diurante el semestre.  Se planteará una exposición.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3600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Marcador de posición de imagen 16">
            <a:extLst>
              <a:ext uri="{FF2B5EF4-FFF2-40B4-BE49-F238E27FC236}">
                <a16:creationId xmlns:a16="http://schemas.microsoft.com/office/drawing/2014/main" id="{F1EC840E-4D21-6131-800E-5171B0526D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8567" b="28567"/>
          <a:stretch/>
        </p:blipFill>
        <p:spPr>
          <a:xfrm>
            <a:off x="6171841" y="0"/>
            <a:ext cx="5820494" cy="2302951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776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EAF89CD-F3F9-40F6-939A-840F4569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" y="-9222"/>
            <a:ext cx="6478385" cy="1119450"/>
          </a:xfrm>
        </p:spPr>
        <p:txBody>
          <a:bodyPr rtlCol="0"/>
          <a:lstStyle/>
          <a:p>
            <a:pPr rtl="0"/>
            <a:r>
              <a:rPr lang="es-ES" dirty="0"/>
              <a:t>Criterios de evaluación 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0FA039-8212-4EFA-A42E-10517DA1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CB9B2-2869-4919-8264-DE5ADE1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14</a:t>
            </a:fld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EA3BCB6-65D7-413C-9C17-C82003C82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9" name="Marcador de posición de imagen 7">
            <a:extLst>
              <a:ext uri="{FF2B5EF4-FFF2-40B4-BE49-F238E27FC236}">
                <a16:creationId xmlns:a16="http://schemas.microsoft.com/office/drawing/2014/main" id="{4C6EA909-A5F9-D630-FB2B-139986BBB0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0215" b="30215"/>
          <a:stretch>
            <a:fillRect/>
          </a:stretch>
        </p:blipFill>
        <p:spPr/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EC53F1-CEBE-E484-937D-6D7D79CF7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3253"/>
              </p:ext>
            </p:extLst>
          </p:nvPr>
        </p:nvGraphicFramePr>
        <p:xfrm>
          <a:off x="336236" y="1151475"/>
          <a:ext cx="10516256" cy="5420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4020">
                  <a:extLst>
                    <a:ext uri="{9D8B030D-6E8A-4147-A177-3AD203B41FA5}">
                      <a16:colId xmlns:a16="http://schemas.microsoft.com/office/drawing/2014/main" val="2113935649"/>
                    </a:ext>
                  </a:extLst>
                </a:gridCol>
                <a:gridCol w="3306118">
                  <a:extLst>
                    <a:ext uri="{9D8B030D-6E8A-4147-A177-3AD203B41FA5}">
                      <a16:colId xmlns:a16="http://schemas.microsoft.com/office/drawing/2014/main" val="2964193009"/>
                    </a:ext>
                  </a:extLst>
                </a:gridCol>
                <a:gridCol w="3306118">
                  <a:extLst>
                    <a:ext uri="{9D8B030D-6E8A-4147-A177-3AD203B41FA5}">
                      <a16:colId xmlns:a16="http://schemas.microsoft.com/office/drawing/2014/main" val="754159567"/>
                    </a:ext>
                  </a:extLst>
                </a:gridCol>
              </a:tblGrid>
              <a:tr h="2601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Criterios de evaluación  por Unidad</a:t>
                      </a:r>
                      <a:endParaRPr lang="es-MX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1" dirty="0">
                          <a:effectLst/>
                        </a:rPr>
                        <a:t>Porcentajes de Evaluacón</a:t>
                      </a:r>
                      <a:endParaRPr lang="es-MX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41606"/>
                  </a:ext>
                </a:extLst>
              </a:tr>
              <a:tr h="366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Formativa</a:t>
                      </a:r>
                      <a:endParaRPr lang="es-MX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Sumativa</a:t>
                      </a:r>
                      <a:endParaRPr lang="es-MX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860114"/>
                  </a:ext>
                </a:extLst>
              </a:tr>
              <a:tr h="80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</a:rPr>
                        <a:t>Participación</a:t>
                      </a:r>
                      <a:r>
                        <a:rPr lang="fr-FR" sz="2800" b="1" dirty="0">
                          <a:effectLst/>
                        </a:rPr>
                        <a:t> </a:t>
                      </a:r>
                      <a:r>
                        <a:rPr lang="fr-FR" sz="2800" b="1" dirty="0" err="1">
                          <a:effectLst/>
                        </a:rPr>
                        <a:t>asertiva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dirty="0">
                          <a:effectLst/>
                        </a:rPr>
                        <a:t>10%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 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855674"/>
                  </a:ext>
                </a:extLst>
              </a:tr>
              <a:tr h="80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</a:rPr>
                        <a:t>Actividades</a:t>
                      </a:r>
                      <a:r>
                        <a:rPr lang="fr-FR" sz="2800" b="1" dirty="0">
                          <a:effectLst/>
                        </a:rPr>
                        <a:t> y </a:t>
                      </a:r>
                      <a:r>
                        <a:rPr lang="fr-FR" sz="2800" b="1" dirty="0" err="1">
                          <a:effectLst/>
                        </a:rPr>
                        <a:t>trabajos</a:t>
                      </a:r>
                      <a:r>
                        <a:rPr lang="fr-FR" sz="2800" b="1" dirty="0">
                          <a:effectLst/>
                        </a:rPr>
                        <a:t> </a:t>
                      </a:r>
                      <a:r>
                        <a:rPr lang="fr-FR" sz="2800" b="1" dirty="0" err="1">
                          <a:effectLst/>
                        </a:rPr>
                        <a:t>escritos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50%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</a:rPr>
                        <a:t> 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2529827"/>
                  </a:ext>
                </a:extLst>
              </a:tr>
              <a:tr h="22207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</a:rPr>
                        <a:t>Portafolio</a:t>
                      </a:r>
                      <a:r>
                        <a:rPr lang="fr-FR" sz="2800" b="1" dirty="0">
                          <a:effectLst/>
                        </a:rPr>
                        <a:t> </a:t>
                      </a:r>
                      <a:endParaRPr lang="es-MX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</a:rPr>
                        <a:t>Coevaluación</a:t>
                      </a:r>
                      <a:r>
                        <a:rPr lang="fr-FR" sz="2400" b="1" dirty="0">
                          <a:effectLst/>
                        </a:rPr>
                        <a:t>: 1%</a:t>
                      </a:r>
                      <a:endParaRPr lang="es-MX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</a:rPr>
                        <a:t>Autoevaluación</a:t>
                      </a:r>
                      <a:r>
                        <a:rPr lang="fr-FR" sz="2400" b="1" dirty="0">
                          <a:effectLst/>
                        </a:rPr>
                        <a:t>: 1%</a:t>
                      </a:r>
                      <a:endParaRPr lang="es-MX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Total: 40%</a:t>
                      </a:r>
                      <a:endParaRPr lang="es-MX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</a:rPr>
                        <a:t>Heteroevalución</a:t>
                      </a:r>
                      <a:endParaRPr lang="es-MX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38%</a:t>
                      </a:r>
                      <a:endParaRPr lang="es-MX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1" dirty="0">
                          <a:effectLst/>
                        </a:rPr>
                        <a:t> </a:t>
                      </a:r>
                      <a:endParaRPr lang="es-MX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90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5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30" y="246685"/>
            <a:ext cx="5358217" cy="886970"/>
          </a:xfrm>
        </p:spPr>
        <p:txBody>
          <a:bodyPr rtlCol="0"/>
          <a:lstStyle/>
          <a:p>
            <a:pPr rtl="0"/>
            <a:r>
              <a:rPr lang="es-ES" dirty="0"/>
              <a:t>Reglamento Interno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2B8226-9692-4F45-80E6-82C90904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15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77301" y="1064198"/>
            <a:ext cx="5205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7" name="Marcador de posición de imagen 11">
            <a:extLst>
              <a:ext uri="{FF2B5EF4-FFF2-40B4-BE49-F238E27FC236}">
                <a16:creationId xmlns:a16="http://schemas.microsoft.com/office/drawing/2014/main" id="{12B38FB7-0FE5-4575-D8D3-7A3B7274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19" r="35119"/>
          <a:stretch>
            <a:fillRect/>
          </a:stretch>
        </p:blipFill>
        <p:spPr>
          <a:xfrm>
            <a:off x="-41935" y="830443"/>
            <a:ext cx="2949674" cy="5760138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5B011A-A07E-8B88-EE43-5F08014988D7}"/>
              </a:ext>
            </a:extLst>
          </p:cNvPr>
          <p:cNvSpPr txBox="1"/>
          <p:nvPr/>
        </p:nvSpPr>
        <p:spPr>
          <a:xfrm>
            <a:off x="2907739" y="1766502"/>
            <a:ext cx="96604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El curso de desarrollará en la modalidad de TALLER, para ello es improtante que </a:t>
            </a:r>
          </a:p>
          <a:p>
            <a:r>
              <a:rPr lang="es-MX" dirty="0"/>
              <a:t>en cada sesion cuentesn con el material que se requiere para trabajr.</a:t>
            </a:r>
          </a:p>
          <a:p>
            <a:endParaRPr lang="es-MX" dirty="0"/>
          </a:p>
          <a:p>
            <a:r>
              <a:rPr lang="es-MX" dirty="0"/>
              <a:t>El material se les édirá conanticipacióna la sesión</a:t>
            </a:r>
          </a:p>
          <a:p>
            <a:endParaRPr lang="es-MX" dirty="0"/>
          </a:p>
          <a:p>
            <a:r>
              <a:rPr lang="es-MX" dirty="0"/>
              <a:t>Es importanyte mantener un canal de comunicación directo</a:t>
            </a:r>
          </a:p>
          <a:p>
            <a:endParaRPr lang="es-MX" dirty="0"/>
          </a:p>
          <a:p>
            <a:r>
              <a:rPr lang="es-MX" dirty="0"/>
              <a:t>La actitud y los valores seran tomados en cuenta en cada sesión</a:t>
            </a:r>
          </a:p>
          <a:p>
            <a:endParaRPr lang="es-MX" dirty="0"/>
          </a:p>
          <a:p>
            <a:r>
              <a:rPr lang="es-MX" dirty="0"/>
              <a:t>Los usos electronicos solo se usarán cuandp el docente lo indique </a:t>
            </a:r>
          </a:p>
          <a:p>
            <a:endParaRPr lang="es-MX" dirty="0"/>
          </a:p>
          <a:p>
            <a:r>
              <a:rPr lang="es-MX" dirty="0"/>
              <a:t>Deberan comprometerse a mantener los espacios limpios y cuidad el uso de los materiales</a:t>
            </a:r>
          </a:p>
          <a:p>
            <a:endParaRPr lang="es-MX" dirty="0"/>
          </a:p>
          <a:p>
            <a:r>
              <a:rPr lang="es-MX" dirty="0"/>
              <a:t>Trabajar con un mandil y tener siempre en sus materialas insumos de limpieza</a:t>
            </a:r>
          </a:p>
          <a:p>
            <a:endParaRPr lang="es-MX" dirty="0"/>
          </a:p>
          <a:p>
            <a:r>
              <a:rPr lang="es-MX" dirty="0"/>
              <a:t>El trabajo en equipo es fundamental. </a:t>
            </a:r>
          </a:p>
        </p:txBody>
      </p:sp>
    </p:spTree>
    <p:extLst>
      <p:ext uri="{BB962C8B-B14F-4D97-AF65-F5344CB8AC3E}">
        <p14:creationId xmlns:p14="http://schemas.microsoft.com/office/powerpoint/2010/main" val="346216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008B9-ED0C-9B4B-F2EA-8DCEE01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B29D2C-CF1E-5FF4-04C9-B77FC5CD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6CDD7-19F1-B260-6F19-B849555A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16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0A59A-FE07-FF17-FFCD-BEE25A2E7DDA}"/>
              </a:ext>
            </a:extLst>
          </p:cNvPr>
          <p:cNvSpPr txBox="1"/>
          <p:nvPr/>
        </p:nvSpPr>
        <p:spPr>
          <a:xfrm>
            <a:off x="1122946" y="1572126"/>
            <a:ext cx="10555706" cy="463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buena actitud, disposición y respeto entre compañeras y hacia el docente de la enep será factor determinante para la aprobación de los cursos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por alguna razón en los trabajos presentan plagio, la calificación será determinada por el docente encargado del curso, tomando en cuenta la situación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protocolo de atención a las alumnas en caso de alguna situación relacionada con el proceso educativo y particularmente con alguno de los maestros, deberá conducirse primero con el maestro del curso, en caso de que no se  de respuesta acudir con la subdirectora  académica.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se reprueba cualquiera de los cursos será requisito entregar la evidencia integradora para poder tener derecho al examen extraordinario.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uso del celular en clase solo estará permitido para cuestiones académicas y de emergencia. El no respetar esta norma tendrá como consecuencia recoger el distractor y entregarlo a enlace organizacional, devolviéndolo un mes después.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0B6C90D3-2F8A-2B6E-CC46-0D0D4BA9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30" y="246685"/>
            <a:ext cx="5358217" cy="886970"/>
          </a:xfrm>
        </p:spPr>
        <p:txBody>
          <a:bodyPr rtlCol="0"/>
          <a:lstStyle/>
          <a:p>
            <a:pPr rtl="0"/>
            <a:r>
              <a:rPr lang="es-ES" dirty="0"/>
              <a:t>Reglamento Interno</a:t>
            </a:r>
          </a:p>
        </p:txBody>
      </p:sp>
    </p:spTree>
    <p:extLst>
      <p:ext uri="{BB962C8B-B14F-4D97-AF65-F5344CB8AC3E}">
        <p14:creationId xmlns:p14="http://schemas.microsoft.com/office/powerpoint/2010/main" val="187698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44DB2-C002-DD75-725B-09E7B7F7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24346A-0A62-D5C6-EA06-6F7B8142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0C9A85-4F95-B529-82BB-5BB23ACC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AE57E1-DBBD-E129-8453-458ED54D8184}"/>
              </a:ext>
            </a:extLst>
          </p:cNvPr>
          <p:cNvSpPr txBox="1"/>
          <p:nvPr/>
        </p:nvSpPr>
        <p:spPr>
          <a:xfrm>
            <a:off x="882316" y="1251283"/>
            <a:ext cx="1054768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participación en clases deberá ser activa, el alumno deberá contar con conocimiento de los contenidos que se están abordando y las características de las evidencias que entregan.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cuanto a los trabajo escritos que se realicen en ENEP digital, evidencias de unidad o proyectos de no ser entregados en tiempo y forma, habrá posibilidad de entregas tardías presentando justificante tomando en cuenta como 6  la calificación máxima, la alumna deberá acercarse con el docente, al igual cuando no suba la actividad a la plataforma no se le contemplara la calificación sin justificante</a:t>
            </a:r>
            <a:r>
              <a:rPr lang="es-MX" sz="18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aclaración de tareas Deberá ser en semana en curso de la tarea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examen o producto realizado en la hora clase, si la alumna no esta presente debera presentar un justificante firmado por parte de subdireccion para autorizar la entrega extemporanea del mismo 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Tolerancia a las alumnas de  5 minutos para pase de lista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4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B55DC249-DAF2-476A-9399-94FABA38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 anchor="ctr">
            <a:normAutofit/>
          </a:bodyPr>
          <a:lstStyle/>
          <a:p>
            <a:pPr rtl="0"/>
            <a:r>
              <a:rPr lang="es-ES"/>
              <a:t>!Gracias!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8B76F-8127-45E6-9DC2-D03A2DDF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/>
              <a:t>1/2/20XX</a:t>
            </a:r>
          </a:p>
        </p:txBody>
      </p:sp>
      <p:pic>
        <p:nvPicPr>
          <p:cNvPr id="16" name="Marcador de posición de imagen 7">
            <a:extLst>
              <a:ext uri="{FF2B5EF4-FFF2-40B4-BE49-F238E27FC236}">
                <a16:creationId xmlns:a16="http://schemas.microsoft.com/office/drawing/2014/main" id="{6AEEA1A5-554B-4479-E70D-DCE98EEF75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332" r="2331" b="-1"/>
          <a:stretch/>
        </p:blipFill>
        <p:spPr>
          <a:xfrm>
            <a:off x="1119304" y="2388000"/>
            <a:ext cx="1841341" cy="1951895"/>
          </a:xfrm>
          <a:noFill/>
        </p:spPr>
      </p:pic>
      <p:pic>
        <p:nvPicPr>
          <p:cNvPr id="25" name="Marcador de posición de imagen 16">
            <a:extLst>
              <a:ext uri="{FF2B5EF4-FFF2-40B4-BE49-F238E27FC236}">
                <a16:creationId xmlns:a16="http://schemas.microsoft.com/office/drawing/2014/main" id="{FDEEEE0B-A645-4F3B-9599-15435155A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r="4478"/>
          <a:stretch/>
        </p:blipFill>
        <p:spPr>
          <a:xfrm>
            <a:off x="3689585" y="2317684"/>
            <a:ext cx="1927641" cy="1862790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noFill/>
        </p:spPr>
      </p:pic>
      <p:pic>
        <p:nvPicPr>
          <p:cNvPr id="21" name="Marcador de posición de imagen 14">
            <a:extLst>
              <a:ext uri="{FF2B5EF4-FFF2-40B4-BE49-F238E27FC236}">
                <a16:creationId xmlns:a16="http://schemas.microsoft.com/office/drawing/2014/main" id="{4C79FA77-4AE5-7107-F72D-5D19D86CAA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4446" r="-7" b="-7"/>
          <a:stretch/>
        </p:blipFill>
        <p:spPr>
          <a:xfrm>
            <a:off x="6332191" y="2374487"/>
            <a:ext cx="1899747" cy="1988131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noFill/>
        </p:spPr>
      </p:pic>
      <p:pic>
        <p:nvPicPr>
          <p:cNvPr id="13" name="Marcador de posición de imagen 7">
            <a:extLst>
              <a:ext uri="{FF2B5EF4-FFF2-40B4-BE49-F238E27FC236}">
                <a16:creationId xmlns:a16="http://schemas.microsoft.com/office/drawing/2014/main" id="{A175DD00-C477-B56E-915A-FE016130BD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r="61" b="4"/>
          <a:stretch/>
        </p:blipFill>
        <p:spPr>
          <a:xfrm>
            <a:off x="8960878" y="2373917"/>
            <a:ext cx="1952033" cy="1953149"/>
          </a:xfrm>
          <a:noFill/>
        </p:spPr>
      </p:pic>
      <p:sp>
        <p:nvSpPr>
          <p:cNvPr id="46" name="Footer Placeholder 15">
            <a:extLst>
              <a:ext uri="{FF2B5EF4-FFF2-40B4-BE49-F238E27FC236}">
                <a16:creationId xmlns:a16="http://schemas.microsoft.com/office/drawing/2014/main" id="{D6CEB292-3DBD-C6E8-22B6-64154DAB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56BF7D-7C36-4E06-8B50-0E731BB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07CE569E-9B7C-4CB9-AB80-C0841F922CFF}" type="slidenum">
              <a:rPr lang="es-ES" smtClean="0"/>
              <a:pPr rtl="0">
                <a:spcAft>
                  <a:spcPts val="600"/>
                </a:spcAft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6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F2EF1B-CCB2-40E8-AB44-5AFEA61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66" y="172394"/>
            <a:ext cx="4167141" cy="1341120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/>
              <a:t>Encuadre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85A4C3-EB2E-41D1-8420-7251814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92" y="2994347"/>
            <a:ext cx="5915891" cy="839584"/>
          </a:xfrm>
        </p:spPr>
        <p:txBody>
          <a:bodyPr rtlCol="0"/>
          <a:lstStyle/>
          <a:p>
            <a:r>
              <a:rPr lang="es-MX" sz="2000" b="1" dirty="0"/>
              <a:t>Trayecto formativo</a:t>
            </a:r>
            <a:r>
              <a:rPr lang="es-MX" sz="1600" dirty="0"/>
              <a:t>: Formación pedagógica, didáctica e interdisciolinar. </a:t>
            </a:r>
          </a:p>
          <a:p>
            <a:r>
              <a:rPr lang="es-ES" dirty="0"/>
              <a:t>	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45D60-F862-41F6-9EF8-EA972E7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86CC949-024C-450A-92AD-EF1695756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77097" y="1669041"/>
            <a:ext cx="5328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lang="es-ES_tradnl" altLang="es-E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04116" y="4813207"/>
            <a:ext cx="49744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/>
              <a:t>Artes visuales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65075" y="4176745"/>
            <a:ext cx="216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Horas/semana: 6</a:t>
            </a:r>
            <a:endParaRPr lang="es-ES" dirty="0"/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4D7E46DB-7365-0E25-A8AC-68C6F35996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727" r="3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6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9A76E37-1467-4F0D-927C-AEC0E284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42" y="578666"/>
            <a:ext cx="5594465" cy="1515919"/>
          </a:xfrm>
        </p:spPr>
        <p:txBody>
          <a:bodyPr rtlCol="0">
            <a:noAutofit/>
          </a:bodyPr>
          <a:lstStyle/>
          <a:p>
            <a:pPr algn="ctr" rtl="0"/>
            <a:r>
              <a:rPr lang="es-ES" sz="5400" dirty="0"/>
              <a:t>Propósitos de </a:t>
            </a:r>
            <a:br>
              <a:rPr lang="es-ES" sz="5400" dirty="0"/>
            </a:br>
            <a:r>
              <a:rPr lang="es-ES" sz="5400" dirty="0"/>
              <a:t>Curso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3DD79B-0698-4E19-B7CA-FAB8A8A2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099" y="2351026"/>
            <a:ext cx="6079703" cy="3851441"/>
          </a:xfrm>
        </p:spPr>
        <p:txBody>
          <a:bodyPr rtlCol="0">
            <a:normAutofit fontScale="55000" lnSpcReduction="20000"/>
          </a:bodyPr>
          <a:lstStyle/>
          <a:p>
            <a:r>
              <a:rPr lang="es-MX" sz="2800" b="1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El curso tiene la intención de aumentar y fortalecer en las y los estudiantes normalistas la sensibilidad, la percepción, la estética y creatividad por medio de las artes visuales con la finalidad de contribuir en su desarrollo afectivo al favorecer la expresión de sus ideas, sentimientos y emociones. Retomar las tradiciones culturales y enlazarlas con las manifestaciones artísticas, por medio de las artes visuales el uso y aplicación en la educación. Además, de diseñar y aplicar actividades artísticas con los preescolares fomentar espacios de inclusión y respeto a la diversidad, pues el arte al ser transversal facilita el diseño y realización de actividades de diversas áreas, destacando su importancia en el desarrollo integral de los seres humanos y su relación con el arte como un medio de expresión. </a:t>
            </a:r>
          </a:p>
          <a:p>
            <a:endParaRPr lang="es-ES" b="1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7D9780-42D9-4BF5-961F-92F29C30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4CFD6-7409-4287-B008-E6E9200E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A837396-9198-4DFD-BAAD-EF9260C96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85154" flipH="1">
            <a:off x="7164734" y="-2511844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B2D4126D-195D-0C69-90AA-79D5E89BF1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3297" b="33297"/>
          <a:stretch>
            <a:fillRect/>
          </a:stretch>
        </p:blipFill>
        <p:spPr/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2448059E-2A47-A4B9-ADB1-47B21B28E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0907" r="40907"/>
          <a:stretch>
            <a:fillRect/>
          </a:stretch>
        </p:blipFill>
        <p:spPr/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C4805201-4368-5E76-CF1C-AAE5FFE797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4972" b="4972"/>
          <a:stretch>
            <a:fillRect/>
          </a:stretch>
        </p:blipFill>
        <p:spPr>
          <a:xfrm>
            <a:off x="7752802" y="2632241"/>
            <a:ext cx="4540069" cy="4089234"/>
          </a:xfrm>
        </p:spPr>
      </p:pic>
    </p:spTree>
    <p:extLst>
      <p:ext uri="{BB962C8B-B14F-4D97-AF65-F5344CB8AC3E}">
        <p14:creationId xmlns:p14="http://schemas.microsoft.com/office/powerpoint/2010/main" val="42091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04ABDAF7-BFCA-4B52-805A-736887EB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 dirty="0"/>
              <a:t>Cursos que anteceden </a:t>
            </a:r>
          </a:p>
        </p:txBody>
      </p:sp>
      <p:sp>
        <p:nvSpPr>
          <p:cNvPr id="20" name="Marcador de fecha 19">
            <a:extLst>
              <a:ext uri="{FF2B5EF4-FFF2-40B4-BE49-F238E27FC236}">
                <a16:creationId xmlns:a16="http://schemas.microsoft.com/office/drawing/2014/main" id="{8FBCCCF6-B802-4A73-BF18-2EFAC52C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71E0E5CE-236B-487E-AC72-58779AC3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50721" y="2294313"/>
            <a:ext cx="2912225" cy="772501"/>
          </a:xfrm>
        </p:spPr>
        <p:txBody>
          <a:bodyPr>
            <a:noAutofit/>
          </a:bodyPr>
          <a:lstStyle/>
          <a:p>
            <a:r>
              <a:rPr lang="es-MX" sz="4400" dirty="0"/>
              <a:t>Música</a:t>
            </a:r>
            <a:r>
              <a:rPr lang="es-MX" sz="3200" dirty="0"/>
              <a:t> </a:t>
            </a: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2287054" y="4533816"/>
            <a:ext cx="1823258" cy="78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400" dirty="0"/>
              <a:t> </a:t>
            </a:r>
            <a:r>
              <a:rPr lang="es-MX" sz="32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CF2803-34E2-9433-E656-840E8E5B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71" y="2029867"/>
            <a:ext cx="5015229" cy="33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175A73F-B407-4F1B-BA54-CF25554A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816" y="376882"/>
            <a:ext cx="4572000" cy="152401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sz="3200" kern="1200" dirty="0">
                <a:latin typeface="+mj-lt"/>
                <a:ea typeface="+mj-ea"/>
                <a:cs typeface="+mj-cs"/>
              </a:rPr>
              <a:t>Descripción del curso</a:t>
            </a:r>
          </a:p>
        </p:txBody>
      </p:sp>
      <p:pic>
        <p:nvPicPr>
          <p:cNvPr id="2" name="Marcador de posición de imagen 16">
            <a:extLst>
              <a:ext uri="{FF2B5EF4-FFF2-40B4-BE49-F238E27FC236}">
                <a16:creationId xmlns:a16="http://schemas.microsoft.com/office/drawing/2014/main" id="{E05E9A35-18FF-56A5-D1BA-5B4B3F2B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1" r="4960"/>
          <a:stretch/>
        </p:blipFill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3A08EE9-EE4D-34BD-179D-DE735C33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1/2/20XX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6000" y="1831671"/>
            <a:ext cx="5481203" cy="3956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s-ES" sz="15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El curso de Artes Visuales se  propone trabajar a través de la estrategia pedagógica de seminario-taller que se caracteriza porque el estudiante normalista recupera la información y permite el análisis y reflexión a través de la experimentación y aplicación de las técnicas, con la finalidad que construyan sus propios conceptos.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s-ES" sz="15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El curso de Artes Visuales se estructura en dos unidades de aprendizaje, la primera unidad llamada Las artes su conceptualización y las tradiciones culturales y la segunda unidad La didáctica de las artes visuales y su aplicación en preescolar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s-ES" sz="15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Con este curso se propone que las y los estudiantes normalistas conozcan, experimenten y apliquen diversas técnicas que contribuyan a la expresión plástica, con la finalidad de que durante las jornadas de práctica profesional las utilice tomando en cuenta las características y edad de sus alumnos que contribuya a su desarrollo integral. 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s-ES" sz="8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endParaRPr lang="es-ES" sz="800" kern="1200" dirty="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C275A0F-A633-7C3A-96BF-060846DE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3C127-A8DA-4EC3-801E-732A899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s-ES" smtClean="0"/>
              <a:pPr>
                <a:spcAft>
                  <a:spcPts val="600"/>
                </a:spcAft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2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1067B3-777C-430E-B0BE-B532F38E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1" y="401354"/>
            <a:ext cx="9786851" cy="75844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Dominios y desempeños del perfil de egreso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EF18CC-FFF0-4445-8902-DB8E133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432376-1125-2C18-D794-E65C4755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6" y="1468095"/>
            <a:ext cx="5092896" cy="32305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2768FA-E495-E112-CFEE-FA06A60DE494}"/>
              </a:ext>
            </a:extLst>
          </p:cNvPr>
          <p:cNvSpPr txBox="1"/>
          <p:nvPr/>
        </p:nvSpPr>
        <p:spPr>
          <a:xfrm>
            <a:off x="327804" y="1794294"/>
            <a:ext cx="6038491" cy="48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Hace intervención educativa mediante el diseño, aplicación y evaluación de estrategias de enseñanza, didácticas, materiales y recursos educativos que consideran a la alumna, al alumno, en el centro del proceso educativo como protagonista de su aprendizaje.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1800" dirty="0">
              <a:effectLst/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 comunica de forma oral y escrita en las lenguas nacionales, tiene dominios de comunicación en una lengua extranjera, hace uso de otros lenguajes para la inclusión; es capaz de expresarse de manera corporal, artística y creativa y promueve esa capacidad en el estudiantado.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972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/>
              <a:t>Unidad 1</a:t>
            </a:r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523" y="2273588"/>
            <a:ext cx="5233652" cy="1475955"/>
          </a:xfrm>
        </p:spPr>
        <p:txBody>
          <a:bodyPr rtlCol="0">
            <a:normAutofit fontScale="92500"/>
          </a:bodyPr>
          <a:lstStyle/>
          <a:p>
            <a:r>
              <a:rPr lang="es-MX" sz="2800" b="1" dirty="0">
                <a:effectLst/>
              </a:rPr>
              <a:t>Las artes, su conceptualización y las tradiciones culturales</a:t>
            </a:r>
            <a:endParaRPr lang="es-MX" sz="2800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737523" y="3693799"/>
            <a:ext cx="7792482" cy="316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dirty="0">
                <a:effectLst/>
              </a:rPr>
              <a:t>1. </a:t>
            </a:r>
            <a:r>
              <a:rPr lang="es-MX" sz="1400" b="1" dirty="0">
                <a:effectLst/>
              </a:rPr>
              <a:t>Conceptualización del Arte y su historia.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-El arte y sus manifestaciones, historia del arte.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-Clasificación de las bellas artes visuales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2. La diversidad cultural y las tradiciones, el uso de las artes como medio de expresión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- Las artes visuales y las principales tradiciones culturales de México.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-Las artes y el uso en la enseñanza en niños como medio de expresión y representación cultural. </a:t>
            </a: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s-MX" sz="1400" b="1" dirty="0">
                <a:effectLst/>
              </a:rPr>
              <a:t>3. Las artes visuales en la educación preescolar.</a:t>
            </a:r>
            <a:br>
              <a:rPr lang="es-MX" sz="1400" b="1" dirty="0">
                <a:effectLst/>
              </a:rPr>
            </a:br>
            <a:r>
              <a:rPr lang="es-MX" sz="1400" b="1" dirty="0">
                <a:effectLst/>
              </a:rPr>
              <a:t>- Imaginación y creatividad</a:t>
            </a:r>
            <a:br>
              <a:rPr lang="es-MX" sz="1400" b="1" dirty="0">
                <a:effectLst/>
              </a:rPr>
            </a:br>
            <a:r>
              <a:rPr lang="es-MX" sz="1400" b="1" dirty="0">
                <a:effectLst/>
              </a:rPr>
              <a:t>- Experiencia y percepción estética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9ABEA1E0-B207-06FC-56AE-2F9E283EC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728" r="3728"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7CEBE47-84B7-1284-D21B-F7F42D5B1D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1314" b="31314"/>
          <a:stretch>
            <a:fillRect/>
          </a:stretch>
        </p:blipFill>
        <p:spPr>
          <a:xfrm>
            <a:off x="3824588" y="0"/>
            <a:ext cx="6508336" cy="2246080"/>
          </a:xfrm>
        </p:spPr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CED74FDC-E723-0A06-EC70-F1A4D5A3C4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6787" r="36787"/>
          <a:stretch>
            <a:fillRect/>
          </a:stretch>
        </p:blipFill>
        <p:spPr/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BD711662-9AE2-7CEB-AD57-FA926BC111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18884" b="18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72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77" y="407772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/>
              <a:t>Unidad 2</a:t>
            </a:r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77" y="2132705"/>
            <a:ext cx="6728764" cy="932850"/>
          </a:xfrm>
        </p:spPr>
        <p:txBody>
          <a:bodyPr rtlCol="0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es-MX" sz="12800" b="1" dirty="0">
                <a:effectLst/>
              </a:rPr>
              <a:t>La didáctica de las artes visuales y su aplicación en preescolar</a:t>
            </a: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effectLst/>
              <a:highlight>
                <a:srgbClr val="F1F7E8"/>
              </a:highlight>
              <a:latin typeface="Arial" panose="020B0604020202020204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6250" y="3065555"/>
            <a:ext cx="9034732" cy="381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2000" dirty="0"/>
              <a:t>1. </a:t>
            </a:r>
            <a:r>
              <a:rPr lang="es-MX" dirty="0"/>
              <a:t>Elementos: Punto, Línea, superficie o</a:t>
            </a:r>
            <a:r>
              <a:rPr lang="es-MX" dirty="0">
                <a:effectLst/>
              </a:rPr>
              <a:t>1. </a:t>
            </a:r>
            <a:r>
              <a:rPr lang="es-MX" b="1" dirty="0">
                <a:effectLst/>
              </a:rPr>
              <a:t>Los elementos básicos de las artes visuales y las técnicas de representación en el arte visual.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effectLst/>
              </a:rPr>
              <a:t> -Conceptualización y actividades prácticas de los elementos: punto, línea, superficie o plano, volumen, color y textura y la aplicación en la composición visual.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effectLst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effectLst/>
              </a:rPr>
              <a:t>2. </a:t>
            </a:r>
            <a:r>
              <a:rPr lang="es-MX" b="1" dirty="0">
                <a:effectLst/>
              </a:rPr>
              <a:t>Desarrollo de las capacidades de expresión, creación y apreciación de las artes visuales. Talleres, técnicas pictóricas y gráficas.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dirty="0">
                <a:effectLst/>
              </a:rPr>
              <a:t>-Taller Carrusel del Arte: Cartoneria, alebrijes, moldeado, repujado, acuarela, pasteles, puntillismo, papel mache, etc. 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13C8F1C-A47A-E911-7AF6-3B4F4F41E2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2752" b="32752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55DE5ABE-6820-A97E-8AFD-E209808371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5119" r="35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851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709997A-E6BD-DDD1-E88B-3363F267F0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2752" b="32752"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D1DFE887-2898-37E3-8823-2099899C6F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0210" r="30210"/>
          <a:stretch>
            <a:fillRect/>
          </a:stretch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96D486CD-F425-B038-6631-194D646C2A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8995" r="8995"/>
          <a:stretch>
            <a:fillRect/>
          </a:stretch>
        </p:blipFill>
        <p:spPr/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54758071-83B6-F76A-9D10-A7085A5D1C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3175" b="3175"/>
          <a:stretch>
            <a:fillRect/>
          </a:stretch>
        </p:blipFill>
        <p:spPr/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6E8EAA5F-A5A5-E8C1-06D5-92556A7F4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481" y="2465291"/>
            <a:ext cx="6238108" cy="238401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7200" dirty="0"/>
              <a:t>Expande tú mente siempre se creativo!!!</a:t>
            </a:r>
          </a:p>
        </p:txBody>
      </p:sp>
    </p:spTree>
    <p:extLst>
      <p:ext uri="{BB962C8B-B14F-4D97-AF65-F5344CB8AC3E}">
        <p14:creationId xmlns:p14="http://schemas.microsoft.com/office/powerpoint/2010/main" val="30169994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259.tgt.Office_50301614_TF00180828_Win32_OJ112196131" id="{7108F31C-E3C8-4D25-942C-481B1B0E3588}" vid="{B5D1364E-A75A-497E-A421-97D48AB007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09E108-931D-49EA-88D9-2D9B8E90167A}">
  <ds:schemaRefs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  <ds:schemaRef ds:uri="71af3243-3dd4-4a8d-8c0d-dd76da1f02a5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56FC496-221D-4D11-9DFD-2E47AEB2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F7E09F-F817-4A99-A43E-1B7B2298E82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de piedras</Template>
  <TotalTime>10610</TotalTime>
  <Words>2026</Words>
  <Application>Microsoft Macintosh PowerPoint</Application>
  <PresentationFormat>Panorámica</PresentationFormat>
  <Paragraphs>155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Meiryo</vt:lpstr>
      <vt:lpstr>Arial</vt:lpstr>
      <vt:lpstr>Avenir Next LT Pro</vt:lpstr>
      <vt:lpstr>Avenir Next LT Pro Light</vt:lpstr>
      <vt:lpstr>Calibri</vt:lpstr>
      <vt:lpstr>Century Gothic</vt:lpstr>
      <vt:lpstr>Comic Sans MS</vt:lpstr>
      <vt:lpstr>Montserrat</vt:lpstr>
      <vt:lpstr>Sitka Subheading</vt:lpstr>
      <vt:lpstr>Symbol</vt:lpstr>
      <vt:lpstr>Tw Cen MT</vt:lpstr>
      <vt:lpstr>PebbleVTI</vt:lpstr>
      <vt:lpstr>Artes Visuales</vt:lpstr>
      <vt:lpstr>Encuadre </vt:lpstr>
      <vt:lpstr>Propósitos de  Curso</vt:lpstr>
      <vt:lpstr>Cursos que anteceden </vt:lpstr>
      <vt:lpstr>Descripción del curso</vt:lpstr>
      <vt:lpstr>Dominios y desempeños del perfil de egreso </vt:lpstr>
      <vt:lpstr>Unidad 1</vt:lpstr>
      <vt:lpstr>Unidad 2</vt:lpstr>
      <vt:lpstr>Expande tú mente siempre se creativo!!!</vt:lpstr>
      <vt:lpstr>Bibliografía</vt:lpstr>
      <vt:lpstr>Presentación de PowerPoint</vt:lpstr>
      <vt:lpstr>Presentación de PowerPoint</vt:lpstr>
      <vt:lpstr>Presentación de PowerPoint</vt:lpstr>
      <vt:lpstr>Criterios de evaluación </vt:lpstr>
      <vt:lpstr>Reglamento Interno</vt:lpstr>
      <vt:lpstr>Reglamento Interno</vt:lpstr>
      <vt:lpstr>Presentación de PowerPoint</vt:lpstr>
      <vt:lpstr>!Gracias!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ANDREA VALLEJO DE LOS SANTOS</dc:creator>
  <cp:lastModifiedBy>ANDREA VALLEJO DE LOS SANTOS</cp:lastModifiedBy>
  <cp:revision>47</cp:revision>
  <dcterms:created xsi:type="dcterms:W3CDTF">2022-02-09T17:46:55Z</dcterms:created>
  <dcterms:modified xsi:type="dcterms:W3CDTF">2024-08-23T19:29:13Z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