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7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126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221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17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823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775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52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732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39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1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880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74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8788A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C503E-6EF0-4BB8-91D9-ECC38D8D18BD}" type="datetimeFigureOut">
              <a:rPr lang="es-MX" smtClean="0"/>
              <a:t>04/01/2016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CE8AA-E703-4F4E-AE8A-6EA99704E9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867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58626" y="601882"/>
            <a:ext cx="7478110" cy="3618569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CURSO DE CONSOLIDACIÓN </a:t>
            </a:r>
          </a:p>
          <a:p>
            <a:r>
              <a:rPr lang="es-MX" dirty="0" smtClean="0"/>
              <a:t>Isayeid Monserrat Pilar Carmona #10</a:t>
            </a:r>
          </a:p>
          <a:p>
            <a:endParaRPr lang="es-MX" dirty="0"/>
          </a:p>
          <a:p>
            <a:endParaRPr lang="es-MX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694835"/>
              </p:ext>
            </p:extLst>
          </p:nvPr>
        </p:nvGraphicFramePr>
        <p:xfrm>
          <a:off x="879143" y="4029382"/>
          <a:ext cx="10515600" cy="1889760"/>
        </p:xfrm>
        <a:graphic>
          <a:graphicData uri="http://schemas.openxmlformats.org/drawingml/2006/table">
            <a:tbl>
              <a:tblPr/>
              <a:tblGrid>
                <a:gridCol w="10515600"/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s-MX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24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 I Fundamentos generales del Plan de Estudios 2011 de Educación Básica / CUADRO SINÓPTICO </a:t>
                      </a:r>
                      <a:endParaRPr lang="es-MX" sz="2400" b="1" i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2400" b="1" i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</a:t>
                      </a:r>
                      <a:r>
                        <a:rPr lang="es-MX" sz="2400" b="1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enfoque formativo, fundamentos y principios teóricos del Plan de Estudios 2011 de Educación Básica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281" y="1525057"/>
            <a:ext cx="18288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20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1387367" y="1975869"/>
            <a:ext cx="10373710" cy="450893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2222939" y="2607825"/>
            <a:ext cx="89863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 el siguiente trabajo, se realiza un cuadro sinóptico acerca de los principios pedagógicos del Plan de Estudios 2011 de Educación Básica. Estos principios son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387367" y="492149"/>
            <a:ext cx="47513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INTRODUCCIÓN</a:t>
            </a:r>
            <a:endParaRPr lang="es-E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669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538" y="2898739"/>
            <a:ext cx="1561727" cy="7452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Principios pedagógicos</a:t>
            </a:r>
            <a:endParaRPr lang="es-MX" dirty="0"/>
          </a:p>
        </p:txBody>
      </p:sp>
      <p:sp>
        <p:nvSpPr>
          <p:cNvPr id="5" name="Abrir llave 4"/>
          <p:cNvSpPr/>
          <p:nvPr/>
        </p:nvSpPr>
        <p:spPr>
          <a:xfrm>
            <a:off x="1869744" y="193776"/>
            <a:ext cx="573206" cy="615514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2333767" y="487633"/>
            <a:ext cx="1897039" cy="92035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Centrar la atención en los estudiantes y en sus procesos.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333768" y="2062541"/>
            <a:ext cx="1897038" cy="83619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Planificar para potenciar el aprendizaje</a:t>
            </a:r>
            <a:r>
              <a:rPr lang="es-MX" sz="1400" dirty="0" smtClean="0"/>
              <a:t>.</a:t>
            </a:r>
            <a:endParaRPr lang="es-MX" sz="14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2333768" y="3542459"/>
            <a:ext cx="1897038" cy="83619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Generar ambientes de aprendizaje</a:t>
            </a:r>
            <a:endParaRPr lang="es-MX" sz="1400" dirty="0"/>
          </a:p>
        </p:txBody>
      </p:sp>
      <p:sp>
        <p:nvSpPr>
          <p:cNvPr id="9" name="Rectángulo redondeado 8"/>
          <p:cNvSpPr/>
          <p:nvPr/>
        </p:nvSpPr>
        <p:spPr>
          <a:xfrm>
            <a:off x="2333768" y="5022377"/>
            <a:ext cx="1897038" cy="83619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Trabajar en colaboración para construir el aprendizaje</a:t>
            </a:r>
            <a:endParaRPr lang="es-MX" sz="1400" dirty="0"/>
          </a:p>
        </p:txBody>
      </p:sp>
      <p:sp>
        <p:nvSpPr>
          <p:cNvPr id="10" name="Abrir llave 9"/>
          <p:cNvSpPr/>
          <p:nvPr/>
        </p:nvSpPr>
        <p:spPr>
          <a:xfrm>
            <a:off x="4465094" y="1769819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Abrir llave 10"/>
          <p:cNvSpPr/>
          <p:nvPr/>
        </p:nvSpPr>
        <p:spPr>
          <a:xfrm>
            <a:off x="4465094" y="258601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Abrir llave 11"/>
          <p:cNvSpPr/>
          <p:nvPr/>
        </p:nvSpPr>
        <p:spPr>
          <a:xfrm>
            <a:off x="4465094" y="3271346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Abrir llave 12"/>
          <p:cNvSpPr/>
          <p:nvPr/>
        </p:nvSpPr>
        <p:spPr>
          <a:xfrm>
            <a:off x="4465094" y="4913627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/>
          <p:cNvSpPr/>
          <p:nvPr/>
        </p:nvSpPr>
        <p:spPr>
          <a:xfrm>
            <a:off x="4792640" y="30563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sz="1200" b="0" i="0" dirty="0" smtClean="0">
                <a:effectLst/>
                <a:latin typeface="Arial" panose="020B0604020202020204" pitchFamily="34" charset="0"/>
              </a:rPr>
              <a:t>El centro y el referente fundamental del aprendizaje es el estudiante, desarrolla habilidades del pensamiento para solucionar problemas, pensar críticamente, comprender y explicar situaciones, manejar información, innovar y crear en distintos órdenes de la vida. Es necesario reconocer su diversidad social, cultural, lingüística, de capacidades, estilos y ritmos de aprendizaje, comprendiendo cómo aprende el que aprende.</a:t>
            </a:r>
            <a:endParaRPr lang="es-MX" sz="1200" dirty="0"/>
          </a:p>
        </p:txBody>
      </p:sp>
      <p:sp>
        <p:nvSpPr>
          <p:cNvPr id="16" name="Rectángulo 15"/>
          <p:cNvSpPr/>
          <p:nvPr/>
        </p:nvSpPr>
        <p:spPr>
          <a:xfrm>
            <a:off x="4628867" y="1769819"/>
            <a:ext cx="4405951" cy="1380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planificación es un elemento sustantivo de la práctica docente para potenciar el aprendizaje de los estudiantes hacia el desarrollo de competencias. Implica organizar situaciones y secuencias didácticas y proyectos, los cuales deben presentar desafíos.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Diseñar actividades implica responder a cuestiones como</a:t>
            </a:r>
            <a:endParaRPr lang="es-MX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089408" y="1710123"/>
            <a:ext cx="3131024" cy="1289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situaciones resultarán interesantes y desafiantes?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¿Cuál es el nivel de complejidad que se requiere?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¿Qué aspectos quedarán a cargo de los alumnos y cuáles será necesario explicar para que puedan avanzar?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9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¿De qué manera pondrán en práctica la movilización de saberes?</a:t>
            </a:r>
            <a:endParaRPr lang="es-MX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brir llave 17"/>
          <p:cNvSpPr/>
          <p:nvPr/>
        </p:nvSpPr>
        <p:spPr>
          <a:xfrm>
            <a:off x="8941559" y="1710123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/>
          <p:cNvSpPr/>
          <p:nvPr/>
        </p:nvSpPr>
        <p:spPr>
          <a:xfrm>
            <a:off x="4694830" y="3292708"/>
            <a:ext cx="72992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 el espacio donde se desarrolla la comunicación y las interacciones que posibilitan el aprendizaje. </a:t>
            </a:r>
          </a:p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 su construcción destaca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claridad respecto del aprendizaje que se espera logre el estudiante.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El reconocimiento de los elementos del contexto: la historia del lugar, las prácticas y costumbres, las tradiciones, el carácter rural,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semirural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o urbano del lugar, el clima, la flora y la fauna.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relevancia de los materiales educativos impresos, audiovisuales y digitales.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Las interacciones entre los estudiantes y el maestro.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4694830" y="4936175"/>
            <a:ext cx="26886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El trabajo colaborativo orienta las acciones para el descubrimiento, la búsqueda de soluciones, coincidencias y diferencias, con el propósito de construir aprendizajes en colectivo y debe tener las siguientes características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7840640" y="4971089"/>
            <a:ext cx="43513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Que sea inclusivo.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Que defina metas comunes.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Que favorezca el liderazgo compartido.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Que permita el intercambio de recursos.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Que desarrolle el sentido de responsabilidad y corresponsabilidad.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Que se realice en entornos presenciales y virtuales, en tiempo real y asíncrono.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brir llave 27"/>
          <p:cNvSpPr/>
          <p:nvPr/>
        </p:nvSpPr>
        <p:spPr>
          <a:xfrm>
            <a:off x="7529017" y="4961373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32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538" y="2898739"/>
            <a:ext cx="1561727" cy="7452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Principios pedagógicos</a:t>
            </a:r>
            <a:endParaRPr lang="es-MX" dirty="0"/>
          </a:p>
        </p:txBody>
      </p:sp>
      <p:sp>
        <p:nvSpPr>
          <p:cNvPr id="5" name="Abrir llave 4"/>
          <p:cNvSpPr/>
          <p:nvPr/>
        </p:nvSpPr>
        <p:spPr>
          <a:xfrm>
            <a:off x="1869744" y="193776"/>
            <a:ext cx="573206" cy="615514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2331492" y="320589"/>
            <a:ext cx="2784143" cy="157490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Poner énfasis en el desarrollo de competencias, el logro de los Estándares Curriculares y los aprendizajes esperados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333768" y="2103771"/>
            <a:ext cx="1897038" cy="104447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Usar materiales educativos para favorecer el aprendizaje</a:t>
            </a:r>
            <a:r>
              <a:rPr lang="es-MX" sz="1400" dirty="0" smtClean="0"/>
              <a:t>.</a:t>
            </a:r>
            <a:endParaRPr lang="es-MX" sz="14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2333768" y="3542459"/>
            <a:ext cx="1897038" cy="83619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Evaluar para aprender</a:t>
            </a:r>
            <a:endParaRPr lang="es-MX" sz="1400" dirty="0"/>
          </a:p>
        </p:txBody>
      </p:sp>
      <p:sp>
        <p:nvSpPr>
          <p:cNvPr id="9" name="Rectángulo redondeado 8"/>
          <p:cNvSpPr/>
          <p:nvPr/>
        </p:nvSpPr>
        <p:spPr>
          <a:xfrm>
            <a:off x="2331492" y="4971089"/>
            <a:ext cx="1897038" cy="83619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Favorecer la inclusión para atender a la diversidad</a:t>
            </a:r>
            <a:endParaRPr lang="es-MX" sz="1400" dirty="0"/>
          </a:p>
        </p:txBody>
      </p:sp>
      <p:sp>
        <p:nvSpPr>
          <p:cNvPr id="10" name="Abrir llave 9"/>
          <p:cNvSpPr/>
          <p:nvPr/>
        </p:nvSpPr>
        <p:spPr>
          <a:xfrm>
            <a:off x="4465094" y="2153969"/>
            <a:ext cx="229736" cy="99427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Abrir llave 10"/>
          <p:cNvSpPr/>
          <p:nvPr/>
        </p:nvSpPr>
        <p:spPr>
          <a:xfrm>
            <a:off x="5338551" y="457903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Abrir llave 11"/>
          <p:cNvSpPr/>
          <p:nvPr/>
        </p:nvSpPr>
        <p:spPr>
          <a:xfrm>
            <a:off x="4465094" y="3418704"/>
            <a:ext cx="327546" cy="123106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Abrir llave 12"/>
          <p:cNvSpPr/>
          <p:nvPr/>
        </p:nvSpPr>
        <p:spPr>
          <a:xfrm>
            <a:off x="4465094" y="4913627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/>
          <p:cNvSpPr/>
          <p:nvPr/>
        </p:nvSpPr>
        <p:spPr>
          <a:xfrm>
            <a:off x="4694831" y="2195193"/>
            <a:ext cx="2497539" cy="882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Una escuela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 debe favorecer que la comunidad educativa, además de utilizar el libro de texto, emplee otros materiales 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endParaRPr lang="es-MX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4694830" y="3442836"/>
            <a:ext cx="63462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 debe evaluar para mejorar y no para etiquetar y encasillar al alumnado.</a:t>
            </a:r>
          </a:p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evaluación debe ser acompañada de la reflexión para así comprender que se puede mejorar para que el alumno logre el objetivo esperado.</a:t>
            </a:r>
          </a:p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 este tipo de evaluación el alumnado comprenderá que evaluación no es un examen, si no un término mas amplio que implica desde la autoevaluación hasta la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coevaluación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heteroevaluación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4690278" y="5091722"/>
            <a:ext cx="26886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reconocer la diversidad que existe en nuestro país, el sistema educativo hace efectivo este derecho al ofrecer una educación pertinente e inclusiva.</a:t>
            </a:r>
          </a:p>
          <a:p>
            <a:pPr algn="just"/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7840640" y="4971089"/>
            <a:ext cx="43513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Pertinente porque valora, protege y desarrolla las culturas y sus visiones y conocimientos del mundo, mismos que se incluyen en el desarrollo curricular.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/>
              <a:t>Inclusiva porque se ocupa de reducir al máximo la desigualdad del acceso a las oportunidades, y evita los distintos tipos de discriminación a los que están expuestos niñas, niños y adolescentes.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brir llave 27"/>
          <p:cNvSpPr/>
          <p:nvPr/>
        </p:nvSpPr>
        <p:spPr>
          <a:xfrm>
            <a:off x="7529017" y="4961373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Rectángulo 1"/>
          <p:cNvSpPr/>
          <p:nvPr/>
        </p:nvSpPr>
        <p:spPr>
          <a:xfrm>
            <a:off x="5649039" y="539642"/>
            <a:ext cx="46413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 perder el objetivo, nuestra mirada debe estar puesta en las competencias, los estándares curriculares y en los aprendizajes esperados. Esto proporciona al estudiante la ayuda necesaria para aplicar sus conocimientos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con la intención de que respondan a las demandas actuales y en diferentes contextos.</a:t>
            </a:r>
          </a:p>
          <a:p>
            <a:r>
              <a:rPr lang="es-MX" sz="1200" dirty="0"/>
              <a:t> </a:t>
            </a:r>
          </a:p>
          <a:p>
            <a:pPr algn="just"/>
            <a:endParaRPr lang="es-MX" sz="120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7519916" y="1928169"/>
            <a:ext cx="46345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Acervos para la Biblioteca Escolar y la Biblioteca de Aula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Materiales audiovisuales, multimedia e Internet. 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Materiales y recursos educativos informáticos. 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Pueden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utilizarse dentro y fuera del aula mediante portales educativos, entre los que se encuentran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 objetos de aprendizaje, planes de clase, reactivos y plataformas tecnológicas.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Abrir llave 22"/>
          <p:cNvSpPr/>
          <p:nvPr/>
        </p:nvSpPr>
        <p:spPr>
          <a:xfrm>
            <a:off x="7339085" y="1866417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842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171538" y="2898739"/>
            <a:ext cx="1561727" cy="74521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Principios pedagógicos</a:t>
            </a:r>
            <a:endParaRPr lang="es-MX" dirty="0"/>
          </a:p>
        </p:txBody>
      </p:sp>
      <p:sp>
        <p:nvSpPr>
          <p:cNvPr id="5" name="Abrir llave 4"/>
          <p:cNvSpPr/>
          <p:nvPr/>
        </p:nvSpPr>
        <p:spPr>
          <a:xfrm>
            <a:off x="1869744" y="193776"/>
            <a:ext cx="573206" cy="615514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2331492" y="451782"/>
            <a:ext cx="1897038" cy="94865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Incorporar temas de relevancia social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2333768" y="2103771"/>
            <a:ext cx="1897038" cy="1044472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Renovar el pacto entre el estudiante, el docente, la familia y la escuela</a:t>
            </a:r>
            <a:endParaRPr lang="es-MX" sz="14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2333768" y="3542459"/>
            <a:ext cx="1897038" cy="83619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Reorientar el liderazgo</a:t>
            </a:r>
            <a:endParaRPr lang="es-MX" sz="1400" dirty="0"/>
          </a:p>
        </p:txBody>
      </p:sp>
      <p:sp>
        <p:nvSpPr>
          <p:cNvPr id="9" name="Rectángulo redondeado 8"/>
          <p:cNvSpPr/>
          <p:nvPr/>
        </p:nvSpPr>
        <p:spPr>
          <a:xfrm>
            <a:off x="2343149" y="5133772"/>
            <a:ext cx="1897038" cy="83619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tutoría y la asesoría académica a la escuela</a:t>
            </a:r>
            <a:endParaRPr lang="es-MX" sz="1400" dirty="0"/>
          </a:p>
        </p:txBody>
      </p:sp>
      <p:sp>
        <p:nvSpPr>
          <p:cNvPr id="10" name="Abrir llave 9"/>
          <p:cNvSpPr/>
          <p:nvPr/>
        </p:nvSpPr>
        <p:spPr>
          <a:xfrm>
            <a:off x="4465094" y="2153969"/>
            <a:ext cx="229736" cy="99427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Abrir llave 10"/>
          <p:cNvSpPr/>
          <p:nvPr/>
        </p:nvSpPr>
        <p:spPr>
          <a:xfrm>
            <a:off x="4297337" y="193776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Abrir llave 11"/>
          <p:cNvSpPr/>
          <p:nvPr/>
        </p:nvSpPr>
        <p:spPr>
          <a:xfrm>
            <a:off x="4465094" y="3418704"/>
            <a:ext cx="327546" cy="123106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Abrir llave 12"/>
          <p:cNvSpPr/>
          <p:nvPr/>
        </p:nvSpPr>
        <p:spPr>
          <a:xfrm>
            <a:off x="4465094" y="4913627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/>
          <p:cNvSpPr/>
          <p:nvPr/>
        </p:nvSpPr>
        <p:spPr>
          <a:xfrm>
            <a:off x="4694831" y="2195193"/>
            <a:ext cx="5472751" cy="882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 requiere renovar el pacto entre los diversos actores educativos, con el fin de promover normas que regulen la convivencia diaria, establezcan vínculos entre los derechos y las responsabilidades, y delimiten el ejercicio del poder y de la autoridad en la escuela con la participación de la familia.</a:t>
            </a:r>
            <a:endParaRPr lang="es-MX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4694831" y="3442836"/>
            <a:ext cx="29888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Reorientar el liderazgo implica un compromiso personal y con el grupo, una relación horizontal en la que el diálogo informado favorezca la toma de decisiones centrada en el aprendizaje de los alumnos.</a:t>
            </a:r>
          </a:p>
        </p:txBody>
      </p:sp>
      <p:sp>
        <p:nvSpPr>
          <p:cNvPr id="22" name="Rectángulo 21"/>
          <p:cNvSpPr/>
          <p:nvPr/>
        </p:nvSpPr>
        <p:spPr>
          <a:xfrm>
            <a:off x="4690278" y="5091722"/>
            <a:ext cx="26886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tutoría se concibe como el conjunto de alternativas de atención individualizada que parte de un diagnóstico. Sus destinatarios son estudiantes o docentes.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7782064" y="5091722"/>
            <a:ext cx="29683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asesoría es un acompañamiento que se da a los docentes para la comprensión e implementación de las nuevas propuestas curriculares. Su reto está en la 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resignificación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de conceptos y prácticas.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brir llave 27"/>
          <p:cNvSpPr/>
          <p:nvPr/>
        </p:nvSpPr>
        <p:spPr>
          <a:xfrm>
            <a:off x="7529017" y="4961373"/>
            <a:ext cx="327546" cy="1378424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Rectángulo 1"/>
          <p:cNvSpPr/>
          <p:nvPr/>
        </p:nvSpPr>
        <p:spPr>
          <a:xfrm>
            <a:off x="4554936" y="263756"/>
            <a:ext cx="3227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Los temas de relevancia social se derivan de los retos de una sociedad que cambia constantemente y requiere que todos sus integrantes actúen con responsabilidad ante el medio natural y social, la vida y la salud, y la diversidad social, cultural y lingüística.</a:t>
            </a:r>
            <a:endParaRPr lang="es-MX" sz="120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8011236" y="279567"/>
            <a:ext cx="41705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Valores y actitudes que se refieren a la atención a la diversidad, la equidad de género, la educación para la salud, la educación sexual, la educación ambiental para la sustentabilidad, la educación financiera, la educación del consumidor, la prevención de la violencia escolar –</a:t>
            </a:r>
            <a:r>
              <a:rPr lang="es-MX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bullying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–, la educación para la paz y los derechos humanos, la educación vial, y la educación en valores y ciudadanía.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Abrir llave 24"/>
          <p:cNvSpPr/>
          <p:nvPr/>
        </p:nvSpPr>
        <p:spPr>
          <a:xfrm>
            <a:off x="7840640" y="3271346"/>
            <a:ext cx="365649" cy="1415339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/>
          <p:cNvSpPr/>
          <p:nvPr/>
        </p:nvSpPr>
        <p:spPr>
          <a:xfrm>
            <a:off x="8065824" y="3374041"/>
            <a:ext cx="3911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creatividad colectiva.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visión de futuro.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innovación para la transformación.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El fortalecimiento de la gestión.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promoción del trabajo colaborativo.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 asesoría y la orientación.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Abrir llave 25"/>
          <p:cNvSpPr/>
          <p:nvPr/>
        </p:nvSpPr>
        <p:spPr>
          <a:xfrm>
            <a:off x="7934463" y="225519"/>
            <a:ext cx="365649" cy="1612331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56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1529256" y="1648320"/>
            <a:ext cx="10373710" cy="450893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2222939" y="2607825"/>
            <a:ext cx="89863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Los principios pedagógicos son 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761284" y="492149"/>
            <a:ext cx="40034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CONCLUS</a:t>
            </a:r>
            <a:r>
              <a:rPr lang="es-ES" sz="5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IÓN</a:t>
            </a:r>
            <a:endParaRPr lang="es-E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549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1095</Words>
  <Application>Microsoft Office PowerPoint</Application>
  <PresentationFormat>Panorámica</PresentationFormat>
  <Paragraphs>73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Isayeid Monserrat Pilar Carmona</dc:creator>
  <cp:lastModifiedBy>Isayeid Monserrat Pilar Carmona</cp:lastModifiedBy>
  <cp:revision>11</cp:revision>
  <dcterms:created xsi:type="dcterms:W3CDTF">2016-01-05T00:00:13Z</dcterms:created>
  <dcterms:modified xsi:type="dcterms:W3CDTF">2016-01-06T03:03:30Z</dcterms:modified>
</cp:coreProperties>
</file>