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59" r:id="rId4"/>
    <p:sldId id="260" r:id="rId5"/>
  </p:sldIdLst>
  <p:sldSz cx="6858000" cy="9144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2268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3C77E-CE02-47EA-98C4-571666A923A2}" type="datetimeFigureOut">
              <a:rPr lang="es-MX"/>
              <a:pPr>
                <a:defRPr/>
              </a:pPr>
              <a:t>19/01/2016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53F83-0E24-407C-90F4-BF74701AF00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1687C-56C5-4B4D-AD10-477DE514BBED}" type="datetimeFigureOut">
              <a:rPr lang="es-MX"/>
              <a:pPr>
                <a:defRPr/>
              </a:pPr>
              <a:t>19/01/2016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1EA9E-AD7E-467E-87D8-BDD554F5B1D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87F23-1106-4457-9262-0058685B22C9}" type="datetimeFigureOut">
              <a:rPr lang="es-MX"/>
              <a:pPr>
                <a:defRPr/>
              </a:pPr>
              <a:t>19/01/2016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9369C-66CA-4329-8869-DC873F1759C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87A15-D760-4609-85AD-095B1939AECE}" type="datetimeFigureOut">
              <a:rPr lang="es-MX"/>
              <a:pPr>
                <a:defRPr/>
              </a:pPr>
              <a:t>19/01/2016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31CF4-F71F-4FA9-9A7C-BB118E352DF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28AAC-E01F-4D8C-8A9D-4E1F0B47D17B}" type="datetimeFigureOut">
              <a:rPr lang="es-MX"/>
              <a:pPr>
                <a:defRPr/>
              </a:pPr>
              <a:t>19/01/2016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3C637-0899-4B52-8064-5896794E06A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E761D-BD32-4641-B163-49D1D19FB83C}" type="datetimeFigureOut">
              <a:rPr lang="es-MX"/>
              <a:pPr>
                <a:defRPr/>
              </a:pPr>
              <a:t>19/01/2016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98C53-2307-4D13-AB21-C2FDFEF94FF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D91E3-5E6A-44D1-B8B7-A1427BA90F33}" type="datetimeFigureOut">
              <a:rPr lang="es-MX"/>
              <a:pPr>
                <a:defRPr/>
              </a:pPr>
              <a:t>19/01/2016</a:t>
            </a:fld>
            <a:endParaRPr lang="es-MX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871AD-44EF-4861-BC27-7D72CBE6977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3CA52-F175-41E7-913E-DC67968E49BB}" type="datetimeFigureOut">
              <a:rPr lang="es-MX"/>
              <a:pPr>
                <a:defRPr/>
              </a:pPr>
              <a:t>19/01/2016</a:t>
            </a:fld>
            <a:endParaRPr lang="es-MX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5562E-1AB9-4784-92B1-6F8EEB3671B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0BE2D-BB41-4398-9136-E1D82EF9C33B}" type="datetimeFigureOut">
              <a:rPr lang="es-MX"/>
              <a:pPr>
                <a:defRPr/>
              </a:pPr>
              <a:t>19/01/2016</a:t>
            </a:fld>
            <a:endParaRPr lang="es-MX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E243E-5E03-4AB9-920C-C907A0AB711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221B5-DA07-4709-9FB0-A3601BA93C55}" type="datetimeFigureOut">
              <a:rPr lang="es-MX"/>
              <a:pPr>
                <a:defRPr/>
              </a:pPr>
              <a:t>19/01/2016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6745E-7FDD-4B52-A5D8-A7FE8E103B2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46C73-8A12-4F86-9E50-3B4DDD88CAC7}" type="datetimeFigureOut">
              <a:rPr lang="es-MX"/>
              <a:pPr>
                <a:defRPr/>
              </a:pPr>
              <a:t>19/01/2016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3ED9-9A02-403E-93E4-76409C6BFC2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F3A7BD-5A75-4880-9422-AF7120FC90CB}" type="datetimeFigureOut">
              <a:rPr lang="es-MX"/>
              <a:pPr>
                <a:defRPr/>
              </a:pPr>
              <a:t>19/01/2016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FE24188-5D23-49DC-A833-69E9BCBCAB2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404664" y="467544"/>
            <a:ext cx="6192688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/>
              <a:t>ESCUELA NORMAL DE EDUCACIÓN PREESCOLAR</a:t>
            </a:r>
          </a:p>
          <a:p>
            <a:pPr algn="ctr"/>
            <a:endParaRPr lang="es-MX" b="1" dirty="0"/>
          </a:p>
          <a:p>
            <a:pPr algn="ctr"/>
            <a:r>
              <a:rPr lang="es-MX" b="1" dirty="0"/>
              <a:t>Licenciatura en Educación Preescolar</a:t>
            </a:r>
          </a:p>
          <a:p>
            <a:pPr algn="ctr"/>
            <a:endParaRPr lang="es-MX" dirty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/>
          </a:p>
          <a:p>
            <a:pPr algn="ctr"/>
            <a:endParaRPr lang="es-MX" dirty="0"/>
          </a:p>
          <a:p>
            <a:pPr algn="ctr"/>
            <a:endParaRPr lang="es-MX" altLang="es-MX" b="1" i="1" dirty="0" smtClean="0">
              <a:solidFill>
                <a:srgbClr val="000000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ctr"/>
            <a:r>
              <a:rPr lang="es-MX" altLang="es-MX" b="1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Fundamentos </a:t>
            </a:r>
            <a:r>
              <a:rPr lang="es-MX" altLang="es-MX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generales del Plan de Estudios 2011 de Educación Básica.</a:t>
            </a:r>
          </a:p>
          <a:p>
            <a:pPr algn="ctr"/>
            <a:r>
              <a:rPr lang="es-MX" b="1" i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El enfoque formativo, fundamentos y principios teóricos del Plan de Estudios 2011 de Educación Básica</a:t>
            </a:r>
            <a:r>
              <a:rPr lang="es-MX" b="1" i="1" dirty="0" smtClean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s-MX" b="1" i="1" dirty="0"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ctr"/>
            <a:endParaRPr lang="es-MX" b="1" i="1" dirty="0"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ctr"/>
            <a:r>
              <a:rPr lang="es-MX" dirty="0" smtClean="0"/>
              <a:t>Por</a:t>
            </a:r>
            <a:r>
              <a:rPr lang="es-MX" dirty="0"/>
              <a:t>:</a:t>
            </a:r>
          </a:p>
          <a:p>
            <a:pPr algn="ctr"/>
            <a:r>
              <a:rPr lang="es-MX" dirty="0"/>
              <a:t>Wendy </a:t>
            </a:r>
            <a:r>
              <a:rPr lang="es-MX" dirty="0" err="1"/>
              <a:t>Nallley</a:t>
            </a:r>
            <a:r>
              <a:rPr lang="es-MX" dirty="0"/>
              <a:t> Sifuentes Saucedo.</a:t>
            </a:r>
          </a:p>
          <a:p>
            <a:pPr algn="ctr"/>
            <a:endParaRPr lang="es-MX" dirty="0"/>
          </a:p>
          <a:p>
            <a:pPr algn="ctr"/>
            <a:r>
              <a:rPr lang="es-MX" dirty="0"/>
              <a:t>Séptimo Semestre, </a:t>
            </a:r>
            <a:r>
              <a:rPr lang="es-MX" dirty="0" smtClean="0"/>
              <a:t>4° “A”</a:t>
            </a:r>
            <a:endParaRPr lang="es-MX" dirty="0"/>
          </a:p>
          <a:p>
            <a:pPr algn="ctr"/>
            <a:r>
              <a:rPr lang="es-MX" dirty="0"/>
              <a:t>Maestra:</a:t>
            </a:r>
          </a:p>
          <a:p>
            <a:pPr algn="ctr"/>
            <a:r>
              <a:rPr lang="es-MX" dirty="0"/>
              <a:t>Oralia Gabriela Palmarés Villareal</a:t>
            </a:r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r>
              <a:rPr lang="es-MX" dirty="0"/>
              <a:t>Saltillo, Coahuila de </a:t>
            </a:r>
            <a:r>
              <a:rPr lang="es-MX" dirty="0" smtClean="0"/>
              <a:t>Zaragoza                   Enero del 2016</a:t>
            </a:r>
            <a:endParaRPr lang="es-MX" dirty="0"/>
          </a:p>
        </p:txBody>
      </p:sp>
      <p:pic>
        <p:nvPicPr>
          <p:cNvPr id="10" name="2 Imagen" descr="http://www.enef.sepc.edu.mx/imagenes/logooooos/02ene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18792" y="1331640"/>
            <a:ext cx="1764432" cy="1698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02040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8575" y="4017963"/>
            <a:ext cx="1223963" cy="43088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Principios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pedagógicos</a:t>
            </a:r>
          </a:p>
        </p:txBody>
      </p:sp>
      <p:sp>
        <p:nvSpPr>
          <p:cNvPr id="15362" name="3 Rectángulo"/>
          <p:cNvSpPr>
            <a:spLocks noChangeArrowheads="1"/>
          </p:cNvSpPr>
          <p:nvPr/>
        </p:nvSpPr>
        <p:spPr bwMode="auto">
          <a:xfrm>
            <a:off x="1466850" y="611188"/>
            <a:ext cx="1314450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1-Centrar la atención en los estudiantes y en sus procesos de aprendizaje.</a:t>
            </a:r>
          </a:p>
        </p:txBody>
      </p:sp>
      <p:sp>
        <p:nvSpPr>
          <p:cNvPr id="5" name="4 Abrir llave"/>
          <p:cNvSpPr/>
          <p:nvPr/>
        </p:nvSpPr>
        <p:spPr>
          <a:xfrm>
            <a:off x="2781300" y="684213"/>
            <a:ext cx="215900" cy="719137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5 Rectángulo"/>
          <p:cNvSpPr>
            <a:spLocks noChangeArrowheads="1"/>
          </p:cNvSpPr>
          <p:nvPr/>
        </p:nvSpPr>
        <p:spPr bwMode="auto">
          <a:xfrm>
            <a:off x="2924175" y="755650"/>
            <a:ext cx="122555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El referente es el estudiante.</a:t>
            </a:r>
          </a:p>
        </p:txBody>
      </p:sp>
      <p:sp>
        <p:nvSpPr>
          <p:cNvPr id="15365" name="6 Rectángulo"/>
          <p:cNvSpPr>
            <a:spLocks noChangeArrowheads="1"/>
          </p:cNvSpPr>
          <p:nvPr/>
        </p:nvSpPr>
        <p:spPr bwMode="auto">
          <a:xfrm>
            <a:off x="4365625" y="142875"/>
            <a:ext cx="2303463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Generar disposición.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Capacidad de continuar aprendiendo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Desarrollar habilidades para solucionar problemas.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Pensar críticamente.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Comprender y explicar situaciones diversas.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Manejar información e innovar.</a:t>
            </a:r>
          </a:p>
        </p:txBody>
      </p:sp>
      <p:sp>
        <p:nvSpPr>
          <p:cNvPr id="8" name="7 Abrir llave"/>
          <p:cNvSpPr/>
          <p:nvPr/>
        </p:nvSpPr>
        <p:spPr>
          <a:xfrm>
            <a:off x="4221163" y="34925"/>
            <a:ext cx="287337" cy="1728788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7" name="10 Rectángulo"/>
          <p:cNvSpPr>
            <a:spLocks noChangeArrowheads="1"/>
          </p:cNvSpPr>
          <p:nvPr/>
        </p:nvSpPr>
        <p:spPr bwMode="auto">
          <a:xfrm>
            <a:off x="1466850" y="2555875"/>
            <a:ext cx="1368425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2-Planificar para potenciar el aprendizaje.</a:t>
            </a:r>
          </a:p>
        </p:txBody>
      </p:sp>
      <p:sp>
        <p:nvSpPr>
          <p:cNvPr id="12" name="11 Abrir llave"/>
          <p:cNvSpPr/>
          <p:nvPr/>
        </p:nvSpPr>
        <p:spPr>
          <a:xfrm>
            <a:off x="2763838" y="2001838"/>
            <a:ext cx="431800" cy="1922462"/>
          </a:xfrm>
          <a:prstGeom prst="leftBrace">
            <a:avLst>
              <a:gd name="adj1" fmla="val 8333"/>
              <a:gd name="adj2" fmla="val 44125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9" name="13 Rectángulo"/>
          <p:cNvSpPr>
            <a:spLocks noChangeArrowheads="1"/>
          </p:cNvSpPr>
          <p:nvPr/>
        </p:nvSpPr>
        <p:spPr bwMode="auto">
          <a:xfrm>
            <a:off x="2997200" y="1979613"/>
            <a:ext cx="1584325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Planificación, elemento sustantivo de la practica docente para potenciar el aprendizaje de los estudiantes.</a:t>
            </a:r>
          </a:p>
          <a:p>
            <a:pPr marL="171450" indent="-171450" algn="just">
              <a:buFont typeface="Arial" charset="0"/>
              <a:buChar char="•"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Las actividades deben representar desafíos intelectuales. </a:t>
            </a:r>
          </a:p>
        </p:txBody>
      </p:sp>
      <p:sp>
        <p:nvSpPr>
          <p:cNvPr id="15370" name="14 Rectángulo"/>
          <p:cNvSpPr>
            <a:spLocks noChangeArrowheads="1"/>
          </p:cNvSpPr>
          <p:nvPr/>
        </p:nvSpPr>
        <p:spPr bwMode="auto">
          <a:xfrm>
            <a:off x="4679950" y="2124075"/>
            <a:ext cx="2062163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Implica organizar actividades de aprendizaje.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Diferentes formas de trabajo, como situaciones y secuencias didácticas, proyectos etc.</a:t>
            </a:r>
          </a:p>
        </p:txBody>
      </p:sp>
      <p:sp>
        <p:nvSpPr>
          <p:cNvPr id="16" name="15 Abrir llave"/>
          <p:cNvSpPr/>
          <p:nvPr/>
        </p:nvSpPr>
        <p:spPr>
          <a:xfrm>
            <a:off x="4581525" y="2124075"/>
            <a:ext cx="287338" cy="1295400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2" name="17 Rectángulo"/>
          <p:cNvSpPr>
            <a:spLocks noChangeArrowheads="1"/>
          </p:cNvSpPr>
          <p:nvPr/>
        </p:nvSpPr>
        <p:spPr bwMode="auto">
          <a:xfrm>
            <a:off x="1484313" y="5003800"/>
            <a:ext cx="1081087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3-Generar ambientes de aprendizaje.</a:t>
            </a:r>
          </a:p>
        </p:txBody>
      </p:sp>
      <p:sp>
        <p:nvSpPr>
          <p:cNvPr id="15373" name="19 Rectángulo"/>
          <p:cNvSpPr>
            <a:spLocks noChangeArrowheads="1"/>
          </p:cNvSpPr>
          <p:nvPr/>
        </p:nvSpPr>
        <p:spPr bwMode="auto">
          <a:xfrm>
            <a:off x="2781300" y="4716463"/>
            <a:ext cx="1223963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Espacio donde se desarrolla la comunicación y las interacciones que posibiliten el aprendizaje.</a:t>
            </a:r>
          </a:p>
        </p:txBody>
      </p:sp>
      <p:sp>
        <p:nvSpPr>
          <p:cNvPr id="21" name="20 Abrir llave"/>
          <p:cNvSpPr/>
          <p:nvPr/>
        </p:nvSpPr>
        <p:spPr>
          <a:xfrm>
            <a:off x="2492375" y="4643438"/>
            <a:ext cx="431800" cy="1152525"/>
          </a:xfrm>
          <a:prstGeom prst="leftBrace">
            <a:avLst>
              <a:gd name="adj1" fmla="val 8333"/>
              <a:gd name="adj2" fmla="val 50935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5" name="22 Rectángulo"/>
          <p:cNvSpPr>
            <a:spLocks noChangeArrowheads="1"/>
          </p:cNvSpPr>
          <p:nvPr/>
        </p:nvSpPr>
        <p:spPr bwMode="auto">
          <a:xfrm>
            <a:off x="4149725" y="4067175"/>
            <a:ext cx="1366838" cy="297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La claridad respecto del aprendizaje que se espera que logre.</a:t>
            </a:r>
          </a:p>
          <a:p>
            <a:pPr marL="171450" indent="-171450" algn="just">
              <a:buFont typeface="Arial" charset="0"/>
              <a:buChar char="•"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Reconocimiento de los elementos del contexto.</a:t>
            </a:r>
          </a:p>
          <a:p>
            <a:pPr marL="171450" indent="-171450" algn="just">
              <a:buFont typeface="Arial" charset="0"/>
              <a:buChar char="•"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charset="0"/>
              <a:buChar char="•"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Relevancia de los materiales educativos.</a:t>
            </a:r>
          </a:p>
          <a:p>
            <a:pPr marL="171450" indent="-171450" algn="just">
              <a:buFont typeface="Arial" charset="0"/>
              <a:buChar char="•"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La interacción.</a:t>
            </a:r>
          </a:p>
        </p:txBody>
      </p:sp>
      <p:sp>
        <p:nvSpPr>
          <p:cNvPr id="24" name="23 Abrir llave"/>
          <p:cNvSpPr/>
          <p:nvPr/>
        </p:nvSpPr>
        <p:spPr>
          <a:xfrm>
            <a:off x="3933825" y="3995738"/>
            <a:ext cx="431800" cy="3024187"/>
          </a:xfrm>
          <a:prstGeom prst="leftBrace">
            <a:avLst>
              <a:gd name="adj1" fmla="val 8333"/>
              <a:gd name="adj2" fmla="val 44125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7" name="24 Rectángulo"/>
          <p:cNvSpPr>
            <a:spLocks noChangeArrowheads="1"/>
          </p:cNvSpPr>
          <p:nvPr/>
        </p:nvSpPr>
        <p:spPr bwMode="auto">
          <a:xfrm>
            <a:off x="5634038" y="4140200"/>
            <a:ext cx="1223962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Historia del lugar, practicas y costumbres, tradiciones, carácter rural, semirural o urbano del lugar, clima, flora y fauna.</a:t>
            </a:r>
          </a:p>
        </p:txBody>
      </p:sp>
      <p:sp>
        <p:nvSpPr>
          <p:cNvPr id="15378" name="25 Rectángulo"/>
          <p:cNvSpPr>
            <a:spLocks noChangeArrowheads="1"/>
          </p:cNvSpPr>
          <p:nvPr/>
        </p:nvSpPr>
        <p:spPr bwMode="auto">
          <a:xfrm>
            <a:off x="5634038" y="5795963"/>
            <a:ext cx="1223962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Impresos, audiovisuales y digitales.</a:t>
            </a:r>
          </a:p>
        </p:txBody>
      </p:sp>
      <p:sp>
        <p:nvSpPr>
          <p:cNvPr id="15379" name="26 Rectángulo"/>
          <p:cNvSpPr>
            <a:spLocks noChangeArrowheads="1"/>
          </p:cNvSpPr>
          <p:nvPr/>
        </p:nvSpPr>
        <p:spPr bwMode="auto">
          <a:xfrm>
            <a:off x="5589588" y="6475413"/>
            <a:ext cx="11969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Estudiante– maestro.</a:t>
            </a:r>
          </a:p>
        </p:txBody>
      </p:sp>
      <p:sp>
        <p:nvSpPr>
          <p:cNvPr id="28" name="27 Abrir llave"/>
          <p:cNvSpPr/>
          <p:nvPr/>
        </p:nvSpPr>
        <p:spPr>
          <a:xfrm>
            <a:off x="5445125" y="6443663"/>
            <a:ext cx="287338" cy="504825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28 Abrir llave"/>
          <p:cNvSpPr/>
          <p:nvPr/>
        </p:nvSpPr>
        <p:spPr>
          <a:xfrm>
            <a:off x="5516563" y="5867400"/>
            <a:ext cx="215900" cy="504825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29 Abrir llave"/>
          <p:cNvSpPr/>
          <p:nvPr/>
        </p:nvSpPr>
        <p:spPr>
          <a:xfrm>
            <a:off x="5373688" y="4140200"/>
            <a:ext cx="431800" cy="1511300"/>
          </a:xfrm>
          <a:prstGeom prst="leftBrace">
            <a:avLst>
              <a:gd name="adj1" fmla="val 8333"/>
              <a:gd name="adj2" fmla="val 70963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3" name="30 Rectángulo"/>
          <p:cNvSpPr>
            <a:spLocks noChangeArrowheads="1"/>
          </p:cNvSpPr>
          <p:nvPr/>
        </p:nvSpPr>
        <p:spPr bwMode="auto">
          <a:xfrm>
            <a:off x="1412875" y="7508875"/>
            <a:ext cx="115252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4-Trabajar en colaboración para construir el aprendizaje.</a:t>
            </a:r>
          </a:p>
        </p:txBody>
      </p:sp>
      <p:sp>
        <p:nvSpPr>
          <p:cNvPr id="32" name="31 Abrir llave"/>
          <p:cNvSpPr/>
          <p:nvPr/>
        </p:nvSpPr>
        <p:spPr>
          <a:xfrm>
            <a:off x="2492375" y="7092950"/>
            <a:ext cx="431800" cy="2016125"/>
          </a:xfrm>
          <a:prstGeom prst="leftBrace">
            <a:avLst>
              <a:gd name="adj1" fmla="val 8333"/>
              <a:gd name="adj2" fmla="val 41260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5" name="32 Rectángulo"/>
          <p:cNvSpPr>
            <a:spLocks noChangeArrowheads="1"/>
          </p:cNvSpPr>
          <p:nvPr/>
        </p:nvSpPr>
        <p:spPr bwMode="auto">
          <a:xfrm>
            <a:off x="2708275" y="7020272"/>
            <a:ext cx="1728788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Alude a estudiantes y maestros.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Orienta las accionas para el descubrimiento, la búsqueda de soluciones, coincidencias y diferencias, con el propósito de construir aprendizajes colectivos.</a:t>
            </a:r>
          </a:p>
        </p:txBody>
      </p:sp>
      <p:sp>
        <p:nvSpPr>
          <p:cNvPr id="15386" name="33 Rectángulo"/>
          <p:cNvSpPr>
            <a:spLocks noChangeArrowheads="1"/>
          </p:cNvSpPr>
          <p:nvPr/>
        </p:nvSpPr>
        <p:spPr bwMode="auto">
          <a:xfrm>
            <a:off x="4581525" y="7251700"/>
            <a:ext cx="2276475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Que se inclusivo.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Que defina metas comunes.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Que favorezca el liderazgo compartido.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Que permita el intercambio de recursos.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Que desarrolle el sentido de responsabilidad y corresponsabilidad.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Que se realice entornos presenciales y virtuales </a:t>
            </a:r>
          </a:p>
        </p:txBody>
      </p:sp>
      <p:sp>
        <p:nvSpPr>
          <p:cNvPr id="35" name="34 Abrir llave"/>
          <p:cNvSpPr/>
          <p:nvPr/>
        </p:nvSpPr>
        <p:spPr>
          <a:xfrm>
            <a:off x="4365625" y="7235825"/>
            <a:ext cx="431800" cy="1800225"/>
          </a:xfrm>
          <a:prstGeom prst="leftBrace">
            <a:avLst>
              <a:gd name="adj1" fmla="val 8333"/>
              <a:gd name="adj2" fmla="val 45997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8" name="35 Rectángulo"/>
          <p:cNvSpPr>
            <a:spLocks noChangeArrowheads="1"/>
          </p:cNvSpPr>
          <p:nvPr/>
        </p:nvSpPr>
        <p:spPr bwMode="auto">
          <a:xfrm>
            <a:off x="-26988" y="4643438"/>
            <a:ext cx="1511301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Son condiciones esenciales para la implementación del currículo, la transformación de la práctica docente, el logro de los aprendizajes y la mejora de la calidad educativa.</a:t>
            </a:r>
          </a:p>
        </p:txBody>
      </p:sp>
      <p:sp>
        <p:nvSpPr>
          <p:cNvPr id="10" name="9 Abrir llave"/>
          <p:cNvSpPr/>
          <p:nvPr/>
        </p:nvSpPr>
        <p:spPr>
          <a:xfrm>
            <a:off x="1052513" y="395288"/>
            <a:ext cx="792162" cy="8569325"/>
          </a:xfrm>
          <a:prstGeom prst="leftBrace">
            <a:avLst>
              <a:gd name="adj1" fmla="val 8333"/>
              <a:gd name="adj2" fmla="val 45207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CuadroTexto"/>
          <p:cNvSpPr txBox="1">
            <a:spLocks noChangeArrowheads="1"/>
          </p:cNvSpPr>
          <p:nvPr/>
        </p:nvSpPr>
        <p:spPr bwMode="auto">
          <a:xfrm>
            <a:off x="0" y="3730625"/>
            <a:ext cx="122396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Principios </a:t>
            </a:r>
          </a:p>
          <a:p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pedagógicos</a:t>
            </a:r>
          </a:p>
        </p:txBody>
      </p:sp>
      <p:sp>
        <p:nvSpPr>
          <p:cNvPr id="16386" name="2 Rectángulo"/>
          <p:cNvSpPr>
            <a:spLocks noChangeArrowheads="1"/>
          </p:cNvSpPr>
          <p:nvPr/>
        </p:nvSpPr>
        <p:spPr bwMode="auto">
          <a:xfrm>
            <a:off x="1466850" y="611188"/>
            <a:ext cx="1314450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5-Poner énfasis en el desarrollo de competencias el logro de los estándares</a:t>
            </a:r>
          </a:p>
        </p:txBody>
      </p:sp>
      <p:sp>
        <p:nvSpPr>
          <p:cNvPr id="4" name="3 Abrir llave"/>
          <p:cNvSpPr/>
          <p:nvPr/>
        </p:nvSpPr>
        <p:spPr>
          <a:xfrm>
            <a:off x="2781300" y="468313"/>
            <a:ext cx="360363" cy="1008062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Abrir llave"/>
          <p:cNvSpPr/>
          <p:nvPr/>
        </p:nvSpPr>
        <p:spPr>
          <a:xfrm>
            <a:off x="1052513" y="179388"/>
            <a:ext cx="792162" cy="8785225"/>
          </a:xfrm>
          <a:prstGeom prst="leftBrace">
            <a:avLst>
              <a:gd name="adj1" fmla="val 8333"/>
              <a:gd name="adj2" fmla="val 43006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9" name="5 Rectángulo"/>
          <p:cNvSpPr>
            <a:spLocks noChangeArrowheads="1"/>
          </p:cNvSpPr>
          <p:nvPr/>
        </p:nvSpPr>
        <p:spPr bwMode="auto">
          <a:xfrm>
            <a:off x="2924175" y="541338"/>
            <a:ext cx="1657350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Favorece el desarrollo de competencias, logro de estándares y aprendizajes esperados.</a:t>
            </a:r>
          </a:p>
        </p:txBody>
      </p:sp>
      <p:sp>
        <p:nvSpPr>
          <p:cNvPr id="16390" name="6 Rectángulo"/>
          <p:cNvSpPr>
            <a:spLocks noChangeArrowheads="1"/>
          </p:cNvSpPr>
          <p:nvPr/>
        </p:nvSpPr>
        <p:spPr bwMode="auto">
          <a:xfrm>
            <a:off x="4724400" y="469900"/>
            <a:ext cx="2133600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Proveerán a los estudiantes de las herramientas necesarias para la aplicación eficiente de todas las formas de conocimientos adquiridos .</a:t>
            </a:r>
          </a:p>
        </p:txBody>
      </p:sp>
      <p:sp>
        <p:nvSpPr>
          <p:cNvPr id="8" name="7 Abrir llave"/>
          <p:cNvSpPr/>
          <p:nvPr/>
        </p:nvSpPr>
        <p:spPr>
          <a:xfrm>
            <a:off x="4508500" y="468313"/>
            <a:ext cx="360363" cy="863600"/>
          </a:xfrm>
          <a:prstGeom prst="leftBrace">
            <a:avLst>
              <a:gd name="adj1" fmla="val 8333"/>
              <a:gd name="adj2" fmla="val 51374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2" name="8 Rectángulo"/>
          <p:cNvSpPr>
            <a:spLocks noChangeArrowheads="1"/>
          </p:cNvSpPr>
          <p:nvPr/>
        </p:nvSpPr>
        <p:spPr bwMode="auto">
          <a:xfrm>
            <a:off x="1412875" y="2251075"/>
            <a:ext cx="131286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6-Usar materiales educativos para favorecer el aprendizaje.</a:t>
            </a:r>
          </a:p>
        </p:txBody>
      </p:sp>
      <p:sp>
        <p:nvSpPr>
          <p:cNvPr id="10" name="9 Abrir llave"/>
          <p:cNvSpPr/>
          <p:nvPr/>
        </p:nvSpPr>
        <p:spPr>
          <a:xfrm>
            <a:off x="2708275" y="2106613"/>
            <a:ext cx="360363" cy="1008062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4" name="10 Rectángulo"/>
          <p:cNvSpPr>
            <a:spLocks noChangeArrowheads="1"/>
          </p:cNvSpPr>
          <p:nvPr/>
        </p:nvSpPr>
        <p:spPr bwMode="auto">
          <a:xfrm>
            <a:off x="2924175" y="2106613"/>
            <a:ext cx="144145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Además de utilizar el libro de texto, emplee otros materiales para el aprendizaje permanente.</a:t>
            </a:r>
          </a:p>
        </p:txBody>
      </p:sp>
      <p:sp>
        <p:nvSpPr>
          <p:cNvPr id="16395" name="11 Rectángulo"/>
          <p:cNvSpPr>
            <a:spLocks noChangeArrowheads="1"/>
          </p:cNvSpPr>
          <p:nvPr/>
        </p:nvSpPr>
        <p:spPr bwMode="auto">
          <a:xfrm>
            <a:off x="4581525" y="1962150"/>
            <a:ext cx="2276475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Acervos para la biblioteca escolar  y biblioteca del aula.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Materiales audiovisuales, multimedia e internet.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Materiales y recursos educativos informativos como objetos de aprendizaje.</a:t>
            </a:r>
          </a:p>
        </p:txBody>
      </p:sp>
      <p:sp>
        <p:nvSpPr>
          <p:cNvPr id="13" name="12 Abrir llave"/>
          <p:cNvSpPr/>
          <p:nvPr/>
        </p:nvSpPr>
        <p:spPr>
          <a:xfrm>
            <a:off x="4365625" y="1962150"/>
            <a:ext cx="358775" cy="1152525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7" name="13 Rectángulo"/>
          <p:cNvSpPr>
            <a:spLocks noChangeArrowheads="1"/>
          </p:cNvSpPr>
          <p:nvPr/>
        </p:nvSpPr>
        <p:spPr bwMode="auto">
          <a:xfrm>
            <a:off x="1466850" y="4532313"/>
            <a:ext cx="131445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7-Evaluar para aprender.</a:t>
            </a:r>
          </a:p>
        </p:txBody>
      </p:sp>
      <p:sp>
        <p:nvSpPr>
          <p:cNvPr id="15" name="14 Abrir llave"/>
          <p:cNvSpPr/>
          <p:nvPr/>
        </p:nvSpPr>
        <p:spPr>
          <a:xfrm>
            <a:off x="2636838" y="3635375"/>
            <a:ext cx="504825" cy="3097213"/>
          </a:xfrm>
          <a:prstGeom prst="leftBrace">
            <a:avLst>
              <a:gd name="adj1" fmla="val 8333"/>
              <a:gd name="adj2" fmla="val 36602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9" name="17 Rectángulo"/>
          <p:cNvSpPr>
            <a:spLocks noChangeArrowheads="1"/>
          </p:cNvSpPr>
          <p:nvPr/>
        </p:nvSpPr>
        <p:spPr bwMode="auto">
          <a:xfrm>
            <a:off x="2924175" y="3635375"/>
            <a:ext cx="2160588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Proceso que permite obtener evidencias, elaborar juicios y brindar retroalimentación sobre los logros de aprendizaje de los alumnos.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Crea oportunidades de aprendizaje y hace modificaciones en su practica.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Aprendizajes establecidos en el Plan y los programas e estudio.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El docente debe compartir con los alumnos y sus madres, padres de familia o tutores lo que se espera que aprenda así como los criterios de evaluación.</a:t>
            </a:r>
          </a:p>
        </p:txBody>
      </p:sp>
      <p:sp>
        <p:nvSpPr>
          <p:cNvPr id="19" name="18 Rectángulo"/>
          <p:cNvSpPr/>
          <p:nvPr/>
        </p:nvSpPr>
        <p:spPr>
          <a:xfrm>
            <a:off x="5256213" y="3694113"/>
            <a:ext cx="1557337" cy="24622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Distintos tipos de evaluación:</a:t>
            </a:r>
          </a:p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Diagnostica.</a:t>
            </a:r>
          </a:p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Formativa.</a:t>
            </a:r>
          </a:p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Sumativa.</a:t>
            </a:r>
          </a:p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Autoevaluación.</a:t>
            </a:r>
          </a:p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Coevaluación.</a:t>
            </a:r>
          </a:p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Heteroevaluación.</a:t>
            </a:r>
          </a:p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Identificar las estrategias e indumentos para cada nivel.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19 Abrir llave"/>
          <p:cNvSpPr/>
          <p:nvPr/>
        </p:nvSpPr>
        <p:spPr>
          <a:xfrm>
            <a:off x="5084763" y="3635375"/>
            <a:ext cx="360362" cy="2160588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20 Abrir llave"/>
          <p:cNvSpPr/>
          <p:nvPr/>
        </p:nvSpPr>
        <p:spPr>
          <a:xfrm>
            <a:off x="3141663" y="7019925"/>
            <a:ext cx="358775" cy="1368425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3" name="21 Rectángulo"/>
          <p:cNvSpPr>
            <a:spLocks noChangeArrowheads="1"/>
          </p:cNvSpPr>
          <p:nvPr/>
        </p:nvSpPr>
        <p:spPr bwMode="auto">
          <a:xfrm>
            <a:off x="1484313" y="7380288"/>
            <a:ext cx="165735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8-Favorecer la inclusión para atender a la diversidad.</a:t>
            </a:r>
          </a:p>
        </p:txBody>
      </p:sp>
      <p:sp>
        <p:nvSpPr>
          <p:cNvPr id="16404" name="22 Rectángulo"/>
          <p:cNvSpPr>
            <a:spLocks noChangeArrowheads="1"/>
          </p:cNvSpPr>
          <p:nvPr/>
        </p:nvSpPr>
        <p:spPr bwMode="auto">
          <a:xfrm>
            <a:off x="3370263" y="7019925"/>
            <a:ext cx="3487737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La educación es un derecho fundamental y una estrategia para ampliar las oportunidades, instrumentar las relaciones interculturales, reducir las desigualdades entre grupos sociales, cerrar brechas e impulsar la equidad.</a:t>
            </a:r>
          </a:p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Reconocer la diversidad que existe en nuestro país el sistema educativo hace efectivo este derecho al ofrecer una educación pertinente e inclusiva.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CuadroTexto"/>
          <p:cNvSpPr txBox="1">
            <a:spLocks noChangeArrowheads="1"/>
          </p:cNvSpPr>
          <p:nvPr/>
        </p:nvSpPr>
        <p:spPr bwMode="auto">
          <a:xfrm>
            <a:off x="0" y="3730625"/>
            <a:ext cx="122396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Principios </a:t>
            </a:r>
          </a:p>
          <a:p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pedagógicos</a:t>
            </a:r>
          </a:p>
        </p:txBody>
      </p:sp>
      <p:sp>
        <p:nvSpPr>
          <p:cNvPr id="17410" name="2 Rectángulo"/>
          <p:cNvSpPr>
            <a:spLocks noChangeArrowheads="1"/>
          </p:cNvSpPr>
          <p:nvPr/>
        </p:nvSpPr>
        <p:spPr bwMode="auto">
          <a:xfrm>
            <a:off x="1466850" y="971550"/>
            <a:ext cx="131445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9-Incorporar temas de relevancia social.</a:t>
            </a:r>
          </a:p>
        </p:txBody>
      </p:sp>
      <p:sp>
        <p:nvSpPr>
          <p:cNvPr id="4" name="3 Abrir llave"/>
          <p:cNvSpPr/>
          <p:nvPr/>
        </p:nvSpPr>
        <p:spPr>
          <a:xfrm>
            <a:off x="2781300" y="250825"/>
            <a:ext cx="360363" cy="2017713"/>
          </a:xfrm>
          <a:prstGeom prst="leftBrace">
            <a:avLst>
              <a:gd name="adj1" fmla="val 8333"/>
              <a:gd name="adj2" fmla="val 51502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Abrir llave"/>
          <p:cNvSpPr/>
          <p:nvPr/>
        </p:nvSpPr>
        <p:spPr>
          <a:xfrm>
            <a:off x="1052513" y="179388"/>
            <a:ext cx="792162" cy="8785225"/>
          </a:xfrm>
          <a:prstGeom prst="leftBrace">
            <a:avLst>
              <a:gd name="adj1" fmla="val 8333"/>
              <a:gd name="adj2" fmla="val 43006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3" name="5 Rectángulo"/>
          <p:cNvSpPr>
            <a:spLocks noChangeArrowheads="1"/>
          </p:cNvSpPr>
          <p:nvPr/>
        </p:nvSpPr>
        <p:spPr bwMode="auto">
          <a:xfrm>
            <a:off x="2997200" y="250825"/>
            <a:ext cx="17272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En cada uno de los niveles y grados se abordan teman de relevancia social que forman parte de mas de un espacio curricular y contribuyen a la formación critica, responsable y participativa de los estudiantes en la sociedad.</a:t>
            </a:r>
          </a:p>
        </p:txBody>
      </p:sp>
      <p:sp>
        <p:nvSpPr>
          <p:cNvPr id="17414" name="6 Rectángulo"/>
          <p:cNvSpPr>
            <a:spLocks noChangeArrowheads="1"/>
          </p:cNvSpPr>
          <p:nvPr/>
        </p:nvSpPr>
        <p:spPr bwMode="auto">
          <a:xfrm>
            <a:off x="4868863" y="250825"/>
            <a:ext cx="19177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Atención a la diversidad.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Equidad de género.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Educación para la salud.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Educación sexual.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Educación ambiental para la sustentabilidad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Educación financiera.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Educación del consumidor.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Prevención de la violencia escolar.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Educación para la paz y los derechos humanos.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Educación vial.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Educación en valores y ciudadanía.</a:t>
            </a:r>
          </a:p>
        </p:txBody>
      </p:sp>
      <p:sp>
        <p:nvSpPr>
          <p:cNvPr id="8" name="7 Abrir llave"/>
          <p:cNvSpPr/>
          <p:nvPr/>
        </p:nvSpPr>
        <p:spPr>
          <a:xfrm>
            <a:off x="4652963" y="250825"/>
            <a:ext cx="360362" cy="2520950"/>
          </a:xfrm>
          <a:prstGeom prst="leftBrace">
            <a:avLst>
              <a:gd name="adj1" fmla="val 8333"/>
              <a:gd name="adj2" fmla="val 41956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6" name="8 Rectángulo"/>
          <p:cNvSpPr>
            <a:spLocks noChangeArrowheads="1"/>
          </p:cNvSpPr>
          <p:nvPr/>
        </p:nvSpPr>
        <p:spPr bwMode="auto">
          <a:xfrm>
            <a:off x="1412875" y="3348038"/>
            <a:ext cx="1385888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10-Renovar el pacto entre el estudiante, el docente, la familia y la escuela.</a:t>
            </a:r>
          </a:p>
        </p:txBody>
      </p:sp>
      <p:sp>
        <p:nvSpPr>
          <p:cNvPr id="10" name="9 Abrir llave"/>
          <p:cNvSpPr/>
          <p:nvPr/>
        </p:nvSpPr>
        <p:spPr>
          <a:xfrm>
            <a:off x="2798763" y="2916238"/>
            <a:ext cx="360362" cy="1511300"/>
          </a:xfrm>
          <a:prstGeom prst="leftBrace">
            <a:avLst>
              <a:gd name="adj1" fmla="val 8333"/>
              <a:gd name="adj2" fmla="val 51502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8" name="11 Rectángulo"/>
          <p:cNvSpPr>
            <a:spLocks noChangeArrowheads="1"/>
          </p:cNvSpPr>
          <p:nvPr/>
        </p:nvSpPr>
        <p:spPr bwMode="auto">
          <a:xfrm>
            <a:off x="2997200" y="2987675"/>
            <a:ext cx="280828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Se requiere renovar el pacto entre los diversos actores educativos, con le fin de promover normas que regulen la convivencia diaria, establezcan vínculos entre los derechos y responsabilidades y delimiten el ejercicio del poder y autoridad en la escuela con la participación de la familia.</a:t>
            </a:r>
          </a:p>
        </p:txBody>
      </p:sp>
      <p:sp>
        <p:nvSpPr>
          <p:cNvPr id="17419" name="12 Rectángulo"/>
          <p:cNvSpPr>
            <a:spLocks noChangeArrowheads="1"/>
          </p:cNvSpPr>
          <p:nvPr/>
        </p:nvSpPr>
        <p:spPr bwMode="auto">
          <a:xfrm>
            <a:off x="1412875" y="5508625"/>
            <a:ext cx="138588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11-Reorientar el liderazgo.</a:t>
            </a:r>
          </a:p>
        </p:txBody>
      </p:sp>
      <p:sp>
        <p:nvSpPr>
          <p:cNvPr id="14" name="13 Abrir llave"/>
          <p:cNvSpPr/>
          <p:nvPr/>
        </p:nvSpPr>
        <p:spPr>
          <a:xfrm>
            <a:off x="2781300" y="4643438"/>
            <a:ext cx="377825" cy="2089150"/>
          </a:xfrm>
          <a:prstGeom prst="leftBrace">
            <a:avLst>
              <a:gd name="adj1" fmla="val 8333"/>
              <a:gd name="adj2" fmla="val 51502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21" name="14 Rectángulo"/>
          <p:cNvSpPr>
            <a:spLocks noChangeArrowheads="1"/>
          </p:cNvSpPr>
          <p:nvPr/>
        </p:nvSpPr>
        <p:spPr bwMode="auto">
          <a:xfrm>
            <a:off x="2924175" y="4643438"/>
            <a:ext cx="3862388" cy="229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Implica un compromiso personal y con el grupo, una relación horizontal en la que el dialogo informado favorezca la toma de decisiones centrada en el aprendizaje de los alumnos.</a:t>
            </a:r>
          </a:p>
          <a:p>
            <a:pPr marL="171450" indent="-171450" algn="ctr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El liderazgo requiere de la participación activa de estudiantes, docentes directivos escolares, padres de familia y otros actores.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Es determinante para el aseguramiento de propósitos que resultan fundamentales para la calidad educativa, la transformación de la organización y el funcionamiento interno de las escuelas el desarrollo de una gestión institucional centrada en la escuela y el aseguramiento de los aprendizajes. </a:t>
            </a:r>
          </a:p>
        </p:txBody>
      </p:sp>
      <p:sp>
        <p:nvSpPr>
          <p:cNvPr id="17422" name="15 Rectángulo"/>
          <p:cNvSpPr>
            <a:spLocks noChangeArrowheads="1"/>
          </p:cNvSpPr>
          <p:nvPr/>
        </p:nvSpPr>
        <p:spPr bwMode="auto">
          <a:xfrm>
            <a:off x="1412875" y="7596188"/>
            <a:ext cx="138588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12-La tutoría y la asesoría académica a la escuela.</a:t>
            </a:r>
          </a:p>
        </p:txBody>
      </p:sp>
      <p:sp>
        <p:nvSpPr>
          <p:cNvPr id="17" name="16 Abrir llave"/>
          <p:cNvSpPr/>
          <p:nvPr/>
        </p:nvSpPr>
        <p:spPr>
          <a:xfrm>
            <a:off x="2636838" y="6948488"/>
            <a:ext cx="377825" cy="2087562"/>
          </a:xfrm>
          <a:prstGeom prst="leftBrace">
            <a:avLst>
              <a:gd name="adj1" fmla="val 8333"/>
              <a:gd name="adj2" fmla="val 51502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2852738" y="7035800"/>
            <a:ext cx="1944687" cy="1954381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Se concibe como el conjunto de alternativas de atención individualizada que parte de un diagnóstico.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Destinatarios: estudiantes  o docentes.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En ambos casos se requiere el diseño de trayectos individualizados.</a:t>
            </a:r>
          </a:p>
        </p:txBody>
      </p:sp>
      <p:sp>
        <p:nvSpPr>
          <p:cNvPr id="17425" name="18 Rectángulo"/>
          <p:cNvSpPr>
            <a:spLocks noChangeArrowheads="1"/>
          </p:cNvSpPr>
          <p:nvPr/>
        </p:nvSpPr>
        <p:spPr bwMode="auto">
          <a:xfrm>
            <a:off x="5013325" y="7405688"/>
            <a:ext cx="1800225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Estudiantes: se dirigen a quienes presenten rezago educativo o por lo contrario poseen aptitudes sobresalientes.</a:t>
            </a:r>
          </a:p>
          <a:p>
            <a:pPr algn="just"/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Maestros: se implementa para solventar situaciones de dominio especifico de los programas de estudio.</a:t>
            </a:r>
          </a:p>
        </p:txBody>
      </p:sp>
      <p:sp>
        <p:nvSpPr>
          <p:cNvPr id="20" name="19 Abrir llave"/>
          <p:cNvSpPr/>
          <p:nvPr/>
        </p:nvSpPr>
        <p:spPr>
          <a:xfrm>
            <a:off x="4797425" y="7380288"/>
            <a:ext cx="377825" cy="1655762"/>
          </a:xfrm>
          <a:prstGeom prst="leftBrace">
            <a:avLst>
              <a:gd name="adj1" fmla="val 8333"/>
              <a:gd name="adj2" fmla="val 55749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954</Words>
  <Application>Microsoft Office PowerPoint</Application>
  <PresentationFormat>Presentación en pantalla (4:3)</PresentationFormat>
  <Paragraphs>122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raquel1224rg26</dc:creator>
  <cp:lastModifiedBy>wendy nallely sifuentes saucedo</cp:lastModifiedBy>
  <cp:revision>16</cp:revision>
  <dcterms:created xsi:type="dcterms:W3CDTF">2015-12-09T02:29:38Z</dcterms:created>
  <dcterms:modified xsi:type="dcterms:W3CDTF">2016-01-19T15:52:04Z</dcterms:modified>
</cp:coreProperties>
</file>