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864F-BA87-45D7-81AE-C50EE979BDB0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97CDA28-7399-41C5-8B3D-966A05434E4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864F-BA87-45D7-81AE-C50EE979BDB0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A28-7399-41C5-8B3D-966A05434E4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864F-BA87-45D7-81AE-C50EE979BDB0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A28-7399-41C5-8B3D-966A05434E4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864F-BA87-45D7-81AE-C50EE979BDB0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97CDA28-7399-41C5-8B3D-966A05434E4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864F-BA87-45D7-81AE-C50EE979BDB0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A28-7399-41C5-8B3D-966A05434E44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864F-BA87-45D7-81AE-C50EE979BDB0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A28-7399-41C5-8B3D-966A05434E4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864F-BA87-45D7-81AE-C50EE979BDB0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97CDA28-7399-41C5-8B3D-966A05434E44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864F-BA87-45D7-81AE-C50EE979BDB0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A28-7399-41C5-8B3D-966A05434E4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864F-BA87-45D7-81AE-C50EE979BDB0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A28-7399-41C5-8B3D-966A05434E4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864F-BA87-45D7-81AE-C50EE979BDB0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A28-7399-41C5-8B3D-966A05434E4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864F-BA87-45D7-81AE-C50EE979BDB0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A28-7399-41C5-8B3D-966A05434E44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44E864F-BA87-45D7-81AE-C50EE979BDB0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97CDA28-7399-41C5-8B3D-966A05434E44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87624" y="980728"/>
            <a:ext cx="669674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/>
              <a:t>Principios Pedagógicos</a:t>
            </a:r>
          </a:p>
          <a:p>
            <a:pPr algn="ctr"/>
            <a:endParaRPr lang="es-MX" sz="7200" b="1" dirty="0">
              <a:latin typeface="Arial" pitchFamily="34" charset="0"/>
              <a:cs typeface="Arial" pitchFamily="34" charset="0"/>
            </a:endParaRPr>
          </a:p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En el siguiente cuadro se presentara los 12 principios pedagógicos, así como su utilización y su importancia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1169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2564903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Principios </a:t>
            </a:r>
          </a:p>
          <a:p>
            <a:r>
              <a:rPr lang="es-MX" b="1" dirty="0" smtClean="0"/>
              <a:t>Pedagógicos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735" y="3789040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Son condiciones esenciales, para transformar la práctica docente y mejora de la calidad educativa </a:t>
            </a:r>
            <a:endParaRPr lang="es-MX" dirty="0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827584" y="3211235"/>
            <a:ext cx="0" cy="5057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7 Abrir llave"/>
          <p:cNvSpPr/>
          <p:nvPr/>
        </p:nvSpPr>
        <p:spPr>
          <a:xfrm>
            <a:off x="1403648" y="0"/>
            <a:ext cx="1008112" cy="685800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1907704" y="0"/>
            <a:ext cx="2700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Centrar la atención en los estudiantes y en sus procesos de aprendizaje.</a:t>
            </a:r>
            <a:endParaRPr lang="es-MX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4932040" y="15007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El estudiante es el centro del aprendizaje. Existen distintos alumnos, por lo que es necesario reconocer la diversidad.</a:t>
            </a:r>
            <a:endParaRPr lang="es-MX" dirty="0"/>
          </a:p>
        </p:txBody>
      </p:sp>
      <p:sp>
        <p:nvSpPr>
          <p:cNvPr id="11" name="10 Abrir llave"/>
          <p:cNvSpPr/>
          <p:nvPr/>
        </p:nvSpPr>
        <p:spPr>
          <a:xfrm>
            <a:off x="4427984" y="15007"/>
            <a:ext cx="360040" cy="92333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CuadroTexto"/>
          <p:cNvSpPr txBox="1"/>
          <p:nvPr/>
        </p:nvSpPr>
        <p:spPr>
          <a:xfrm>
            <a:off x="1835696" y="1196752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Planificar para </a:t>
            </a:r>
          </a:p>
          <a:p>
            <a:r>
              <a:rPr lang="es-MX" b="1" dirty="0" smtClean="0"/>
              <a:t>potenciar el </a:t>
            </a:r>
          </a:p>
          <a:p>
            <a:r>
              <a:rPr lang="es-MX" b="1" dirty="0" smtClean="0"/>
              <a:t>aprendizaje</a:t>
            </a:r>
            <a:endParaRPr lang="es-MX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707904" y="1058252"/>
            <a:ext cx="4008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Para poder observar los aprendizajes  y evaluarlos es necesario tener en cuenta la planeación y para esto es necesario conocer a los alumnos </a:t>
            </a:r>
            <a:endParaRPr lang="es-MX" dirty="0"/>
          </a:p>
        </p:txBody>
      </p:sp>
      <p:sp>
        <p:nvSpPr>
          <p:cNvPr id="14" name="13 CuadroTexto"/>
          <p:cNvSpPr txBox="1"/>
          <p:nvPr/>
        </p:nvSpPr>
        <p:spPr>
          <a:xfrm>
            <a:off x="7848364" y="1058252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Selección de estrategias didácticas</a:t>
            </a:r>
            <a:endParaRPr lang="es-MX" dirty="0"/>
          </a:p>
        </p:txBody>
      </p:sp>
      <p:sp>
        <p:nvSpPr>
          <p:cNvPr id="15" name="14 Abrir llave"/>
          <p:cNvSpPr/>
          <p:nvPr/>
        </p:nvSpPr>
        <p:spPr>
          <a:xfrm>
            <a:off x="3347864" y="1124744"/>
            <a:ext cx="360040" cy="1010586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Abrir llave"/>
          <p:cNvSpPr/>
          <p:nvPr/>
        </p:nvSpPr>
        <p:spPr>
          <a:xfrm>
            <a:off x="7668344" y="1033247"/>
            <a:ext cx="360040" cy="92333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CuadroTexto"/>
          <p:cNvSpPr txBox="1"/>
          <p:nvPr/>
        </p:nvSpPr>
        <p:spPr>
          <a:xfrm>
            <a:off x="1907704" y="2302050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Generar ambientes de aprendizaje </a:t>
            </a:r>
            <a:endParaRPr lang="es-MX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563888" y="2376032"/>
            <a:ext cx="40081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Espacio donde se desarrolla la comunicación y se da el aprendizaje . El docente tiene que propiciarlo </a:t>
            </a:r>
            <a:endParaRPr lang="es-MX" dirty="0"/>
          </a:p>
        </p:txBody>
      </p:sp>
      <p:sp>
        <p:nvSpPr>
          <p:cNvPr id="19" name="18 Abrir llave"/>
          <p:cNvSpPr/>
          <p:nvPr/>
        </p:nvSpPr>
        <p:spPr>
          <a:xfrm>
            <a:off x="3347864" y="3429000"/>
            <a:ext cx="360040" cy="1010586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Abrir llave"/>
          <p:cNvSpPr/>
          <p:nvPr/>
        </p:nvSpPr>
        <p:spPr>
          <a:xfrm>
            <a:off x="7356051" y="2060848"/>
            <a:ext cx="360040" cy="1141096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7524328" y="2060848"/>
            <a:ext cx="1728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Tener en cuenta el contexto, materiales adecuados </a:t>
            </a:r>
            <a:endParaRPr lang="es-MX" dirty="0"/>
          </a:p>
        </p:txBody>
      </p:sp>
      <p:sp>
        <p:nvSpPr>
          <p:cNvPr id="22" name="21 CuadroTexto"/>
          <p:cNvSpPr txBox="1"/>
          <p:nvPr/>
        </p:nvSpPr>
        <p:spPr>
          <a:xfrm>
            <a:off x="1907704" y="3356992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Trabajar en colaboración para construir el aprendizaje</a:t>
            </a:r>
            <a:endParaRPr lang="es-MX" b="1" dirty="0"/>
          </a:p>
        </p:txBody>
      </p:sp>
      <p:sp>
        <p:nvSpPr>
          <p:cNvPr id="23" name="22 Abrir llave"/>
          <p:cNvSpPr/>
          <p:nvPr/>
        </p:nvSpPr>
        <p:spPr>
          <a:xfrm>
            <a:off x="3438498" y="2348880"/>
            <a:ext cx="360040" cy="1010586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23 CuadroTexto"/>
          <p:cNvSpPr txBox="1"/>
          <p:nvPr/>
        </p:nvSpPr>
        <p:spPr>
          <a:xfrm>
            <a:off x="3538647" y="3429000"/>
            <a:ext cx="40081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Trabajo colaborativo de estudiantes y maestros que sea inclusiva, defina metas e intercambio de recursos</a:t>
            </a:r>
            <a:endParaRPr lang="es-MX" dirty="0"/>
          </a:p>
        </p:txBody>
      </p:sp>
      <p:sp>
        <p:nvSpPr>
          <p:cNvPr id="25" name="24 CuadroTexto"/>
          <p:cNvSpPr txBox="1"/>
          <p:nvPr/>
        </p:nvSpPr>
        <p:spPr>
          <a:xfrm>
            <a:off x="7740352" y="3236783"/>
            <a:ext cx="1728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Búsqueda de solución y construcción del aprendizaje</a:t>
            </a:r>
            <a:endParaRPr lang="es-MX" dirty="0"/>
          </a:p>
        </p:txBody>
      </p:sp>
      <p:sp>
        <p:nvSpPr>
          <p:cNvPr id="26" name="25 Abrir llave"/>
          <p:cNvSpPr/>
          <p:nvPr/>
        </p:nvSpPr>
        <p:spPr>
          <a:xfrm>
            <a:off x="7536071" y="3284984"/>
            <a:ext cx="360040" cy="1150398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CuadroTexto"/>
          <p:cNvSpPr txBox="1"/>
          <p:nvPr/>
        </p:nvSpPr>
        <p:spPr>
          <a:xfrm>
            <a:off x="1911838" y="4978073"/>
            <a:ext cx="2727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Poner énfasis en el desarrollo de competencias, logro de Estándares Curriculares y los aprendizajes esperados</a:t>
            </a:r>
            <a:endParaRPr lang="es-MX" b="1" dirty="0"/>
          </a:p>
        </p:txBody>
      </p:sp>
      <p:sp>
        <p:nvSpPr>
          <p:cNvPr id="28" name="27 CuadroTexto"/>
          <p:cNvSpPr txBox="1"/>
          <p:nvPr/>
        </p:nvSpPr>
        <p:spPr>
          <a:xfrm>
            <a:off x="4932040" y="4701075"/>
            <a:ext cx="40081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Estos puntos proveerán a los estudiantes de las herramientas necesarias para la aplicación eficiente de todas las formas de conocimiento adquiridos, con la intención de que respondan a las demandas actuales y en diferentes contextos. </a:t>
            </a:r>
            <a:endParaRPr lang="es-MX" dirty="0"/>
          </a:p>
        </p:txBody>
      </p:sp>
      <p:sp>
        <p:nvSpPr>
          <p:cNvPr id="29" name="28 Abrir llave"/>
          <p:cNvSpPr/>
          <p:nvPr/>
        </p:nvSpPr>
        <p:spPr>
          <a:xfrm>
            <a:off x="4626006" y="4581128"/>
            <a:ext cx="324036" cy="216197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882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2564903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Principios </a:t>
            </a:r>
          </a:p>
          <a:p>
            <a:r>
              <a:rPr lang="es-MX" b="1" dirty="0" smtClean="0"/>
              <a:t>Pedagógicos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735" y="3789040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Son condiciones esenciales, para transformar la práctica docente y mejora de la calidad educativa </a:t>
            </a:r>
            <a:endParaRPr lang="es-MX" dirty="0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827584" y="3211235"/>
            <a:ext cx="0" cy="5057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7 Abrir llave"/>
          <p:cNvSpPr/>
          <p:nvPr/>
        </p:nvSpPr>
        <p:spPr>
          <a:xfrm>
            <a:off x="1403648" y="0"/>
            <a:ext cx="1008112" cy="685800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1907704" y="0"/>
            <a:ext cx="2700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Usar materiales educativos para </a:t>
            </a:r>
          </a:p>
          <a:p>
            <a:r>
              <a:rPr lang="es-MX" b="1" dirty="0" smtClean="0"/>
              <a:t>favorecer el </a:t>
            </a:r>
          </a:p>
          <a:p>
            <a:r>
              <a:rPr lang="es-MX" b="1" dirty="0" smtClean="0"/>
              <a:t>aprendizaje </a:t>
            </a:r>
            <a:endParaRPr lang="es-MX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4000351" y="89897"/>
            <a:ext cx="36679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Empleados por el colectivo escolar</a:t>
            </a:r>
          </a:p>
          <a:p>
            <a:r>
              <a:rPr lang="es-MX" dirty="0" smtClean="0"/>
              <a:t>Permite el disfrute desarrollo de los aprendizajes </a:t>
            </a:r>
            <a:endParaRPr lang="es-MX" dirty="0"/>
          </a:p>
        </p:txBody>
      </p:sp>
      <p:sp>
        <p:nvSpPr>
          <p:cNvPr id="11" name="10 Abrir llave"/>
          <p:cNvSpPr/>
          <p:nvPr/>
        </p:nvSpPr>
        <p:spPr>
          <a:xfrm>
            <a:off x="3640667" y="15007"/>
            <a:ext cx="360040" cy="92333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CuadroTexto"/>
          <p:cNvSpPr txBox="1"/>
          <p:nvPr/>
        </p:nvSpPr>
        <p:spPr>
          <a:xfrm>
            <a:off x="1835696" y="1281534"/>
            <a:ext cx="14401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Evaluar para aprender </a:t>
            </a:r>
          </a:p>
          <a:p>
            <a:endParaRPr lang="es-MX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275856" y="1065172"/>
            <a:ext cx="4008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Docente encargado de la evaluación de los aprendizajes , creando oportunidades de aprender según el Plan y programas de estudio</a:t>
            </a:r>
            <a:endParaRPr lang="es-MX" dirty="0"/>
          </a:p>
        </p:txBody>
      </p:sp>
      <p:sp>
        <p:nvSpPr>
          <p:cNvPr id="14" name="13 CuadroTexto"/>
          <p:cNvSpPr txBox="1"/>
          <p:nvPr/>
        </p:nvSpPr>
        <p:spPr>
          <a:xfrm>
            <a:off x="7366814" y="1081479"/>
            <a:ext cx="1715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Evidencias, elaborar juicios y retroalimentación </a:t>
            </a:r>
            <a:endParaRPr lang="es-MX" sz="1600" dirty="0"/>
          </a:p>
        </p:txBody>
      </p:sp>
      <p:sp>
        <p:nvSpPr>
          <p:cNvPr id="15" name="14 Abrir llave"/>
          <p:cNvSpPr/>
          <p:nvPr/>
        </p:nvSpPr>
        <p:spPr>
          <a:xfrm>
            <a:off x="2987824" y="1124744"/>
            <a:ext cx="360040" cy="1010586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Abrir llave"/>
          <p:cNvSpPr/>
          <p:nvPr/>
        </p:nvSpPr>
        <p:spPr>
          <a:xfrm>
            <a:off x="7186794" y="1052736"/>
            <a:ext cx="360040" cy="930345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CuadroTexto"/>
          <p:cNvSpPr txBox="1"/>
          <p:nvPr/>
        </p:nvSpPr>
        <p:spPr>
          <a:xfrm>
            <a:off x="1907704" y="2302050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Favorecer la inclusión para atender a la diversidad</a:t>
            </a:r>
            <a:endParaRPr lang="es-MX" b="1" dirty="0"/>
          </a:p>
        </p:txBody>
      </p:sp>
      <p:sp>
        <p:nvSpPr>
          <p:cNvPr id="19" name="18 Abrir llave"/>
          <p:cNvSpPr/>
          <p:nvPr/>
        </p:nvSpPr>
        <p:spPr>
          <a:xfrm>
            <a:off x="3059832" y="3570542"/>
            <a:ext cx="360040" cy="1010586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22 Abrir llave"/>
          <p:cNvSpPr/>
          <p:nvPr/>
        </p:nvSpPr>
        <p:spPr>
          <a:xfrm>
            <a:off x="3419872" y="2276872"/>
            <a:ext cx="360040" cy="1152128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Abrir llave"/>
          <p:cNvSpPr/>
          <p:nvPr/>
        </p:nvSpPr>
        <p:spPr>
          <a:xfrm>
            <a:off x="7392055" y="0"/>
            <a:ext cx="360040" cy="836712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CuadroTexto"/>
          <p:cNvSpPr txBox="1"/>
          <p:nvPr/>
        </p:nvSpPr>
        <p:spPr>
          <a:xfrm>
            <a:off x="7713774" y="15007"/>
            <a:ext cx="1502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Acervos bibliográfico material audiovisual e interactivo</a:t>
            </a:r>
            <a:endParaRPr lang="es-MX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3563888" y="2228671"/>
            <a:ext cx="4008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 educación es una estrategia para ampliar oportunidades, reducir la desigualdad entre grupos sociales e impulsar la calidad.</a:t>
            </a:r>
          </a:p>
        </p:txBody>
      </p:sp>
      <p:sp>
        <p:nvSpPr>
          <p:cNvPr id="33" name="32 Abrir llave"/>
          <p:cNvSpPr/>
          <p:nvPr/>
        </p:nvSpPr>
        <p:spPr>
          <a:xfrm>
            <a:off x="6948264" y="2287904"/>
            <a:ext cx="360040" cy="92333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CuadroTexto"/>
          <p:cNvSpPr txBox="1"/>
          <p:nvPr/>
        </p:nvSpPr>
        <p:spPr>
          <a:xfrm>
            <a:off x="7360421" y="2289646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Educación pertinente e inclusiva</a:t>
            </a:r>
            <a:endParaRPr lang="es-MX" dirty="0"/>
          </a:p>
        </p:txBody>
      </p:sp>
      <p:sp>
        <p:nvSpPr>
          <p:cNvPr id="35" name="34 CuadroTexto"/>
          <p:cNvSpPr txBox="1"/>
          <p:nvPr/>
        </p:nvSpPr>
        <p:spPr>
          <a:xfrm>
            <a:off x="1907704" y="3524815"/>
            <a:ext cx="1630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Incorporar temas de relevancia social </a:t>
            </a:r>
            <a:endParaRPr lang="es-MX" b="1" dirty="0"/>
          </a:p>
        </p:txBody>
      </p:sp>
      <p:sp>
        <p:nvSpPr>
          <p:cNvPr id="36" name="35 CuadroTexto"/>
          <p:cNvSpPr txBox="1"/>
          <p:nvPr/>
        </p:nvSpPr>
        <p:spPr>
          <a:xfrm>
            <a:off x="3280663" y="3614170"/>
            <a:ext cx="55435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Derivados de los retos de una sociedad que cambia, favoreciendo los aprendizajes relacionados con valores y actitudes sin dejar de lado conocimientos y habilidades. </a:t>
            </a:r>
            <a:endParaRPr lang="es-MX" dirty="0"/>
          </a:p>
        </p:txBody>
      </p:sp>
      <p:sp>
        <p:nvSpPr>
          <p:cNvPr id="37" name="36 CuadroTexto"/>
          <p:cNvSpPr txBox="1"/>
          <p:nvPr/>
        </p:nvSpPr>
        <p:spPr>
          <a:xfrm>
            <a:off x="1927884" y="4943201"/>
            <a:ext cx="20885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Renovar el pacto entre el estudiante, el docente, la familia y la escuela</a:t>
            </a:r>
            <a:endParaRPr lang="es-MX" b="1" dirty="0"/>
          </a:p>
        </p:txBody>
      </p:sp>
      <p:sp>
        <p:nvSpPr>
          <p:cNvPr id="38" name="37 CuadroTexto"/>
          <p:cNvSpPr txBox="1"/>
          <p:nvPr/>
        </p:nvSpPr>
        <p:spPr>
          <a:xfrm>
            <a:off x="4080633" y="4804702"/>
            <a:ext cx="47436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Con el fin de promover normas que regulen la convivencia diaria, establezca vínculos entre los derechos y las responsabilidades y delimiten el ejercicio de la autoridad en la escuela con la participación de la familia. </a:t>
            </a:r>
            <a:endParaRPr lang="es-MX" dirty="0"/>
          </a:p>
        </p:txBody>
      </p:sp>
      <p:sp>
        <p:nvSpPr>
          <p:cNvPr id="39" name="38 Abrir llave"/>
          <p:cNvSpPr/>
          <p:nvPr/>
        </p:nvSpPr>
        <p:spPr>
          <a:xfrm>
            <a:off x="3918615" y="4831993"/>
            <a:ext cx="324036" cy="1477327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21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2564903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Principios </a:t>
            </a:r>
          </a:p>
          <a:p>
            <a:r>
              <a:rPr lang="es-MX" b="1" dirty="0" smtClean="0"/>
              <a:t>Pedagógicos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735" y="3789040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Son condiciones esenciales, para transformar la práctica docente y mejora de la calidad educativa </a:t>
            </a:r>
            <a:endParaRPr lang="es-MX" dirty="0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827584" y="3211235"/>
            <a:ext cx="0" cy="5057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7 Abrir llave"/>
          <p:cNvSpPr/>
          <p:nvPr/>
        </p:nvSpPr>
        <p:spPr>
          <a:xfrm>
            <a:off x="1403648" y="0"/>
            <a:ext cx="1008112" cy="685800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1907704" y="1357093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Reorientar el liderazgo </a:t>
            </a:r>
            <a:endParaRPr lang="es-MX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3563053" y="845512"/>
            <a:ext cx="36012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Implica un compromiso personal y con el grupo, una relación horizontal en la que el dialogo informado favorezca la toma de decisiones centradas en el aprendizaje de los alumnos </a:t>
            </a:r>
            <a:endParaRPr lang="es-MX" dirty="0"/>
          </a:p>
        </p:txBody>
      </p:sp>
      <p:sp>
        <p:nvSpPr>
          <p:cNvPr id="11" name="10 Abrir llave"/>
          <p:cNvSpPr/>
          <p:nvPr/>
        </p:nvSpPr>
        <p:spPr>
          <a:xfrm>
            <a:off x="3203013" y="795616"/>
            <a:ext cx="360040" cy="1769287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CuadroTexto"/>
          <p:cNvSpPr txBox="1"/>
          <p:nvPr/>
        </p:nvSpPr>
        <p:spPr>
          <a:xfrm>
            <a:off x="1835696" y="4167371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La tutoría y la asesoría académica a la escuela</a:t>
            </a:r>
            <a:endParaRPr lang="es-MX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707904" y="4028871"/>
            <a:ext cx="4008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Suponen un acompañamiento cercano; esto es concebir a la escuela como un espacio de aprendizaje y reconocer que el tutor y el asesor también aprenden. </a:t>
            </a:r>
            <a:endParaRPr lang="es-MX" dirty="0"/>
          </a:p>
        </p:txBody>
      </p:sp>
      <p:sp>
        <p:nvSpPr>
          <p:cNvPr id="14" name="13 CuadroTexto"/>
          <p:cNvSpPr txBox="1"/>
          <p:nvPr/>
        </p:nvSpPr>
        <p:spPr>
          <a:xfrm>
            <a:off x="7848364" y="4028871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Selección de estrategias didácticas</a:t>
            </a:r>
            <a:endParaRPr lang="es-MX" dirty="0"/>
          </a:p>
        </p:txBody>
      </p:sp>
      <p:sp>
        <p:nvSpPr>
          <p:cNvPr id="15" name="14 Abrir llave"/>
          <p:cNvSpPr/>
          <p:nvPr/>
        </p:nvSpPr>
        <p:spPr>
          <a:xfrm>
            <a:off x="3347864" y="4095362"/>
            <a:ext cx="360040" cy="1565885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Abrir llave"/>
          <p:cNvSpPr/>
          <p:nvPr/>
        </p:nvSpPr>
        <p:spPr>
          <a:xfrm>
            <a:off x="7668344" y="4003866"/>
            <a:ext cx="360040" cy="92333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CuadroTexto"/>
          <p:cNvSpPr txBox="1"/>
          <p:nvPr/>
        </p:nvSpPr>
        <p:spPr>
          <a:xfrm>
            <a:off x="7205046" y="799344"/>
            <a:ext cx="20162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1200" dirty="0" smtClean="0"/>
              <a:t>Creatividad colectiva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200" dirty="0" smtClean="0"/>
              <a:t>La visión del futuro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200" dirty="0" smtClean="0"/>
              <a:t>La innovación para la transformación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200" dirty="0" smtClean="0"/>
              <a:t>El fortalecimiento de la gestión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200" dirty="0" smtClean="0"/>
              <a:t>La promoción del trabajo colaborativo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200" dirty="0" smtClean="0"/>
              <a:t>La asesoría y la orientación </a:t>
            </a:r>
          </a:p>
          <a:p>
            <a:endParaRPr lang="es-MX" dirty="0"/>
          </a:p>
        </p:txBody>
      </p:sp>
      <p:sp>
        <p:nvSpPr>
          <p:cNvPr id="31" name="30 Abrir llave"/>
          <p:cNvSpPr/>
          <p:nvPr/>
        </p:nvSpPr>
        <p:spPr>
          <a:xfrm>
            <a:off x="6984268" y="824216"/>
            <a:ext cx="360040" cy="1884704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4262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</TotalTime>
  <Words>517</Words>
  <Application>Microsoft Office PowerPoint</Application>
  <PresentationFormat>Presentación en pantalla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Viajes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ENEP007</dc:creator>
  <cp:lastModifiedBy>Luffi</cp:lastModifiedBy>
  <cp:revision>8</cp:revision>
  <dcterms:created xsi:type="dcterms:W3CDTF">2015-12-14T16:09:48Z</dcterms:created>
  <dcterms:modified xsi:type="dcterms:W3CDTF">2016-01-08T00:56:52Z</dcterms:modified>
</cp:coreProperties>
</file>