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6" r:id="rId4"/>
    <p:sldId id="257" r:id="rId5"/>
    <p:sldId id="259" r:id="rId6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8228" autoAdjust="0"/>
  </p:normalViewPr>
  <p:slideViewPr>
    <p:cSldViewPr>
      <p:cViewPr>
        <p:scale>
          <a:sx n="30" d="100"/>
          <a:sy n="30" d="100"/>
        </p:scale>
        <p:origin x="-2136" y="-21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A388-54E5-4BCC-9CC0-1C7A079FBFFD}" type="datetimeFigureOut">
              <a:rPr lang="es-MX" smtClean="0"/>
              <a:t>21/01/2016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FEAD-2DCB-481C-B769-D18C98DBB6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2654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A388-54E5-4BCC-9CC0-1C7A079FBFFD}" type="datetimeFigureOut">
              <a:rPr lang="es-MX" smtClean="0"/>
              <a:t>21/01/2016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FEAD-2DCB-481C-B769-D18C98DBB6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4396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A388-54E5-4BCC-9CC0-1C7A079FBFFD}" type="datetimeFigureOut">
              <a:rPr lang="es-MX" smtClean="0"/>
              <a:t>21/01/2016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FEAD-2DCB-481C-B769-D18C98DBB6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1110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A388-54E5-4BCC-9CC0-1C7A079FBFFD}" type="datetimeFigureOut">
              <a:rPr lang="es-MX" smtClean="0"/>
              <a:t>21/01/2016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FEAD-2DCB-481C-B769-D18C98DBB6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2451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A388-54E5-4BCC-9CC0-1C7A079FBFFD}" type="datetimeFigureOut">
              <a:rPr lang="es-MX" smtClean="0"/>
              <a:t>21/01/2016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FEAD-2DCB-481C-B769-D18C98DBB6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818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A388-54E5-4BCC-9CC0-1C7A079FBFFD}" type="datetimeFigureOut">
              <a:rPr lang="es-MX" smtClean="0"/>
              <a:t>21/01/2016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FEAD-2DCB-481C-B769-D18C98DBB6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3791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A388-54E5-4BCC-9CC0-1C7A079FBFFD}" type="datetimeFigureOut">
              <a:rPr lang="es-MX" smtClean="0"/>
              <a:t>21/01/2016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FEAD-2DCB-481C-B769-D18C98DBB6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3576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A388-54E5-4BCC-9CC0-1C7A079FBFFD}" type="datetimeFigureOut">
              <a:rPr lang="es-MX" smtClean="0"/>
              <a:t>21/01/2016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FEAD-2DCB-481C-B769-D18C98DBB6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2019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A388-54E5-4BCC-9CC0-1C7A079FBFFD}" type="datetimeFigureOut">
              <a:rPr lang="es-MX" smtClean="0"/>
              <a:t>21/01/2016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FEAD-2DCB-481C-B769-D18C98DBB6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8490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A388-54E5-4BCC-9CC0-1C7A079FBFFD}" type="datetimeFigureOut">
              <a:rPr lang="es-MX" smtClean="0"/>
              <a:t>21/01/2016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FEAD-2DCB-481C-B769-D18C98DBB6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5332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A388-54E5-4BCC-9CC0-1C7A079FBFFD}" type="datetimeFigureOut">
              <a:rPr lang="es-MX" smtClean="0"/>
              <a:t>21/01/2016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FEAD-2DCB-481C-B769-D18C98DBB6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2661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EA388-54E5-4BCC-9CC0-1C7A079FBFFD}" type="datetimeFigureOut">
              <a:rPr lang="es-MX" smtClean="0"/>
              <a:t>21/01/2016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0FEAD-2DCB-481C-B769-D18C98DBB6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7420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052736" y="482060"/>
            <a:ext cx="4797151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ESCUELA NORMAL DE EDUCACIÓN PREESCOLAR</a:t>
            </a:r>
            <a:endParaRPr kumimoji="0" lang="es-MX" altLang="es-MX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9" name="Imagen 2" descr="logoene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41" r="18239"/>
          <a:stretch>
            <a:fillRect/>
          </a:stretch>
        </p:blipFill>
        <p:spPr bwMode="auto">
          <a:xfrm>
            <a:off x="2705438" y="2555776"/>
            <a:ext cx="1439863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29754" y="5076056"/>
            <a:ext cx="5923582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MX" altLang="es-MX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Fundamentos generales del Plan de Estudios 2011 de Educación Básica / CUADRO SINÓPTICO.</a:t>
            </a:r>
            <a:endParaRPr kumimoji="0" lang="es-MX" alt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dirty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Por:</a:t>
            </a:r>
            <a:endParaRPr kumimoji="0" lang="es-MX" alt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GARCÍA DUEÑEZ KATIA MARISOL</a:t>
            </a:r>
            <a:endParaRPr kumimoji="0" lang="es-MX" alt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Sexto Semestre, sección “A”</a:t>
            </a:r>
            <a:endParaRPr kumimoji="0" lang="es-MX" alt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dirty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Saltillo, Coahuila de Zaragoza 	Enero de 2016 </a:t>
            </a:r>
            <a:endParaRPr kumimoji="0" lang="es-MX" alt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478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4664" y="1259632"/>
            <a:ext cx="6192688" cy="5550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1400" dirty="0" smtClean="0">
                <a:latin typeface="Comic Sans MS" panose="030F0702030302020204" pitchFamily="66" charset="0"/>
              </a:rPr>
              <a:t>EL PLAN DE ESTUDIOS 2011, fue elaborado con distintas características que fundamentan su elaboración, las cuales son:</a:t>
            </a: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dirty="0">
                <a:latin typeface="Comic Sans MS" panose="030F0702030302020204" pitchFamily="66" charset="0"/>
              </a:rPr>
              <a:t>Principios pedagógicos que sustentan el plan de estudios</a:t>
            </a: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dirty="0">
                <a:latin typeface="Comic Sans MS" panose="030F0702030302020204" pitchFamily="66" charset="0"/>
              </a:rPr>
              <a:t>Competencias para la vida</a:t>
            </a: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dirty="0">
                <a:latin typeface="Comic Sans MS" panose="030F0702030302020204" pitchFamily="66" charset="0"/>
              </a:rPr>
              <a:t>Perfil de egreso de la educación básica</a:t>
            </a: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dirty="0">
                <a:latin typeface="Comic Sans MS" panose="030F0702030302020204" pitchFamily="66" charset="0"/>
              </a:rPr>
              <a:t>Mapa curricular de la educación básica</a:t>
            </a: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dirty="0">
                <a:latin typeface="Comic Sans MS" panose="030F0702030302020204" pitchFamily="66" charset="0"/>
              </a:rPr>
              <a:t>Diversificación y contextualización curricular: marco curricular para la educación indígena</a:t>
            </a: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dirty="0">
                <a:latin typeface="Comic Sans MS" panose="030F0702030302020204" pitchFamily="66" charset="0"/>
              </a:rPr>
              <a:t>Parámetros curriculares par la educación indígena</a:t>
            </a: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dirty="0">
                <a:latin typeface="Comic Sans MS" panose="030F0702030302020204" pitchFamily="66" charset="0"/>
              </a:rPr>
              <a:t>Gestión para el desarrollo de habilidades digitales</a:t>
            </a: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dirty="0">
                <a:latin typeface="Comic Sans MS" panose="030F0702030302020204" pitchFamily="66" charset="0"/>
              </a:rPr>
              <a:t>La gestión educativa y de los aprendizajes</a:t>
            </a: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dirty="0">
                <a:latin typeface="Comic Sans MS" panose="030F0702030302020204" pitchFamily="66" charset="0"/>
              </a:rPr>
              <a:t>Estándares curriculares y aprendizajes esperados.</a:t>
            </a:r>
          </a:p>
          <a:p>
            <a:pPr lvl="0" algn="just">
              <a:lnSpc>
                <a:spcPct val="150000"/>
              </a:lnSpc>
            </a:pPr>
            <a:r>
              <a:rPr lang="es-MX" sz="1400" dirty="0" smtClean="0">
                <a:latin typeface="Comic Sans MS" panose="030F0702030302020204" pitchFamily="66" charset="0"/>
              </a:rPr>
              <a:t>De los cuales los principios </a:t>
            </a:r>
            <a:r>
              <a:rPr lang="es-MX" sz="1400" dirty="0">
                <a:latin typeface="Comic Sans MS" panose="030F0702030302020204" pitchFamily="66" charset="0"/>
              </a:rPr>
              <a:t>pedagógicos que sustentan el plan de </a:t>
            </a:r>
            <a:r>
              <a:rPr lang="es-MX" sz="1400" dirty="0" smtClean="0">
                <a:latin typeface="Comic Sans MS" panose="030F0702030302020204" pitchFamily="66" charset="0"/>
              </a:rPr>
              <a:t>estudios, que lo conforman son doce los cuales especifican la elaboración de dicho plan de estudios.</a:t>
            </a:r>
            <a:endParaRPr lang="es-MX" sz="1400" dirty="0">
              <a:latin typeface="Comic Sans MS" panose="030F0702030302020204" pitchFamily="66" charset="0"/>
            </a:endParaRPr>
          </a:p>
          <a:p>
            <a:pPr algn="just">
              <a:lnSpc>
                <a:spcPct val="150000"/>
              </a:lnSpc>
            </a:pPr>
            <a:r>
              <a:rPr lang="es-MX" sz="1400" dirty="0" smtClean="0">
                <a:latin typeface="Comic Sans MS" panose="030F0702030302020204" pitchFamily="66" charset="0"/>
              </a:rPr>
              <a:t>Desde generar un ambiente de aprendizaje optimo para el desarrollo de los niños </a:t>
            </a:r>
            <a:endParaRPr lang="es-MX" sz="1400" dirty="0">
              <a:latin typeface="Comic Sans MS" panose="030F0702030302020204" pitchFamily="66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2011657" y="513130"/>
            <a:ext cx="29787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INTRODUCCION</a:t>
            </a:r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646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204864" y="323528"/>
            <a:ext cx="2160240" cy="914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Principios pedagógicos, y campos formativos.</a:t>
            </a:r>
            <a:endParaRPr lang="es-MX" dirty="0"/>
          </a:p>
        </p:txBody>
      </p:sp>
      <p:sp>
        <p:nvSpPr>
          <p:cNvPr id="5" name="4 Rectángulo"/>
          <p:cNvSpPr/>
          <p:nvPr/>
        </p:nvSpPr>
        <p:spPr>
          <a:xfrm>
            <a:off x="2204864" y="1547664"/>
            <a:ext cx="2160240" cy="37336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campos formativos.</a:t>
            </a:r>
            <a:endParaRPr lang="es-MX" dirty="0"/>
          </a:p>
        </p:txBody>
      </p:sp>
      <p:sp>
        <p:nvSpPr>
          <p:cNvPr id="6" name="5 Rectángulo"/>
          <p:cNvSpPr/>
          <p:nvPr/>
        </p:nvSpPr>
        <p:spPr>
          <a:xfrm>
            <a:off x="197024" y="2600747"/>
            <a:ext cx="1071736" cy="86409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Lenguaje y comunicación</a:t>
            </a:r>
            <a:endParaRPr lang="es-MX" sz="1200" dirty="0"/>
          </a:p>
        </p:txBody>
      </p:sp>
      <p:sp>
        <p:nvSpPr>
          <p:cNvPr id="7" name="6 Rectángulo"/>
          <p:cNvSpPr/>
          <p:nvPr/>
        </p:nvSpPr>
        <p:spPr>
          <a:xfrm>
            <a:off x="1327448" y="2600747"/>
            <a:ext cx="1021432" cy="86409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Pensamiento Matemático</a:t>
            </a:r>
            <a:endParaRPr lang="es-MX" sz="1200" dirty="0"/>
          </a:p>
        </p:txBody>
      </p:sp>
      <p:sp>
        <p:nvSpPr>
          <p:cNvPr id="8" name="7 Rectángulo"/>
          <p:cNvSpPr/>
          <p:nvPr/>
        </p:nvSpPr>
        <p:spPr>
          <a:xfrm>
            <a:off x="2392313" y="2600747"/>
            <a:ext cx="1036687" cy="86409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Exploración y conocimiento del mundo natural</a:t>
            </a:r>
            <a:endParaRPr lang="es-MX" sz="1200" dirty="0"/>
          </a:p>
        </p:txBody>
      </p:sp>
      <p:sp>
        <p:nvSpPr>
          <p:cNvPr id="9" name="8 Rectángulo"/>
          <p:cNvSpPr/>
          <p:nvPr/>
        </p:nvSpPr>
        <p:spPr>
          <a:xfrm>
            <a:off x="3501008" y="2600747"/>
            <a:ext cx="936104" cy="86409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Desarrollo personal y social</a:t>
            </a:r>
            <a:endParaRPr lang="es-MX" sz="1200" dirty="0"/>
          </a:p>
        </p:txBody>
      </p:sp>
      <p:sp>
        <p:nvSpPr>
          <p:cNvPr id="10" name="9 Rectángulo"/>
          <p:cNvSpPr/>
          <p:nvPr/>
        </p:nvSpPr>
        <p:spPr>
          <a:xfrm>
            <a:off x="5453608" y="2600747"/>
            <a:ext cx="1287760" cy="86409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Expresión y apreciación artística</a:t>
            </a:r>
            <a:endParaRPr lang="es-MX" sz="1200" dirty="0"/>
          </a:p>
        </p:txBody>
      </p:sp>
      <p:sp>
        <p:nvSpPr>
          <p:cNvPr id="11" name="10 Rectángulo"/>
          <p:cNvSpPr/>
          <p:nvPr/>
        </p:nvSpPr>
        <p:spPr>
          <a:xfrm>
            <a:off x="4509120" y="2600747"/>
            <a:ext cx="876300" cy="86409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Desarrollo físico y salud</a:t>
            </a:r>
            <a:endParaRPr lang="es-MX" sz="1200" dirty="0"/>
          </a:p>
        </p:txBody>
      </p:sp>
      <p:sp>
        <p:nvSpPr>
          <p:cNvPr id="12" name="11 Rectángulo"/>
          <p:cNvSpPr/>
          <p:nvPr/>
        </p:nvSpPr>
        <p:spPr>
          <a:xfrm>
            <a:off x="2420888" y="4321193"/>
            <a:ext cx="2160240" cy="57606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Principios pedagógicos</a:t>
            </a:r>
            <a:endParaRPr lang="es-MX" dirty="0"/>
          </a:p>
        </p:txBody>
      </p:sp>
      <p:sp>
        <p:nvSpPr>
          <p:cNvPr id="13" name="12 Rectángulo"/>
          <p:cNvSpPr/>
          <p:nvPr/>
        </p:nvSpPr>
        <p:spPr>
          <a:xfrm>
            <a:off x="485056" y="5364088"/>
            <a:ext cx="1791816" cy="72008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Centrar la atención en los estudiantes y en sus procesos.</a:t>
            </a:r>
            <a:endParaRPr lang="es-MX" sz="1200" dirty="0"/>
          </a:p>
        </p:txBody>
      </p:sp>
      <p:sp>
        <p:nvSpPr>
          <p:cNvPr id="14" name="13 Rectángulo"/>
          <p:cNvSpPr/>
          <p:nvPr/>
        </p:nvSpPr>
        <p:spPr>
          <a:xfrm>
            <a:off x="476672" y="6156176"/>
            <a:ext cx="1791816" cy="50405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Planificar para potenciar el aprendizaje.</a:t>
            </a:r>
            <a:endParaRPr lang="es-MX" sz="1200" dirty="0"/>
          </a:p>
        </p:txBody>
      </p:sp>
      <p:sp>
        <p:nvSpPr>
          <p:cNvPr id="15" name="14 Rectángulo"/>
          <p:cNvSpPr/>
          <p:nvPr/>
        </p:nvSpPr>
        <p:spPr>
          <a:xfrm>
            <a:off x="476672" y="6732240"/>
            <a:ext cx="1791816" cy="50405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Generar ambientes de aprendizaje.</a:t>
            </a:r>
            <a:endParaRPr lang="es-MX" sz="1200" dirty="0"/>
          </a:p>
        </p:txBody>
      </p:sp>
      <p:sp>
        <p:nvSpPr>
          <p:cNvPr id="16" name="15 Rectángulo"/>
          <p:cNvSpPr/>
          <p:nvPr/>
        </p:nvSpPr>
        <p:spPr>
          <a:xfrm>
            <a:off x="485056" y="7340674"/>
            <a:ext cx="1791816" cy="61570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Trabajar en colaboración para construir el aprendizaje.</a:t>
            </a:r>
            <a:endParaRPr lang="es-MX" sz="1200" dirty="0"/>
          </a:p>
        </p:txBody>
      </p:sp>
      <p:sp>
        <p:nvSpPr>
          <p:cNvPr id="17" name="16 Rectángulo"/>
          <p:cNvSpPr/>
          <p:nvPr/>
        </p:nvSpPr>
        <p:spPr>
          <a:xfrm>
            <a:off x="2348880" y="5364088"/>
            <a:ext cx="2304256" cy="79208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Poner énfasis en el desarrollo de competencias, el logro de los estándares curriculares y los aprendizajes esperados.</a:t>
            </a:r>
            <a:endParaRPr lang="es-MX" sz="1200" dirty="0"/>
          </a:p>
        </p:txBody>
      </p:sp>
      <p:sp>
        <p:nvSpPr>
          <p:cNvPr id="18" name="17 Rectángulo"/>
          <p:cNvSpPr/>
          <p:nvPr/>
        </p:nvSpPr>
        <p:spPr>
          <a:xfrm>
            <a:off x="2340496" y="6228184"/>
            <a:ext cx="2304256" cy="50405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Usar materiales educativos para favorecer el aprendizaje.</a:t>
            </a:r>
            <a:endParaRPr lang="es-MX" sz="1200" dirty="0"/>
          </a:p>
        </p:txBody>
      </p:sp>
      <p:sp>
        <p:nvSpPr>
          <p:cNvPr id="19" name="18 Rectángulo"/>
          <p:cNvSpPr/>
          <p:nvPr/>
        </p:nvSpPr>
        <p:spPr>
          <a:xfrm>
            <a:off x="2340496" y="6804248"/>
            <a:ext cx="2304256" cy="43204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Evaluar para aprender.</a:t>
            </a:r>
            <a:endParaRPr lang="es-MX" sz="1200" dirty="0"/>
          </a:p>
        </p:txBody>
      </p:sp>
      <p:sp>
        <p:nvSpPr>
          <p:cNvPr id="20" name="19 Rectángulo"/>
          <p:cNvSpPr/>
          <p:nvPr/>
        </p:nvSpPr>
        <p:spPr>
          <a:xfrm>
            <a:off x="2348880" y="7340674"/>
            <a:ext cx="2304256" cy="61570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Favorecer la inclusión para atender la diversidad.</a:t>
            </a:r>
            <a:endParaRPr lang="es-MX" sz="1200" dirty="0"/>
          </a:p>
        </p:txBody>
      </p:sp>
      <p:sp>
        <p:nvSpPr>
          <p:cNvPr id="21" name="20 Rectángulo"/>
          <p:cNvSpPr/>
          <p:nvPr/>
        </p:nvSpPr>
        <p:spPr>
          <a:xfrm>
            <a:off x="4725144" y="5363927"/>
            <a:ext cx="1810668" cy="79208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Renovar el pacto entre el estudiante, el docente, la familia y la escuela.</a:t>
            </a:r>
            <a:endParaRPr lang="es-MX" sz="1200" dirty="0"/>
          </a:p>
        </p:txBody>
      </p:sp>
      <p:sp>
        <p:nvSpPr>
          <p:cNvPr id="22" name="21 Rectángulo"/>
          <p:cNvSpPr/>
          <p:nvPr/>
        </p:nvSpPr>
        <p:spPr>
          <a:xfrm>
            <a:off x="4725144" y="6300031"/>
            <a:ext cx="1810668" cy="50405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Reorientar el liderazgo.</a:t>
            </a:r>
            <a:endParaRPr lang="es-MX" sz="1200" dirty="0"/>
          </a:p>
        </p:txBody>
      </p:sp>
      <p:sp>
        <p:nvSpPr>
          <p:cNvPr id="23" name="22 Rectángulo"/>
          <p:cNvSpPr/>
          <p:nvPr/>
        </p:nvSpPr>
        <p:spPr>
          <a:xfrm>
            <a:off x="4725144" y="6948264"/>
            <a:ext cx="1810668" cy="43204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La tutoría y la asesoría académica a la escuela.</a:t>
            </a:r>
            <a:endParaRPr lang="es-MX" sz="1200" dirty="0"/>
          </a:p>
        </p:txBody>
      </p:sp>
      <p:cxnSp>
        <p:nvCxnSpPr>
          <p:cNvPr id="26" name="25 Conector recto"/>
          <p:cNvCxnSpPr>
            <a:stCxn id="4" idx="2"/>
            <a:endCxn id="5" idx="0"/>
          </p:cNvCxnSpPr>
          <p:nvPr/>
        </p:nvCxnSpPr>
        <p:spPr>
          <a:xfrm>
            <a:off x="3284984" y="1237928"/>
            <a:ext cx="0" cy="3097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>
            <a:stCxn id="5" idx="2"/>
            <a:endCxn id="6" idx="0"/>
          </p:cNvCxnSpPr>
          <p:nvPr/>
        </p:nvCxnSpPr>
        <p:spPr>
          <a:xfrm flipH="1">
            <a:off x="732892" y="1921024"/>
            <a:ext cx="2552092" cy="6797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"/>
          <p:cNvCxnSpPr>
            <a:stCxn id="5" idx="2"/>
            <a:endCxn id="7" idx="0"/>
          </p:cNvCxnSpPr>
          <p:nvPr/>
        </p:nvCxnSpPr>
        <p:spPr>
          <a:xfrm flipH="1">
            <a:off x="1838164" y="1921024"/>
            <a:ext cx="1446820" cy="6797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"/>
          <p:cNvCxnSpPr>
            <a:stCxn id="5" idx="2"/>
            <a:endCxn id="8" idx="0"/>
          </p:cNvCxnSpPr>
          <p:nvPr/>
        </p:nvCxnSpPr>
        <p:spPr>
          <a:xfrm flipH="1">
            <a:off x="2910657" y="1921024"/>
            <a:ext cx="374327" cy="6797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"/>
          <p:cNvCxnSpPr>
            <a:stCxn id="5" idx="2"/>
            <a:endCxn id="9" idx="0"/>
          </p:cNvCxnSpPr>
          <p:nvPr/>
        </p:nvCxnSpPr>
        <p:spPr>
          <a:xfrm>
            <a:off x="3284984" y="1921024"/>
            <a:ext cx="684076" cy="6797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Conector recto"/>
          <p:cNvCxnSpPr>
            <a:stCxn id="5" idx="2"/>
            <a:endCxn id="11" idx="0"/>
          </p:cNvCxnSpPr>
          <p:nvPr/>
        </p:nvCxnSpPr>
        <p:spPr>
          <a:xfrm>
            <a:off x="3284984" y="1921024"/>
            <a:ext cx="1662286" cy="6797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"/>
          <p:cNvCxnSpPr>
            <a:stCxn id="5" idx="2"/>
            <a:endCxn id="10" idx="0"/>
          </p:cNvCxnSpPr>
          <p:nvPr/>
        </p:nvCxnSpPr>
        <p:spPr>
          <a:xfrm>
            <a:off x="3284984" y="1921024"/>
            <a:ext cx="2812504" cy="6797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Conector recto"/>
          <p:cNvCxnSpPr>
            <a:endCxn id="12" idx="0"/>
          </p:cNvCxnSpPr>
          <p:nvPr/>
        </p:nvCxnSpPr>
        <p:spPr>
          <a:xfrm>
            <a:off x="732892" y="3457097"/>
            <a:ext cx="2768116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Conector recto"/>
          <p:cNvCxnSpPr>
            <a:endCxn id="12" idx="0"/>
          </p:cNvCxnSpPr>
          <p:nvPr/>
        </p:nvCxnSpPr>
        <p:spPr>
          <a:xfrm>
            <a:off x="1838164" y="3457097"/>
            <a:ext cx="1662844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Conector recto"/>
          <p:cNvCxnSpPr>
            <a:endCxn id="12" idx="0"/>
          </p:cNvCxnSpPr>
          <p:nvPr/>
        </p:nvCxnSpPr>
        <p:spPr>
          <a:xfrm>
            <a:off x="2910657" y="3457097"/>
            <a:ext cx="590351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"/>
          <p:cNvCxnSpPr>
            <a:endCxn id="12" idx="0"/>
          </p:cNvCxnSpPr>
          <p:nvPr/>
        </p:nvCxnSpPr>
        <p:spPr>
          <a:xfrm flipH="1">
            <a:off x="3501008" y="3457097"/>
            <a:ext cx="468052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Conector recto"/>
          <p:cNvCxnSpPr>
            <a:endCxn id="12" idx="0"/>
          </p:cNvCxnSpPr>
          <p:nvPr/>
        </p:nvCxnSpPr>
        <p:spPr>
          <a:xfrm flipH="1">
            <a:off x="3501008" y="3457097"/>
            <a:ext cx="1446262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"/>
          <p:cNvCxnSpPr>
            <a:endCxn id="12" idx="0"/>
          </p:cNvCxnSpPr>
          <p:nvPr/>
        </p:nvCxnSpPr>
        <p:spPr>
          <a:xfrm flipH="1">
            <a:off x="3501008" y="3457097"/>
            <a:ext cx="259648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Conector recto"/>
          <p:cNvCxnSpPr>
            <a:stCxn id="12" idx="2"/>
            <a:endCxn id="13" idx="0"/>
          </p:cNvCxnSpPr>
          <p:nvPr/>
        </p:nvCxnSpPr>
        <p:spPr>
          <a:xfrm flipH="1">
            <a:off x="1380964" y="4897257"/>
            <a:ext cx="2120044" cy="4668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Conector recto"/>
          <p:cNvCxnSpPr>
            <a:stCxn id="12" idx="2"/>
            <a:endCxn id="17" idx="0"/>
          </p:cNvCxnSpPr>
          <p:nvPr/>
        </p:nvCxnSpPr>
        <p:spPr>
          <a:xfrm>
            <a:off x="3501008" y="4897257"/>
            <a:ext cx="0" cy="4668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recto"/>
          <p:cNvCxnSpPr>
            <a:stCxn id="12" idx="2"/>
            <a:endCxn id="21" idx="0"/>
          </p:cNvCxnSpPr>
          <p:nvPr/>
        </p:nvCxnSpPr>
        <p:spPr>
          <a:xfrm>
            <a:off x="3501008" y="4897257"/>
            <a:ext cx="2129470" cy="4666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Cerrar llave"/>
          <p:cNvSpPr/>
          <p:nvPr/>
        </p:nvSpPr>
        <p:spPr>
          <a:xfrm rot="5400000">
            <a:off x="3169562" y="5001433"/>
            <a:ext cx="534924" cy="6480000"/>
          </a:xfrm>
          <a:prstGeom prst="rightBrace">
            <a:avLst>
              <a:gd name="adj1" fmla="val 11894"/>
              <a:gd name="adj2" fmla="val 50294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424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3518941" y="7164288"/>
            <a:ext cx="3006403" cy="144016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latin typeface="Comic Sans MS" panose="030F0702030302020204" pitchFamily="66" charset="0"/>
              </a:rPr>
              <a:t>Estos campos de formación organizan y articulan los espacios curriculares, son interactivos entre si, son congruentes con las competencias para la y los rasgos del perfil de egreso. También expresan los procesos graduales del aprendizaje, de manera continua e integral.</a:t>
            </a:r>
            <a:endParaRPr lang="es-MX" sz="1100" dirty="0">
              <a:latin typeface="Comic Sans MS" panose="030F0702030302020204" pitchFamily="66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564904" y="322359"/>
            <a:ext cx="2160240" cy="57606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Conceptos psicopedagógicos.</a:t>
            </a:r>
            <a:endParaRPr lang="es-MX" dirty="0"/>
          </a:p>
        </p:txBody>
      </p:sp>
      <p:sp>
        <p:nvSpPr>
          <p:cNvPr id="5" name="4 Rectángulo"/>
          <p:cNvSpPr/>
          <p:nvPr/>
        </p:nvSpPr>
        <p:spPr>
          <a:xfrm>
            <a:off x="548680" y="1666798"/>
            <a:ext cx="1287760" cy="43204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Meta cognición</a:t>
            </a:r>
            <a:endParaRPr lang="es-MX" sz="1200" dirty="0"/>
          </a:p>
        </p:txBody>
      </p:sp>
      <p:sp>
        <p:nvSpPr>
          <p:cNvPr id="6" name="5 Rectángulo"/>
          <p:cNvSpPr/>
          <p:nvPr/>
        </p:nvSpPr>
        <p:spPr>
          <a:xfrm>
            <a:off x="3068387" y="1666798"/>
            <a:ext cx="1287760" cy="43204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dirty="0"/>
              <a:t>C</a:t>
            </a:r>
            <a:r>
              <a:rPr lang="es-MX" sz="1200" dirty="0" smtClean="0"/>
              <a:t>ognición</a:t>
            </a:r>
            <a:endParaRPr lang="es-MX" sz="1200" dirty="0"/>
          </a:p>
        </p:txBody>
      </p:sp>
      <p:sp>
        <p:nvSpPr>
          <p:cNvPr id="7" name="6 Rectángulo"/>
          <p:cNvSpPr/>
          <p:nvPr/>
        </p:nvSpPr>
        <p:spPr>
          <a:xfrm>
            <a:off x="5019883" y="1666798"/>
            <a:ext cx="1287760" cy="43204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Autorregulación del aprendizaje</a:t>
            </a:r>
            <a:endParaRPr lang="es-MX" sz="1200" dirty="0"/>
          </a:p>
        </p:txBody>
      </p:sp>
      <p:sp>
        <p:nvSpPr>
          <p:cNvPr id="8" name="7 Rectángulo"/>
          <p:cNvSpPr/>
          <p:nvPr/>
        </p:nvSpPr>
        <p:spPr>
          <a:xfrm>
            <a:off x="293160" y="2843808"/>
            <a:ext cx="2720048" cy="453650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1100" dirty="0" smtClean="0">
                <a:latin typeface="Comic Sans MS" panose="030F0702030302020204" pitchFamily="66" charset="0"/>
              </a:rPr>
              <a:t>Definición:</a:t>
            </a:r>
          </a:p>
          <a:p>
            <a:pPr marL="171450" indent="-171450">
              <a:buFontTx/>
              <a:buChar char="-"/>
            </a:pPr>
            <a:r>
              <a:rPr lang="es-MX" sz="1100" dirty="0" smtClean="0">
                <a:latin typeface="Comic Sans MS" panose="030F0702030302020204" pitchFamily="66" charset="0"/>
              </a:rPr>
              <a:t>“Mas allá del conocimiento”</a:t>
            </a:r>
          </a:p>
          <a:p>
            <a:pPr marL="171450" indent="-171450">
              <a:buFontTx/>
              <a:buChar char="-"/>
            </a:pPr>
            <a:r>
              <a:rPr lang="es-MX" sz="1100" dirty="0" smtClean="0">
                <a:latin typeface="Comic Sans MS" panose="030F0702030302020204" pitchFamily="66" charset="0"/>
              </a:rPr>
              <a:t>Conocimiento y regulación de nuestras propias cogniciones y de nuestros procesos mentales.</a:t>
            </a:r>
          </a:p>
          <a:p>
            <a:pPr marL="171450" indent="-171450">
              <a:buFontTx/>
              <a:buChar char="-"/>
            </a:pPr>
            <a:r>
              <a:rPr lang="es-MX" sz="1100" dirty="0" smtClean="0">
                <a:latin typeface="Comic Sans MS" panose="030F0702030302020204" pitchFamily="66" charset="0"/>
              </a:rPr>
              <a:t>Conocimiento autor reflexivo.</a:t>
            </a:r>
          </a:p>
          <a:p>
            <a:pPr marL="171450" indent="-171450">
              <a:buFontTx/>
              <a:buChar char="-"/>
            </a:pPr>
            <a:r>
              <a:rPr lang="es-MX" sz="1100" dirty="0" smtClean="0">
                <a:latin typeface="Comic Sans MS" panose="030F0702030302020204" pitchFamily="66" charset="0"/>
              </a:rPr>
              <a:t>Intracognicón.</a:t>
            </a:r>
          </a:p>
          <a:p>
            <a:pPr marL="171450" indent="-171450">
              <a:buFontTx/>
              <a:buChar char="-"/>
            </a:pPr>
            <a:r>
              <a:rPr lang="es-MX" sz="1100" dirty="0" smtClean="0">
                <a:latin typeface="Comic Sans MS" panose="030F0702030302020204" pitchFamily="66" charset="0"/>
              </a:rPr>
              <a:t>El conocimiento de nuestras cogniciones.</a:t>
            </a:r>
          </a:p>
          <a:p>
            <a:pPr marL="171450" indent="-171450">
              <a:buFontTx/>
              <a:buChar char="-"/>
            </a:pPr>
            <a:r>
              <a:rPr lang="es-MX" sz="1100" dirty="0" smtClean="0">
                <a:latin typeface="Comic Sans MS" panose="030F0702030302020204" pitchFamily="66" charset="0"/>
              </a:rPr>
              <a:t>Conocimiento y autorregulación.</a:t>
            </a:r>
          </a:p>
          <a:p>
            <a:pPr marL="171450" indent="-171450">
              <a:buFontTx/>
              <a:buChar char="-"/>
            </a:pPr>
            <a:r>
              <a:rPr lang="es-MX" sz="1100" dirty="0" smtClean="0">
                <a:latin typeface="Comic Sans MS" panose="030F0702030302020204" pitchFamily="66" charset="0"/>
              </a:rPr>
              <a:t>Conocimiento de todas las operaciones mentales.</a:t>
            </a:r>
          </a:p>
          <a:p>
            <a:pPr marL="171450" indent="-171450">
              <a:buFontTx/>
              <a:buChar char="-"/>
            </a:pPr>
            <a:r>
              <a:rPr lang="es-MX" sz="1100" dirty="0" smtClean="0">
                <a:latin typeface="Comic Sans MS" panose="030F0702030302020204" pitchFamily="66" charset="0"/>
              </a:rPr>
              <a:t>Conocimiento de los propios procesos cognitivos, de los resultados de esos procesos y de cualquier aspecto que se relacione con ellos.</a:t>
            </a:r>
          </a:p>
          <a:p>
            <a:pPr marL="171450" indent="-171450">
              <a:buFontTx/>
              <a:buChar char="-"/>
            </a:pPr>
            <a:endParaRPr lang="es-MX" sz="1100" dirty="0">
              <a:latin typeface="Comic Sans MS" panose="030F0702030302020204" pitchFamily="66" charset="0"/>
            </a:endParaRPr>
          </a:p>
          <a:p>
            <a:r>
              <a:rPr lang="es-MX" sz="1100" dirty="0" smtClean="0">
                <a:latin typeface="Comic Sans MS" panose="030F0702030302020204" pitchFamily="66" charset="0"/>
              </a:rPr>
              <a:t>Facetas meta cognitivas:</a:t>
            </a:r>
          </a:p>
          <a:p>
            <a:r>
              <a:rPr lang="es-MX" sz="1100" dirty="0" smtClean="0">
                <a:latin typeface="Comic Sans MS" panose="030F0702030302020204" pitchFamily="66" charset="0"/>
              </a:rPr>
              <a:t>-Meta atención</a:t>
            </a:r>
          </a:p>
          <a:p>
            <a:r>
              <a:rPr lang="es-MX" sz="1100" dirty="0" smtClean="0">
                <a:latin typeface="Comic Sans MS" panose="030F0702030302020204" pitchFamily="66" charset="0"/>
              </a:rPr>
              <a:t>-Meta memoria</a:t>
            </a:r>
          </a:p>
          <a:p>
            <a:r>
              <a:rPr lang="es-MX" sz="1100" dirty="0" smtClean="0">
                <a:latin typeface="Comic Sans MS" panose="030F0702030302020204" pitchFamily="66" charset="0"/>
              </a:rPr>
              <a:t>-Meta lectura</a:t>
            </a:r>
          </a:p>
          <a:p>
            <a:r>
              <a:rPr lang="es-MX" sz="1100" dirty="0" smtClean="0">
                <a:latin typeface="Comic Sans MS" panose="030F0702030302020204" pitchFamily="66" charset="0"/>
              </a:rPr>
              <a:t>-Meta escritura</a:t>
            </a:r>
          </a:p>
          <a:p>
            <a:r>
              <a:rPr lang="es-MX" sz="1100" dirty="0" smtClean="0">
                <a:latin typeface="Comic Sans MS" panose="030F0702030302020204" pitchFamily="66" charset="0"/>
              </a:rPr>
              <a:t>-Meta comprensión</a:t>
            </a:r>
          </a:p>
          <a:p>
            <a:r>
              <a:rPr lang="es-MX" sz="1100" dirty="0" smtClean="0">
                <a:latin typeface="Comic Sans MS" panose="030F0702030302020204" pitchFamily="66" charset="0"/>
              </a:rPr>
              <a:t>-Meta ignorancia</a:t>
            </a:r>
            <a:endParaRPr lang="es-MX" sz="1100" dirty="0">
              <a:latin typeface="Comic Sans MS" panose="030F0702030302020204" pitchFamily="66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3301240" y="2843808"/>
            <a:ext cx="1008112" cy="302433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1100" dirty="0" smtClean="0">
                <a:latin typeface="Comic Sans MS" panose="030F0702030302020204" pitchFamily="66" charset="0"/>
              </a:rPr>
              <a:t>Cualquier operación mental: percepción, atención, memorización, lectura, escritura, comprensión, etc.</a:t>
            </a:r>
            <a:endParaRPr lang="es-MX" sz="1100" dirty="0">
              <a:latin typeface="Comic Sans MS" panose="030F0702030302020204" pitchFamily="66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4597384" y="2843808"/>
            <a:ext cx="2071976" cy="360338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1100" dirty="0" smtClean="0">
                <a:latin typeface="Comic Sans MS" panose="030F0702030302020204" pitchFamily="66" charset="0"/>
              </a:rPr>
              <a:t>Es la capacidad de aprender por uno mismo.</a:t>
            </a:r>
          </a:p>
          <a:p>
            <a:endParaRPr lang="es-MX" sz="1100" dirty="0">
              <a:latin typeface="Comic Sans MS" panose="030F0702030302020204" pitchFamily="66" charset="0"/>
            </a:endParaRPr>
          </a:p>
          <a:p>
            <a:r>
              <a:rPr lang="es-MX" sz="1100" dirty="0" smtClean="0">
                <a:latin typeface="Comic Sans MS" panose="030F0702030302020204" pitchFamily="66" charset="0"/>
              </a:rPr>
              <a:t>-Meta componentes auto reguladores: parte central de inteligencia, responsable de las funciones integrales del </a:t>
            </a:r>
            <a:r>
              <a:rPr lang="es-MX" sz="1100" u="sng" dirty="0" smtClean="0">
                <a:latin typeface="Comic Sans MS" panose="030F0702030302020204" pitchFamily="66" charset="0"/>
              </a:rPr>
              <a:t>comportamiento inteligente</a:t>
            </a:r>
            <a:r>
              <a:rPr lang="es-MX" sz="1100" dirty="0" smtClean="0">
                <a:latin typeface="Comic Sans MS" panose="030F0702030302020204" pitchFamily="66" charset="0"/>
              </a:rPr>
              <a:t>:</a:t>
            </a:r>
          </a:p>
          <a:p>
            <a:endParaRPr lang="es-MX" sz="1100" dirty="0">
              <a:latin typeface="Comic Sans MS" panose="030F0702030302020204" pitchFamily="66" charset="0"/>
            </a:endParaRPr>
          </a:p>
          <a:p>
            <a:r>
              <a:rPr lang="es-MX" sz="1100" dirty="0" smtClean="0">
                <a:latin typeface="Comic Sans MS" panose="030F0702030302020204" pitchFamily="66" charset="0"/>
              </a:rPr>
              <a:t>-Decidir naturaleza del problema</a:t>
            </a:r>
          </a:p>
          <a:p>
            <a:r>
              <a:rPr lang="es-MX" sz="1100" dirty="0" smtClean="0">
                <a:latin typeface="Comic Sans MS" panose="030F0702030302020204" pitchFamily="66" charset="0"/>
              </a:rPr>
              <a:t>-Representación mental que guíe la ejecución de las estrategias.</a:t>
            </a:r>
          </a:p>
          <a:p>
            <a:r>
              <a:rPr lang="es-MX" sz="1100" dirty="0" smtClean="0">
                <a:latin typeface="Comic Sans MS" panose="030F0702030302020204" pitchFamily="66" charset="0"/>
              </a:rPr>
              <a:t>-Focalizar atención y otras operaciones mentales.</a:t>
            </a:r>
          </a:p>
          <a:p>
            <a:r>
              <a:rPr lang="es-MX" sz="1100" dirty="0" smtClean="0">
                <a:latin typeface="Comic Sans MS" panose="030F0702030302020204" pitchFamily="66" charset="0"/>
              </a:rPr>
              <a:t>-Observar los procesos de solución.</a:t>
            </a:r>
            <a:endParaRPr lang="es-MX" sz="1100" dirty="0">
              <a:latin typeface="Comic Sans MS" panose="030F0702030302020204" pitchFamily="66" charset="0"/>
            </a:endParaRPr>
          </a:p>
        </p:txBody>
      </p:sp>
      <p:cxnSp>
        <p:nvCxnSpPr>
          <p:cNvPr id="12" name="11 Conector recto"/>
          <p:cNvCxnSpPr>
            <a:stCxn id="4" idx="2"/>
            <a:endCxn id="5" idx="0"/>
          </p:cNvCxnSpPr>
          <p:nvPr/>
        </p:nvCxnSpPr>
        <p:spPr>
          <a:xfrm flipH="1">
            <a:off x="1192560" y="898423"/>
            <a:ext cx="2452464" cy="768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>
            <a:stCxn id="4" idx="2"/>
            <a:endCxn id="6" idx="0"/>
          </p:cNvCxnSpPr>
          <p:nvPr/>
        </p:nvCxnSpPr>
        <p:spPr>
          <a:xfrm>
            <a:off x="3645024" y="898423"/>
            <a:ext cx="67243" cy="768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>
            <a:stCxn id="4" idx="2"/>
            <a:endCxn id="7" idx="0"/>
          </p:cNvCxnSpPr>
          <p:nvPr/>
        </p:nvCxnSpPr>
        <p:spPr>
          <a:xfrm>
            <a:off x="3645024" y="898423"/>
            <a:ext cx="2018739" cy="768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>
            <a:stCxn id="8" idx="0"/>
            <a:endCxn id="5" idx="2"/>
          </p:cNvCxnSpPr>
          <p:nvPr/>
        </p:nvCxnSpPr>
        <p:spPr>
          <a:xfrm flipH="1" flipV="1">
            <a:off x="1192560" y="2098846"/>
            <a:ext cx="460624" cy="7449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>
            <a:stCxn id="9" idx="0"/>
            <a:endCxn id="6" idx="2"/>
          </p:cNvCxnSpPr>
          <p:nvPr/>
        </p:nvCxnSpPr>
        <p:spPr>
          <a:xfrm flipH="1" flipV="1">
            <a:off x="3712267" y="2098846"/>
            <a:ext cx="93029" cy="7449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>
            <a:stCxn id="10" idx="0"/>
            <a:endCxn id="7" idx="2"/>
          </p:cNvCxnSpPr>
          <p:nvPr/>
        </p:nvCxnSpPr>
        <p:spPr>
          <a:xfrm flipV="1">
            <a:off x="5633372" y="2098846"/>
            <a:ext cx="30391" cy="7449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8673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404664" y="1259632"/>
            <a:ext cx="619268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Los principios pedagógicos son condiciones esenciales para la implementación del currículo, la transformación de la práctica docente, el logro de los aprendizajes y la mejora de la calidad educativa; y se define al aprendizaje como el mecanismo que logra cambiar lo que las personas piensan, sienten y hacen (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Bain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, 2004); es decir, un buen aprendizaje repercute en diferentes esferas del individuo, no sólo en lo cognoscitivo o “académico”, sino también en sus acciones y sentimientos, sobre todo en su visión del mundo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Lo cual nos ayuda como docentes para conocer los principios que nos encontraremos en las aulas, y saber como reaccionar ante ciertas circunstancias.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211234" y="513130"/>
            <a:ext cx="2579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2464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638</Words>
  <Application>Microsoft Office PowerPoint</Application>
  <PresentationFormat>Presentación en pantalla (4:3)</PresentationFormat>
  <Paragraphs>80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katia</dc:creator>
  <cp:lastModifiedBy>katia</cp:lastModifiedBy>
  <cp:revision>12</cp:revision>
  <dcterms:created xsi:type="dcterms:W3CDTF">2016-01-11T18:56:40Z</dcterms:created>
  <dcterms:modified xsi:type="dcterms:W3CDTF">2016-01-21T16:06:28Z</dcterms:modified>
</cp:coreProperties>
</file>