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3" d="100"/>
          <a:sy n="93" d="100"/>
        </p:scale>
        <p:origin x="-1392" y="-42"/>
      </p:cViewPr>
      <p:guideLst>
        <p:guide orient="horz" pos="2880"/>
        <p:guide pos="216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0286939-0AE4-432B-8A30-6FAC9C02C24E}" type="datetimeFigureOut">
              <a:rPr lang="es-MX" smtClean="0"/>
              <a:pPr/>
              <a:t>09/12/2015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559A316-4E89-46A8-9B2E-235E033701E6}" type="slidenum">
              <a:rPr lang="es-MX" smtClean="0"/>
              <a:pPr/>
              <a:t>‹Nº›</a:t>
            </a:fld>
            <a:endParaRPr lang="es-MX"/>
          </a:p>
        </p:txBody>
      </p:sp>
    </p:spTree>
    <p:extLst>
      <p:ext uri="{BB962C8B-B14F-4D97-AF65-F5344CB8AC3E}">
        <p14:creationId xmlns:p14="http://schemas.microsoft.com/office/powerpoint/2010/main" xmlns="" val="2057372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0286939-0AE4-432B-8A30-6FAC9C02C24E}" type="datetimeFigureOut">
              <a:rPr lang="es-MX" smtClean="0"/>
              <a:pPr/>
              <a:t>09/12/2015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559A316-4E89-46A8-9B2E-235E033701E6}" type="slidenum">
              <a:rPr lang="es-MX" smtClean="0"/>
              <a:pPr/>
              <a:t>‹Nº›</a:t>
            </a:fld>
            <a:endParaRPr lang="es-MX"/>
          </a:p>
        </p:txBody>
      </p:sp>
    </p:spTree>
    <p:extLst>
      <p:ext uri="{BB962C8B-B14F-4D97-AF65-F5344CB8AC3E}">
        <p14:creationId xmlns:p14="http://schemas.microsoft.com/office/powerpoint/2010/main" xmlns="" val="419894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4972050" y="366185"/>
            <a:ext cx="1543050" cy="7802033"/>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342900" y="366185"/>
            <a:ext cx="4514850" cy="780203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0286939-0AE4-432B-8A30-6FAC9C02C24E}" type="datetimeFigureOut">
              <a:rPr lang="es-MX" smtClean="0"/>
              <a:pPr/>
              <a:t>09/12/2015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559A316-4E89-46A8-9B2E-235E033701E6}" type="slidenum">
              <a:rPr lang="es-MX" smtClean="0"/>
              <a:pPr/>
              <a:t>‹Nº›</a:t>
            </a:fld>
            <a:endParaRPr lang="es-MX"/>
          </a:p>
        </p:txBody>
      </p:sp>
    </p:spTree>
    <p:extLst>
      <p:ext uri="{BB962C8B-B14F-4D97-AF65-F5344CB8AC3E}">
        <p14:creationId xmlns:p14="http://schemas.microsoft.com/office/powerpoint/2010/main" xmlns="" val="1186081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0286939-0AE4-432B-8A30-6FAC9C02C24E}" type="datetimeFigureOut">
              <a:rPr lang="es-MX" smtClean="0"/>
              <a:pPr/>
              <a:t>09/12/2015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559A316-4E89-46A8-9B2E-235E033701E6}" type="slidenum">
              <a:rPr lang="es-MX" smtClean="0"/>
              <a:pPr/>
              <a:t>‹Nº›</a:t>
            </a:fld>
            <a:endParaRPr lang="es-MX"/>
          </a:p>
        </p:txBody>
      </p:sp>
    </p:spTree>
    <p:extLst>
      <p:ext uri="{BB962C8B-B14F-4D97-AF65-F5344CB8AC3E}">
        <p14:creationId xmlns:p14="http://schemas.microsoft.com/office/powerpoint/2010/main" xmlns="" val="3829567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0286939-0AE4-432B-8A30-6FAC9C02C24E}" type="datetimeFigureOut">
              <a:rPr lang="es-MX" smtClean="0"/>
              <a:pPr/>
              <a:t>09/12/2015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559A316-4E89-46A8-9B2E-235E033701E6}" type="slidenum">
              <a:rPr lang="es-MX" smtClean="0"/>
              <a:pPr/>
              <a:t>‹Nº›</a:t>
            </a:fld>
            <a:endParaRPr lang="es-MX"/>
          </a:p>
        </p:txBody>
      </p:sp>
    </p:spTree>
    <p:extLst>
      <p:ext uri="{BB962C8B-B14F-4D97-AF65-F5344CB8AC3E}">
        <p14:creationId xmlns:p14="http://schemas.microsoft.com/office/powerpoint/2010/main" xmlns="" val="68185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0286939-0AE4-432B-8A30-6FAC9C02C24E}" type="datetimeFigureOut">
              <a:rPr lang="es-MX" smtClean="0"/>
              <a:pPr/>
              <a:t>09/12/2015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559A316-4E89-46A8-9B2E-235E033701E6}" type="slidenum">
              <a:rPr lang="es-MX" smtClean="0"/>
              <a:pPr/>
              <a:t>‹Nº›</a:t>
            </a:fld>
            <a:endParaRPr lang="es-MX"/>
          </a:p>
        </p:txBody>
      </p:sp>
    </p:spTree>
    <p:extLst>
      <p:ext uri="{BB962C8B-B14F-4D97-AF65-F5344CB8AC3E}">
        <p14:creationId xmlns:p14="http://schemas.microsoft.com/office/powerpoint/2010/main" xmlns="" val="3372515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0286939-0AE4-432B-8A30-6FAC9C02C24E}" type="datetimeFigureOut">
              <a:rPr lang="es-MX" smtClean="0"/>
              <a:pPr/>
              <a:t>09/12/2015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559A316-4E89-46A8-9B2E-235E033701E6}" type="slidenum">
              <a:rPr lang="es-MX" smtClean="0"/>
              <a:pPr/>
              <a:t>‹Nº›</a:t>
            </a:fld>
            <a:endParaRPr lang="es-MX"/>
          </a:p>
        </p:txBody>
      </p:sp>
    </p:spTree>
    <p:extLst>
      <p:ext uri="{BB962C8B-B14F-4D97-AF65-F5344CB8AC3E}">
        <p14:creationId xmlns:p14="http://schemas.microsoft.com/office/powerpoint/2010/main" xmlns="" val="4255236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0286939-0AE4-432B-8A30-6FAC9C02C24E}" type="datetimeFigureOut">
              <a:rPr lang="es-MX" smtClean="0"/>
              <a:pPr/>
              <a:t>09/12/2015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559A316-4E89-46A8-9B2E-235E033701E6}" type="slidenum">
              <a:rPr lang="es-MX" smtClean="0"/>
              <a:pPr/>
              <a:t>‹Nº›</a:t>
            </a:fld>
            <a:endParaRPr lang="es-MX"/>
          </a:p>
        </p:txBody>
      </p:sp>
    </p:spTree>
    <p:extLst>
      <p:ext uri="{BB962C8B-B14F-4D97-AF65-F5344CB8AC3E}">
        <p14:creationId xmlns:p14="http://schemas.microsoft.com/office/powerpoint/2010/main" xmlns="" val="581636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0286939-0AE4-432B-8A30-6FAC9C02C24E}" type="datetimeFigureOut">
              <a:rPr lang="es-MX" smtClean="0"/>
              <a:pPr/>
              <a:t>09/12/2015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559A316-4E89-46A8-9B2E-235E033701E6}" type="slidenum">
              <a:rPr lang="es-MX" smtClean="0"/>
              <a:pPr/>
              <a:t>‹Nº›</a:t>
            </a:fld>
            <a:endParaRPr lang="es-MX"/>
          </a:p>
        </p:txBody>
      </p:sp>
    </p:spTree>
    <p:extLst>
      <p:ext uri="{BB962C8B-B14F-4D97-AF65-F5344CB8AC3E}">
        <p14:creationId xmlns:p14="http://schemas.microsoft.com/office/powerpoint/2010/main" xmlns="" val="2329997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0286939-0AE4-432B-8A30-6FAC9C02C24E}" type="datetimeFigureOut">
              <a:rPr lang="es-MX" smtClean="0"/>
              <a:pPr/>
              <a:t>09/12/2015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559A316-4E89-46A8-9B2E-235E033701E6}" type="slidenum">
              <a:rPr lang="es-MX" smtClean="0"/>
              <a:pPr/>
              <a:t>‹Nº›</a:t>
            </a:fld>
            <a:endParaRPr lang="es-MX"/>
          </a:p>
        </p:txBody>
      </p:sp>
    </p:spTree>
    <p:extLst>
      <p:ext uri="{BB962C8B-B14F-4D97-AF65-F5344CB8AC3E}">
        <p14:creationId xmlns:p14="http://schemas.microsoft.com/office/powerpoint/2010/main" xmlns="" val="1471908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0286939-0AE4-432B-8A30-6FAC9C02C24E}" type="datetimeFigureOut">
              <a:rPr lang="es-MX" smtClean="0"/>
              <a:pPr/>
              <a:t>09/12/2015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559A316-4E89-46A8-9B2E-235E033701E6}" type="slidenum">
              <a:rPr lang="es-MX" smtClean="0"/>
              <a:pPr/>
              <a:t>‹Nº›</a:t>
            </a:fld>
            <a:endParaRPr lang="es-MX"/>
          </a:p>
        </p:txBody>
      </p:sp>
    </p:spTree>
    <p:extLst>
      <p:ext uri="{BB962C8B-B14F-4D97-AF65-F5344CB8AC3E}">
        <p14:creationId xmlns:p14="http://schemas.microsoft.com/office/powerpoint/2010/main" xmlns="" val="2071373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0286939-0AE4-432B-8A30-6FAC9C02C24E}" type="datetimeFigureOut">
              <a:rPr lang="es-MX" smtClean="0"/>
              <a:pPr/>
              <a:t>09/12/2015</a:t>
            </a:fld>
            <a:endParaRPr lang="es-MX"/>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559A316-4E89-46A8-9B2E-235E033701E6}" type="slidenum">
              <a:rPr lang="es-MX" smtClean="0"/>
              <a:pPr/>
              <a:t>‹Nº›</a:t>
            </a:fld>
            <a:endParaRPr lang="es-MX"/>
          </a:p>
        </p:txBody>
      </p:sp>
    </p:spTree>
    <p:extLst>
      <p:ext uri="{BB962C8B-B14F-4D97-AF65-F5344CB8AC3E}">
        <p14:creationId xmlns:p14="http://schemas.microsoft.com/office/powerpoint/2010/main" xmlns="" val="1956970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899592"/>
            <a:ext cx="6858000" cy="12926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altLang="es-MX" sz="3000" b="0" i="0" u="none" strike="noStrike" cap="none" normalizeH="0" baseline="0" dirty="0" smtClean="0">
                <a:ln>
                  <a:noFill/>
                </a:ln>
                <a:solidFill>
                  <a:srgbClr val="000000"/>
                </a:solidFill>
                <a:effectLst/>
                <a:latin typeface="Century Gothic" pitchFamily="34" charset="0"/>
                <a:ea typeface="Times New Roman" pitchFamily="18" charset="0"/>
                <a:cs typeface="Times New Roman" pitchFamily="18" charset="0"/>
              </a:rPr>
              <a:t>Escuela Normal De Educación Preescolar.</a:t>
            </a:r>
            <a:endParaRPr kumimoji="0" lang="es-MX" altLang="es-MX"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5" name="2 Imagen" descr="http://www.enef.sepc.edu.mx/imagenes/logooooos/02enep.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20888" y="2339752"/>
            <a:ext cx="1944216" cy="1872666"/>
          </a:xfrm>
          <a:prstGeom prst="rect">
            <a:avLst/>
          </a:prstGeom>
          <a:noFill/>
          <a:extLst>
            <a:ext uri="{909E8E84-426E-40DD-AFC4-6F175D3DCCD1}">
              <a14:hiddenFill xmlns:a14="http://schemas.microsoft.com/office/drawing/2010/main" xmlns="">
                <a:solidFill>
                  <a:srgbClr val="FFFFFF"/>
                </a:solidFill>
              </a14:hiddenFill>
            </a:ext>
          </a:extLst>
        </p:spPr>
      </p:pic>
      <p:sp>
        <p:nvSpPr>
          <p:cNvPr id="6145" name="Rectangle 1"/>
          <p:cNvSpPr>
            <a:spLocks noChangeArrowheads="1"/>
          </p:cNvSpPr>
          <p:nvPr/>
        </p:nvSpPr>
        <p:spPr bwMode="auto">
          <a:xfrm>
            <a:off x="0" y="4214810"/>
            <a:ext cx="6858000" cy="27084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UNIDAD I Fundamentos generales del Plan de Estudios 2011 de Educaci</a:t>
            </a:r>
            <a:r>
              <a:rPr kumimoji="0" lang="es-MX" sz="1600" b="1" i="0" u="none" strike="noStrike" cap="none" normalizeH="0" baseline="0" dirty="0" smtClean="0">
                <a:ln>
                  <a:noFill/>
                </a:ln>
                <a:solidFill>
                  <a:srgbClr val="000000"/>
                </a:solidFill>
                <a:effectLst/>
                <a:latin typeface="Calibri"/>
                <a:ea typeface="Times New Roman" pitchFamily="18" charset="0"/>
                <a:cs typeface="Arial" pitchFamily="34" charset="0"/>
              </a:rPr>
              <a:t>ó</a:t>
            </a:r>
            <a:r>
              <a:rPr kumimoji="0" lang="es-MX"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 B</a:t>
            </a:r>
            <a:r>
              <a:rPr kumimoji="0" lang="es-MX" sz="1600" b="1" i="0" u="none" strike="noStrike" cap="none" normalizeH="0" baseline="0" dirty="0" smtClean="0">
                <a:ln>
                  <a:noFill/>
                </a:ln>
                <a:solidFill>
                  <a:srgbClr val="000000"/>
                </a:solidFill>
                <a:effectLst/>
                <a:latin typeface="Calibri"/>
                <a:ea typeface="Times New Roman" pitchFamily="18" charset="0"/>
                <a:cs typeface="Arial" pitchFamily="34" charset="0"/>
              </a:rPr>
              <a:t>á</a:t>
            </a:r>
            <a:r>
              <a:rPr kumimoji="0" lang="es-MX"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sica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MX" sz="600"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MX" sz="600"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CUADRO SINOPTICO</a:t>
            </a:r>
            <a:r>
              <a:rPr kumimoji="0" lang="es-MX" sz="1600" b="1"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lang="es-MX" sz="1600" b="1" baseline="0" dirty="0" smtClean="0">
              <a:solidFill>
                <a:srgbClr val="000000"/>
              </a:solidFill>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Lina Fabiola Cruz Rodr</a:t>
            </a:r>
            <a:r>
              <a:rPr kumimoji="0" lang="es-MX" sz="1600" b="1" i="0" u="none" strike="noStrike" cap="none" normalizeH="0" baseline="0" dirty="0" smtClean="0">
                <a:ln>
                  <a:noFill/>
                </a:ln>
                <a:solidFill>
                  <a:srgbClr val="000000"/>
                </a:solidFill>
                <a:effectLst/>
                <a:latin typeface="Calibri"/>
                <a:ea typeface="Times New Roman" pitchFamily="18" charset="0"/>
                <a:cs typeface="Arial" pitchFamily="34" charset="0"/>
              </a:rPr>
              <a:t>í</a:t>
            </a:r>
            <a:r>
              <a:rPr kumimoji="0" lang="es-MX"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guez </a:t>
            </a:r>
            <a:endParaRPr kumimoji="0" lang="es-MX"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A</a:t>
            </a:r>
          </a:p>
          <a:p>
            <a:pPr marL="0" marR="0" lvl="0" indent="0" algn="ctr" defTabSz="914400" rtl="0" eaLnBrk="0" fontAlgn="base" latinLnBrk="0" hangingPunct="0">
              <a:lnSpc>
                <a:spcPct val="100000"/>
              </a:lnSpc>
              <a:spcBef>
                <a:spcPct val="0"/>
              </a:spcBef>
              <a:spcAft>
                <a:spcPct val="0"/>
              </a:spcAft>
              <a:buClrTx/>
              <a:buSzTx/>
              <a:buFontTx/>
              <a:buNone/>
              <a:tabLst/>
            </a:pPr>
            <a:endParaRPr lang="es-MX" sz="1600" b="1" dirty="0" smtClean="0">
              <a:solidFill>
                <a:srgbClr val="000000"/>
              </a:solidFill>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2</a:t>
            </a: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546215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88640" y="251520"/>
            <a:ext cx="6552728" cy="1015663"/>
          </a:xfrm>
          <a:prstGeom prst="rect">
            <a:avLst/>
          </a:prstGeom>
        </p:spPr>
        <p:txBody>
          <a:bodyPr wrap="square">
            <a:spAutoFit/>
          </a:bodyPr>
          <a:lstStyle/>
          <a:p>
            <a:pPr algn="just"/>
            <a:r>
              <a:rPr lang="es-MX" sz="1200" b="1" i="1" dirty="0">
                <a:latin typeface="Century Gothic" panose="020B0502020202020204" pitchFamily="34" charset="0"/>
              </a:rPr>
              <a:t>El enfoque formativo, fundamentos y principios teóricos del Plan de Estudios 2011 de Educación Básica.</a:t>
            </a:r>
            <a:endParaRPr lang="es-MX" sz="1200" b="1" dirty="0">
              <a:latin typeface="Century Gothic" panose="020B0502020202020204" pitchFamily="34" charset="0"/>
            </a:endParaRPr>
          </a:p>
          <a:p>
            <a:pPr algn="just"/>
            <a:r>
              <a:rPr lang="es-MX" sz="1200" dirty="0">
                <a:latin typeface="Century Gothic" panose="020B0502020202020204" pitchFamily="34" charset="0"/>
              </a:rPr>
              <a:t> </a:t>
            </a:r>
            <a:endParaRPr lang="es-MX" sz="1200" dirty="0" smtClean="0">
              <a:latin typeface="Century Gothic" panose="020B0502020202020204" pitchFamily="34" charset="0"/>
            </a:endParaRPr>
          </a:p>
          <a:p>
            <a:pPr algn="just"/>
            <a:endParaRPr lang="es-MX" sz="1200" dirty="0">
              <a:latin typeface="Century Gothic" panose="020B0502020202020204" pitchFamily="34" charset="0"/>
            </a:endParaRPr>
          </a:p>
          <a:p>
            <a:pPr algn="just"/>
            <a:endParaRPr lang="es-MX" sz="1200" dirty="0">
              <a:latin typeface="Century Gothic" panose="020B0502020202020204" pitchFamily="34" charset="0"/>
            </a:endParaRPr>
          </a:p>
        </p:txBody>
      </p:sp>
      <p:sp>
        <p:nvSpPr>
          <p:cNvPr id="3" name="2 Rectángulo"/>
          <p:cNvSpPr/>
          <p:nvPr/>
        </p:nvSpPr>
        <p:spPr>
          <a:xfrm>
            <a:off x="714356" y="1928794"/>
            <a:ext cx="5357850" cy="1754326"/>
          </a:xfrm>
          <a:prstGeom prst="rect">
            <a:avLst/>
          </a:prstGeom>
        </p:spPr>
        <p:txBody>
          <a:bodyPr wrap="square">
            <a:spAutoFit/>
          </a:bodyPr>
          <a:lstStyle/>
          <a:p>
            <a:r>
              <a:rPr lang="es-MX" dirty="0" smtClean="0"/>
              <a:t>A Continuación se presentara un cuadro sinóptico sobre los principales conceptos psicopedagógicos que sustentan el plan de estudios 2011, que es de gran importancia conócelos porque es como una guía que nos traza la línea por la cual debemos seguir en el proceso de enseñanza- aprendizaje. </a:t>
            </a:r>
            <a:endParaRPr lang="es-MX" dirty="0"/>
          </a:p>
        </p:txBody>
      </p:sp>
    </p:spTree>
    <p:extLst>
      <p:ext uri="{BB962C8B-B14F-4D97-AF65-F5344CB8AC3E}">
        <p14:creationId xmlns:p14="http://schemas.microsoft.com/office/powerpoint/2010/main" xmlns="" val="3795911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437" y="4018002"/>
            <a:ext cx="1224136" cy="46166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s-MX" sz="1200" dirty="0" smtClean="0">
                <a:latin typeface="Century Gothic" panose="020B0502020202020204" pitchFamily="34" charset="0"/>
              </a:rPr>
              <a:t>Principios </a:t>
            </a:r>
          </a:p>
          <a:p>
            <a:r>
              <a:rPr lang="es-MX" sz="1200" dirty="0" smtClean="0">
                <a:latin typeface="Century Gothic" panose="020B0502020202020204" pitchFamily="34" charset="0"/>
              </a:rPr>
              <a:t>pedagógicos</a:t>
            </a:r>
          </a:p>
        </p:txBody>
      </p:sp>
      <p:sp>
        <p:nvSpPr>
          <p:cNvPr id="4" name="3 Rectángulo"/>
          <p:cNvSpPr/>
          <p:nvPr/>
        </p:nvSpPr>
        <p:spPr>
          <a:xfrm>
            <a:off x="1467303" y="611560"/>
            <a:ext cx="1313625" cy="861774"/>
          </a:xfrm>
          <a:prstGeom prst="rect">
            <a:avLst/>
          </a:prstGeom>
        </p:spPr>
        <p:txBody>
          <a:bodyPr wrap="square">
            <a:spAutoFit/>
          </a:bodyPr>
          <a:lstStyle/>
          <a:p>
            <a:pPr algn="just"/>
            <a:r>
              <a:rPr lang="es-MX" sz="1000" dirty="0" smtClean="0">
                <a:latin typeface="Century Gothic" panose="020B0502020202020204" pitchFamily="34" charset="0"/>
              </a:rPr>
              <a:t>1-Centrar la atención en los estudiantes y en sus procesos de aprendizaje.</a:t>
            </a:r>
          </a:p>
        </p:txBody>
      </p:sp>
      <p:sp>
        <p:nvSpPr>
          <p:cNvPr id="5" name="4 Abrir llave"/>
          <p:cNvSpPr/>
          <p:nvPr/>
        </p:nvSpPr>
        <p:spPr>
          <a:xfrm>
            <a:off x="2780928" y="683568"/>
            <a:ext cx="216024" cy="7200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6" name="5 Rectángulo"/>
          <p:cNvSpPr/>
          <p:nvPr/>
        </p:nvSpPr>
        <p:spPr>
          <a:xfrm>
            <a:off x="2924944" y="755576"/>
            <a:ext cx="1224136" cy="400110"/>
          </a:xfrm>
          <a:prstGeom prst="rect">
            <a:avLst/>
          </a:prstGeom>
        </p:spPr>
        <p:txBody>
          <a:bodyPr wrap="square">
            <a:spAutoFit/>
          </a:bodyPr>
          <a:lstStyle/>
          <a:p>
            <a:pPr algn="just"/>
            <a:r>
              <a:rPr lang="es-MX" sz="1000" dirty="0" smtClean="0">
                <a:latin typeface="Century Gothic" panose="020B0502020202020204" pitchFamily="34" charset="0"/>
              </a:rPr>
              <a:t>El referente es el estudiante.</a:t>
            </a:r>
          </a:p>
        </p:txBody>
      </p:sp>
      <p:sp>
        <p:nvSpPr>
          <p:cNvPr id="7" name="6 Rectángulo"/>
          <p:cNvSpPr/>
          <p:nvPr/>
        </p:nvSpPr>
        <p:spPr>
          <a:xfrm>
            <a:off x="4365105" y="142344"/>
            <a:ext cx="2304255" cy="1477328"/>
          </a:xfrm>
          <a:prstGeom prst="rect">
            <a:avLst/>
          </a:prstGeom>
        </p:spPr>
        <p:txBody>
          <a:bodyPr wrap="square">
            <a:spAutoFit/>
          </a:bodyPr>
          <a:lstStyle/>
          <a:p>
            <a:pPr marL="171450" indent="-171450" algn="just">
              <a:buFont typeface="Arial" panose="020B0604020202020204" pitchFamily="34" charset="0"/>
              <a:buChar char="•"/>
            </a:pPr>
            <a:r>
              <a:rPr lang="es-MX" sz="1000" dirty="0" smtClean="0">
                <a:latin typeface="Century Gothic" panose="020B0502020202020204" pitchFamily="34" charset="0"/>
              </a:rPr>
              <a:t>Generar disposición.</a:t>
            </a:r>
          </a:p>
          <a:p>
            <a:pPr marL="171450" indent="-171450" algn="just">
              <a:buFont typeface="Arial" panose="020B0604020202020204" pitchFamily="34" charset="0"/>
              <a:buChar char="•"/>
            </a:pPr>
            <a:r>
              <a:rPr lang="es-MX" sz="1000" dirty="0" smtClean="0">
                <a:latin typeface="Century Gothic" panose="020B0502020202020204" pitchFamily="34" charset="0"/>
              </a:rPr>
              <a:t>Capacidad de continuar aprendiendo</a:t>
            </a:r>
          </a:p>
          <a:p>
            <a:pPr marL="171450" indent="-171450" algn="just">
              <a:buFont typeface="Arial" panose="020B0604020202020204" pitchFamily="34" charset="0"/>
              <a:buChar char="•"/>
            </a:pPr>
            <a:r>
              <a:rPr lang="es-MX" sz="1000" dirty="0" smtClean="0">
                <a:latin typeface="Century Gothic" panose="020B0502020202020204" pitchFamily="34" charset="0"/>
              </a:rPr>
              <a:t>Desarrollar habilidades para solucionar problemas.</a:t>
            </a:r>
          </a:p>
          <a:p>
            <a:pPr marL="171450" indent="-171450" algn="just">
              <a:buFont typeface="Arial" panose="020B0604020202020204" pitchFamily="34" charset="0"/>
              <a:buChar char="•"/>
            </a:pPr>
            <a:r>
              <a:rPr lang="es-MX" sz="1000" dirty="0" smtClean="0">
                <a:latin typeface="Century Gothic" panose="020B0502020202020204" pitchFamily="34" charset="0"/>
              </a:rPr>
              <a:t>Pensar críticamente.</a:t>
            </a:r>
          </a:p>
          <a:p>
            <a:pPr marL="171450" indent="-171450" algn="just">
              <a:buFont typeface="Arial" panose="020B0604020202020204" pitchFamily="34" charset="0"/>
              <a:buChar char="•"/>
            </a:pPr>
            <a:r>
              <a:rPr lang="es-MX" sz="1000" dirty="0" smtClean="0">
                <a:latin typeface="Century Gothic" panose="020B0502020202020204" pitchFamily="34" charset="0"/>
              </a:rPr>
              <a:t>Comprender y explicar situaciones diversas.</a:t>
            </a:r>
          </a:p>
          <a:p>
            <a:pPr marL="171450" indent="-171450" algn="just">
              <a:buFont typeface="Arial" panose="020B0604020202020204" pitchFamily="34" charset="0"/>
              <a:buChar char="•"/>
            </a:pPr>
            <a:r>
              <a:rPr lang="es-MX" sz="1000" dirty="0" smtClean="0">
                <a:latin typeface="Century Gothic" panose="020B0502020202020204" pitchFamily="34" charset="0"/>
              </a:rPr>
              <a:t>Manejar información e innovar.</a:t>
            </a:r>
          </a:p>
        </p:txBody>
      </p:sp>
      <p:sp>
        <p:nvSpPr>
          <p:cNvPr id="8" name="7 Abrir llave"/>
          <p:cNvSpPr/>
          <p:nvPr/>
        </p:nvSpPr>
        <p:spPr>
          <a:xfrm>
            <a:off x="4221088" y="35496"/>
            <a:ext cx="288032" cy="172819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1" name="10 Rectángulo"/>
          <p:cNvSpPr/>
          <p:nvPr/>
        </p:nvSpPr>
        <p:spPr>
          <a:xfrm>
            <a:off x="1467303" y="2555776"/>
            <a:ext cx="1368152" cy="553998"/>
          </a:xfrm>
          <a:prstGeom prst="rect">
            <a:avLst/>
          </a:prstGeom>
        </p:spPr>
        <p:txBody>
          <a:bodyPr wrap="square">
            <a:spAutoFit/>
          </a:bodyPr>
          <a:lstStyle/>
          <a:p>
            <a:pPr algn="just"/>
            <a:r>
              <a:rPr lang="es-MX" sz="1000" dirty="0" smtClean="0">
                <a:latin typeface="Century Gothic" panose="020B0502020202020204" pitchFamily="34" charset="0"/>
              </a:rPr>
              <a:t>2-Planificar para potenciar el aprendizaje.</a:t>
            </a:r>
          </a:p>
        </p:txBody>
      </p:sp>
      <p:sp>
        <p:nvSpPr>
          <p:cNvPr id="12" name="11 Abrir llave"/>
          <p:cNvSpPr/>
          <p:nvPr/>
        </p:nvSpPr>
        <p:spPr>
          <a:xfrm>
            <a:off x="2763447" y="2001778"/>
            <a:ext cx="432048" cy="1922150"/>
          </a:xfrm>
          <a:prstGeom prst="leftBrace">
            <a:avLst>
              <a:gd name="adj1" fmla="val 8333"/>
              <a:gd name="adj2" fmla="val 4412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4" name="13 Rectángulo"/>
          <p:cNvSpPr/>
          <p:nvPr/>
        </p:nvSpPr>
        <p:spPr>
          <a:xfrm>
            <a:off x="2996952" y="1979712"/>
            <a:ext cx="1584176" cy="1938992"/>
          </a:xfrm>
          <a:prstGeom prst="rect">
            <a:avLst/>
          </a:prstGeom>
        </p:spPr>
        <p:txBody>
          <a:bodyPr wrap="square">
            <a:spAutoFit/>
          </a:bodyPr>
          <a:lstStyle/>
          <a:p>
            <a:pPr marL="171450" indent="-171450" algn="just">
              <a:buFont typeface="Arial" panose="020B0604020202020204" pitchFamily="34" charset="0"/>
              <a:buChar char="•"/>
            </a:pPr>
            <a:r>
              <a:rPr lang="es-MX" sz="1000" dirty="0" smtClean="0">
                <a:latin typeface="Century Gothic" panose="020B0502020202020204" pitchFamily="34" charset="0"/>
              </a:rPr>
              <a:t>Planificación, elemento sustantivo de la practica docente para potenciar el aprendizaje de los estudiantes.</a:t>
            </a:r>
          </a:p>
          <a:p>
            <a:pPr marL="171450" indent="-171450" algn="just">
              <a:buFont typeface="Arial" panose="020B0604020202020204" pitchFamily="34" charset="0"/>
              <a:buChar char="•"/>
            </a:pPr>
            <a:endParaRPr lang="es-MX" sz="1000" dirty="0">
              <a:latin typeface="Century Gothic" panose="020B0502020202020204" pitchFamily="34" charset="0"/>
            </a:endParaRPr>
          </a:p>
          <a:p>
            <a:pPr marL="171450" indent="-171450" algn="just">
              <a:buFont typeface="Arial" panose="020B0604020202020204" pitchFamily="34" charset="0"/>
              <a:buChar char="•"/>
            </a:pPr>
            <a:r>
              <a:rPr lang="es-MX" sz="1000" dirty="0" smtClean="0">
                <a:latin typeface="Century Gothic" panose="020B0502020202020204" pitchFamily="34" charset="0"/>
              </a:rPr>
              <a:t>Las actividades deben representar desafíos intelectuales. </a:t>
            </a:r>
          </a:p>
        </p:txBody>
      </p:sp>
      <p:sp>
        <p:nvSpPr>
          <p:cNvPr id="15" name="14 Rectángulo"/>
          <p:cNvSpPr/>
          <p:nvPr/>
        </p:nvSpPr>
        <p:spPr>
          <a:xfrm>
            <a:off x="4680520" y="2123728"/>
            <a:ext cx="2060848" cy="1169551"/>
          </a:xfrm>
          <a:prstGeom prst="rect">
            <a:avLst/>
          </a:prstGeom>
        </p:spPr>
        <p:txBody>
          <a:bodyPr wrap="square">
            <a:spAutoFit/>
          </a:bodyPr>
          <a:lstStyle/>
          <a:p>
            <a:pPr marL="171450" indent="-171450" algn="just">
              <a:buFont typeface="Arial" panose="020B0604020202020204" pitchFamily="34" charset="0"/>
              <a:buChar char="•"/>
            </a:pPr>
            <a:r>
              <a:rPr lang="es-MX" sz="1000" dirty="0" smtClean="0">
                <a:latin typeface="Century Gothic" panose="020B0502020202020204" pitchFamily="34" charset="0"/>
              </a:rPr>
              <a:t>Implica organizar actividades de aprendizaje.</a:t>
            </a:r>
          </a:p>
          <a:p>
            <a:pPr marL="171450" indent="-171450" algn="just">
              <a:buFont typeface="Arial" panose="020B0604020202020204" pitchFamily="34" charset="0"/>
              <a:buChar char="•"/>
            </a:pPr>
            <a:r>
              <a:rPr lang="es-MX" sz="1000" dirty="0" smtClean="0">
                <a:latin typeface="Century Gothic" panose="020B0502020202020204" pitchFamily="34" charset="0"/>
              </a:rPr>
              <a:t>Diferentes formas de trabajo, como situaciones y secuencias didácticas, proyectos etc.</a:t>
            </a:r>
          </a:p>
        </p:txBody>
      </p:sp>
      <p:sp>
        <p:nvSpPr>
          <p:cNvPr id="16" name="15 Abrir llave"/>
          <p:cNvSpPr/>
          <p:nvPr/>
        </p:nvSpPr>
        <p:spPr>
          <a:xfrm>
            <a:off x="4581128" y="2123728"/>
            <a:ext cx="288032" cy="12961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8" name="17 Rectángulo"/>
          <p:cNvSpPr/>
          <p:nvPr/>
        </p:nvSpPr>
        <p:spPr>
          <a:xfrm>
            <a:off x="1484784" y="5004048"/>
            <a:ext cx="1080120" cy="553998"/>
          </a:xfrm>
          <a:prstGeom prst="rect">
            <a:avLst/>
          </a:prstGeom>
        </p:spPr>
        <p:txBody>
          <a:bodyPr wrap="square">
            <a:spAutoFit/>
          </a:bodyPr>
          <a:lstStyle/>
          <a:p>
            <a:pPr algn="just"/>
            <a:r>
              <a:rPr lang="es-MX" sz="1000" dirty="0" smtClean="0">
                <a:latin typeface="Century Gothic" panose="020B0502020202020204" pitchFamily="34" charset="0"/>
              </a:rPr>
              <a:t>3-Generar ambientes de aprendizaje.</a:t>
            </a:r>
          </a:p>
        </p:txBody>
      </p:sp>
      <p:sp>
        <p:nvSpPr>
          <p:cNvPr id="20" name="19 Rectángulo"/>
          <p:cNvSpPr/>
          <p:nvPr/>
        </p:nvSpPr>
        <p:spPr>
          <a:xfrm>
            <a:off x="2780928" y="4716016"/>
            <a:ext cx="1224136" cy="1015663"/>
          </a:xfrm>
          <a:prstGeom prst="rect">
            <a:avLst/>
          </a:prstGeom>
        </p:spPr>
        <p:txBody>
          <a:bodyPr wrap="square">
            <a:spAutoFit/>
          </a:bodyPr>
          <a:lstStyle/>
          <a:p>
            <a:pPr algn="just"/>
            <a:r>
              <a:rPr lang="es-MX" sz="1000" dirty="0" smtClean="0">
                <a:latin typeface="Century Gothic" panose="020B0502020202020204" pitchFamily="34" charset="0"/>
              </a:rPr>
              <a:t>Espacio donde se desarrolla la comunicación y las interacciones que posibiliten el aprendizaje.</a:t>
            </a:r>
          </a:p>
        </p:txBody>
      </p:sp>
      <p:sp>
        <p:nvSpPr>
          <p:cNvPr id="21" name="20 Abrir llave"/>
          <p:cNvSpPr/>
          <p:nvPr/>
        </p:nvSpPr>
        <p:spPr>
          <a:xfrm>
            <a:off x="2492896" y="4644008"/>
            <a:ext cx="432048" cy="1152128"/>
          </a:xfrm>
          <a:prstGeom prst="leftBrace">
            <a:avLst>
              <a:gd name="adj1" fmla="val 8333"/>
              <a:gd name="adj2" fmla="val 5093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23" name="22 Rectángulo"/>
          <p:cNvSpPr/>
          <p:nvPr/>
        </p:nvSpPr>
        <p:spPr>
          <a:xfrm>
            <a:off x="4149080" y="4067944"/>
            <a:ext cx="1368152" cy="2708434"/>
          </a:xfrm>
          <a:prstGeom prst="rect">
            <a:avLst/>
          </a:prstGeom>
        </p:spPr>
        <p:txBody>
          <a:bodyPr wrap="square">
            <a:spAutoFit/>
          </a:bodyPr>
          <a:lstStyle/>
          <a:p>
            <a:pPr marL="171450" indent="-171450" algn="just">
              <a:buFont typeface="Arial" panose="020B0604020202020204" pitchFamily="34" charset="0"/>
              <a:buChar char="•"/>
            </a:pPr>
            <a:r>
              <a:rPr lang="es-MX" sz="1000" dirty="0" smtClean="0">
                <a:latin typeface="Century Gothic" panose="020B0502020202020204" pitchFamily="34" charset="0"/>
              </a:rPr>
              <a:t>La claridad respecto del aprendizaje que se espera que logre.</a:t>
            </a:r>
          </a:p>
          <a:p>
            <a:pPr marL="171450" indent="-171450" algn="just">
              <a:buFont typeface="Arial" panose="020B0604020202020204" pitchFamily="34" charset="0"/>
              <a:buChar char="•"/>
            </a:pPr>
            <a:endParaRPr lang="es-MX" sz="1000" dirty="0" smtClean="0">
              <a:latin typeface="Century Gothic" panose="020B0502020202020204" pitchFamily="34" charset="0"/>
            </a:endParaRPr>
          </a:p>
          <a:p>
            <a:pPr marL="171450" indent="-171450" algn="just">
              <a:buFont typeface="Arial" panose="020B0604020202020204" pitchFamily="34" charset="0"/>
              <a:buChar char="•"/>
            </a:pPr>
            <a:r>
              <a:rPr lang="es-MX" sz="1000" dirty="0" smtClean="0">
                <a:latin typeface="Century Gothic" panose="020B0502020202020204" pitchFamily="34" charset="0"/>
              </a:rPr>
              <a:t>Reconocimiento de los elementos del contexto.</a:t>
            </a:r>
          </a:p>
          <a:p>
            <a:pPr marL="171450" indent="-171450" algn="just">
              <a:buFont typeface="Arial" panose="020B0604020202020204" pitchFamily="34" charset="0"/>
              <a:buChar char="•"/>
            </a:pPr>
            <a:endParaRPr lang="es-MX" sz="1000" dirty="0" smtClean="0">
              <a:latin typeface="Century Gothic" panose="020B0502020202020204" pitchFamily="34" charset="0"/>
            </a:endParaRPr>
          </a:p>
          <a:p>
            <a:pPr marL="171450" indent="-171450" algn="just">
              <a:buFont typeface="Arial" panose="020B0604020202020204" pitchFamily="34" charset="0"/>
              <a:buChar char="•"/>
            </a:pPr>
            <a:endParaRPr lang="es-MX" sz="1000" dirty="0" smtClean="0">
              <a:latin typeface="Century Gothic" panose="020B0502020202020204" pitchFamily="34" charset="0"/>
            </a:endParaRPr>
          </a:p>
          <a:p>
            <a:pPr marL="171450" indent="-171450" algn="just">
              <a:buFont typeface="Arial" panose="020B0604020202020204" pitchFamily="34" charset="0"/>
              <a:buChar char="•"/>
            </a:pPr>
            <a:r>
              <a:rPr lang="es-MX" sz="1000" dirty="0" smtClean="0">
                <a:latin typeface="Century Gothic" panose="020B0502020202020204" pitchFamily="34" charset="0"/>
              </a:rPr>
              <a:t>Relevancia de los materiales educativos.</a:t>
            </a:r>
          </a:p>
          <a:p>
            <a:pPr marL="171450" indent="-171450" algn="just">
              <a:buFont typeface="Arial" panose="020B0604020202020204" pitchFamily="34" charset="0"/>
              <a:buChar char="•"/>
            </a:pPr>
            <a:endParaRPr lang="es-MX" sz="1000" dirty="0" smtClean="0">
              <a:latin typeface="Century Gothic" panose="020B0502020202020204" pitchFamily="34" charset="0"/>
            </a:endParaRPr>
          </a:p>
          <a:p>
            <a:pPr marL="171450" indent="-171450" algn="just">
              <a:buFont typeface="Arial" panose="020B0604020202020204" pitchFamily="34" charset="0"/>
              <a:buChar char="•"/>
            </a:pPr>
            <a:r>
              <a:rPr lang="es-MX" sz="1000" dirty="0" smtClean="0">
                <a:latin typeface="Century Gothic" panose="020B0502020202020204" pitchFamily="34" charset="0"/>
              </a:rPr>
              <a:t>La interacción.</a:t>
            </a:r>
          </a:p>
        </p:txBody>
      </p:sp>
      <p:sp>
        <p:nvSpPr>
          <p:cNvPr id="24" name="23 Abrir llave"/>
          <p:cNvSpPr/>
          <p:nvPr/>
        </p:nvSpPr>
        <p:spPr>
          <a:xfrm>
            <a:off x="3933056" y="3995936"/>
            <a:ext cx="432048" cy="3024336"/>
          </a:xfrm>
          <a:prstGeom prst="leftBrace">
            <a:avLst>
              <a:gd name="adj1" fmla="val 8333"/>
              <a:gd name="adj2" fmla="val 4412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25" name="24 Rectángulo"/>
          <p:cNvSpPr/>
          <p:nvPr/>
        </p:nvSpPr>
        <p:spPr>
          <a:xfrm>
            <a:off x="5633864" y="4139952"/>
            <a:ext cx="1224136" cy="1477328"/>
          </a:xfrm>
          <a:prstGeom prst="rect">
            <a:avLst/>
          </a:prstGeom>
        </p:spPr>
        <p:txBody>
          <a:bodyPr wrap="square">
            <a:spAutoFit/>
          </a:bodyPr>
          <a:lstStyle/>
          <a:p>
            <a:pPr algn="just"/>
            <a:r>
              <a:rPr lang="es-MX" sz="1000" dirty="0" smtClean="0">
                <a:latin typeface="Century Gothic" panose="020B0502020202020204" pitchFamily="34" charset="0"/>
              </a:rPr>
              <a:t>Historia del lugar, practicas y costumbres, tradiciones, carácter rural, semirural o urbano del lugar, clima, flora y fauna.</a:t>
            </a:r>
          </a:p>
        </p:txBody>
      </p:sp>
      <p:sp>
        <p:nvSpPr>
          <p:cNvPr id="26" name="25 Rectángulo"/>
          <p:cNvSpPr/>
          <p:nvPr/>
        </p:nvSpPr>
        <p:spPr>
          <a:xfrm>
            <a:off x="5633448" y="5796136"/>
            <a:ext cx="1224136" cy="553998"/>
          </a:xfrm>
          <a:prstGeom prst="rect">
            <a:avLst/>
          </a:prstGeom>
        </p:spPr>
        <p:txBody>
          <a:bodyPr wrap="square">
            <a:spAutoFit/>
          </a:bodyPr>
          <a:lstStyle/>
          <a:p>
            <a:pPr algn="just"/>
            <a:r>
              <a:rPr lang="es-MX" sz="1000" dirty="0" smtClean="0">
                <a:latin typeface="Century Gothic" panose="020B0502020202020204" pitchFamily="34" charset="0"/>
              </a:rPr>
              <a:t>Impresos, audiovisuales y digitales.</a:t>
            </a:r>
          </a:p>
        </p:txBody>
      </p:sp>
      <p:sp>
        <p:nvSpPr>
          <p:cNvPr id="27" name="26 Rectángulo"/>
          <p:cNvSpPr/>
          <p:nvPr/>
        </p:nvSpPr>
        <p:spPr>
          <a:xfrm>
            <a:off x="5589240" y="6476146"/>
            <a:ext cx="1196752" cy="400110"/>
          </a:xfrm>
          <a:prstGeom prst="rect">
            <a:avLst/>
          </a:prstGeom>
        </p:spPr>
        <p:txBody>
          <a:bodyPr wrap="square">
            <a:spAutoFit/>
          </a:bodyPr>
          <a:lstStyle/>
          <a:p>
            <a:pPr algn="just"/>
            <a:r>
              <a:rPr lang="es-MX" sz="1000" dirty="0" smtClean="0">
                <a:latin typeface="Century Gothic" panose="020B0502020202020204" pitchFamily="34" charset="0"/>
              </a:rPr>
              <a:t>Estudiante– maestro.</a:t>
            </a:r>
          </a:p>
        </p:txBody>
      </p:sp>
      <p:sp>
        <p:nvSpPr>
          <p:cNvPr id="28" name="27 Abrir llave"/>
          <p:cNvSpPr/>
          <p:nvPr/>
        </p:nvSpPr>
        <p:spPr>
          <a:xfrm>
            <a:off x="5445224" y="6444208"/>
            <a:ext cx="288032" cy="50405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29" name="28 Abrir llave"/>
          <p:cNvSpPr/>
          <p:nvPr/>
        </p:nvSpPr>
        <p:spPr>
          <a:xfrm>
            <a:off x="5517232" y="5868144"/>
            <a:ext cx="216024" cy="50405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30" name="29 Abrir llave"/>
          <p:cNvSpPr/>
          <p:nvPr/>
        </p:nvSpPr>
        <p:spPr>
          <a:xfrm>
            <a:off x="5373216" y="4139952"/>
            <a:ext cx="432048" cy="1512168"/>
          </a:xfrm>
          <a:prstGeom prst="leftBrace">
            <a:avLst>
              <a:gd name="adj1" fmla="val 8333"/>
              <a:gd name="adj2" fmla="val 7096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31" name="30 Rectángulo"/>
          <p:cNvSpPr/>
          <p:nvPr/>
        </p:nvSpPr>
        <p:spPr>
          <a:xfrm>
            <a:off x="1412776" y="7509232"/>
            <a:ext cx="1152128" cy="707886"/>
          </a:xfrm>
          <a:prstGeom prst="rect">
            <a:avLst/>
          </a:prstGeom>
        </p:spPr>
        <p:txBody>
          <a:bodyPr wrap="square">
            <a:spAutoFit/>
          </a:bodyPr>
          <a:lstStyle/>
          <a:p>
            <a:pPr algn="just"/>
            <a:r>
              <a:rPr lang="es-MX" sz="1000" dirty="0" smtClean="0">
                <a:latin typeface="Century Gothic" panose="020B0502020202020204" pitchFamily="34" charset="0"/>
              </a:rPr>
              <a:t>4-Trabajar en colaboración para construir el aprendizaje.</a:t>
            </a:r>
          </a:p>
        </p:txBody>
      </p:sp>
      <p:sp>
        <p:nvSpPr>
          <p:cNvPr id="32" name="31 Abrir llave"/>
          <p:cNvSpPr/>
          <p:nvPr/>
        </p:nvSpPr>
        <p:spPr>
          <a:xfrm>
            <a:off x="2492896" y="7092280"/>
            <a:ext cx="432048" cy="2016224"/>
          </a:xfrm>
          <a:prstGeom prst="leftBrace">
            <a:avLst>
              <a:gd name="adj1" fmla="val 8333"/>
              <a:gd name="adj2" fmla="val 412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33" name="32 Rectángulo"/>
          <p:cNvSpPr/>
          <p:nvPr/>
        </p:nvSpPr>
        <p:spPr>
          <a:xfrm>
            <a:off x="2708920" y="7169512"/>
            <a:ext cx="1728192" cy="1938992"/>
          </a:xfrm>
          <a:prstGeom prst="rect">
            <a:avLst/>
          </a:prstGeom>
        </p:spPr>
        <p:txBody>
          <a:bodyPr wrap="square">
            <a:spAutoFit/>
          </a:bodyPr>
          <a:lstStyle/>
          <a:p>
            <a:pPr marL="171450" indent="-171450" algn="just">
              <a:buFont typeface="Arial" panose="020B0604020202020204" pitchFamily="34" charset="0"/>
              <a:buChar char="•"/>
            </a:pPr>
            <a:r>
              <a:rPr lang="es-MX" sz="1000" dirty="0" smtClean="0">
                <a:latin typeface="Century Gothic" panose="020B0502020202020204" pitchFamily="34" charset="0"/>
              </a:rPr>
              <a:t>Alude a estudiantes y maestros.</a:t>
            </a:r>
          </a:p>
          <a:p>
            <a:pPr marL="171450" indent="-171450" algn="just">
              <a:buFont typeface="Arial" panose="020B0604020202020204" pitchFamily="34" charset="0"/>
              <a:buChar char="•"/>
            </a:pPr>
            <a:r>
              <a:rPr lang="es-MX" sz="1000" dirty="0" smtClean="0">
                <a:latin typeface="Century Gothic" panose="020B0502020202020204" pitchFamily="34" charset="0"/>
              </a:rPr>
              <a:t>Orienta las accionas para el descubrimiento, la búsqueda de soluciones, coincidencias y diferencias, con el propósito de construir aprendizajes colectivos.</a:t>
            </a:r>
          </a:p>
        </p:txBody>
      </p:sp>
      <p:sp>
        <p:nvSpPr>
          <p:cNvPr id="34" name="33 Rectángulo"/>
          <p:cNvSpPr/>
          <p:nvPr/>
        </p:nvSpPr>
        <p:spPr>
          <a:xfrm>
            <a:off x="4581128" y="7251392"/>
            <a:ext cx="2276872" cy="1785104"/>
          </a:xfrm>
          <a:prstGeom prst="rect">
            <a:avLst/>
          </a:prstGeom>
        </p:spPr>
        <p:txBody>
          <a:bodyPr wrap="square">
            <a:spAutoFit/>
          </a:bodyPr>
          <a:lstStyle/>
          <a:p>
            <a:pPr marL="171450" indent="-171450" algn="just">
              <a:buFont typeface="Arial" panose="020B0604020202020204" pitchFamily="34" charset="0"/>
              <a:buChar char="•"/>
            </a:pPr>
            <a:r>
              <a:rPr lang="es-MX" sz="1000" dirty="0" smtClean="0">
                <a:latin typeface="Century Gothic" panose="020B0502020202020204" pitchFamily="34" charset="0"/>
              </a:rPr>
              <a:t>Que se inclusivo.</a:t>
            </a:r>
          </a:p>
          <a:p>
            <a:pPr marL="171450" indent="-171450" algn="just">
              <a:buFont typeface="Arial" panose="020B0604020202020204" pitchFamily="34" charset="0"/>
              <a:buChar char="•"/>
            </a:pPr>
            <a:r>
              <a:rPr lang="es-MX" sz="1000" dirty="0" smtClean="0">
                <a:latin typeface="Century Gothic" panose="020B0502020202020204" pitchFamily="34" charset="0"/>
              </a:rPr>
              <a:t>Que defina metas comunes.</a:t>
            </a:r>
          </a:p>
          <a:p>
            <a:pPr marL="171450" indent="-171450" algn="just">
              <a:buFont typeface="Arial" panose="020B0604020202020204" pitchFamily="34" charset="0"/>
              <a:buChar char="•"/>
            </a:pPr>
            <a:r>
              <a:rPr lang="es-MX" sz="1000" dirty="0" smtClean="0">
                <a:latin typeface="Century Gothic" panose="020B0502020202020204" pitchFamily="34" charset="0"/>
              </a:rPr>
              <a:t>Que favorezca el liderazgo compartido.</a:t>
            </a:r>
          </a:p>
          <a:p>
            <a:pPr marL="171450" indent="-171450" algn="just">
              <a:buFont typeface="Arial" panose="020B0604020202020204" pitchFamily="34" charset="0"/>
              <a:buChar char="•"/>
            </a:pPr>
            <a:r>
              <a:rPr lang="es-MX" sz="1000" dirty="0" smtClean="0">
                <a:latin typeface="Century Gothic" panose="020B0502020202020204" pitchFamily="34" charset="0"/>
              </a:rPr>
              <a:t>Que permita el intercambio de recursos.</a:t>
            </a:r>
          </a:p>
          <a:p>
            <a:pPr marL="171450" indent="-171450" algn="just">
              <a:buFont typeface="Arial" panose="020B0604020202020204" pitchFamily="34" charset="0"/>
              <a:buChar char="•"/>
            </a:pPr>
            <a:r>
              <a:rPr lang="es-MX" sz="1000" dirty="0" smtClean="0">
                <a:latin typeface="Century Gothic" panose="020B0502020202020204" pitchFamily="34" charset="0"/>
              </a:rPr>
              <a:t>Que desarrolle el sentido de responsabilidad y corresponsabilidad.</a:t>
            </a:r>
          </a:p>
          <a:p>
            <a:pPr marL="171450" indent="-171450" algn="just">
              <a:buFont typeface="Arial" panose="020B0604020202020204" pitchFamily="34" charset="0"/>
              <a:buChar char="•"/>
            </a:pPr>
            <a:r>
              <a:rPr lang="es-MX" sz="1000" dirty="0" smtClean="0">
                <a:latin typeface="Century Gothic" panose="020B0502020202020204" pitchFamily="34" charset="0"/>
              </a:rPr>
              <a:t>Que se realice entornos presenciales y virtuales </a:t>
            </a:r>
            <a:endParaRPr lang="es-MX" sz="1000" dirty="0">
              <a:latin typeface="Century Gothic" panose="020B0502020202020204" pitchFamily="34" charset="0"/>
            </a:endParaRPr>
          </a:p>
        </p:txBody>
      </p:sp>
      <p:sp>
        <p:nvSpPr>
          <p:cNvPr id="35" name="34 Abrir llave"/>
          <p:cNvSpPr/>
          <p:nvPr/>
        </p:nvSpPr>
        <p:spPr>
          <a:xfrm>
            <a:off x="4365104" y="7236296"/>
            <a:ext cx="432048" cy="1800200"/>
          </a:xfrm>
          <a:prstGeom prst="leftBrace">
            <a:avLst>
              <a:gd name="adj1" fmla="val 8333"/>
              <a:gd name="adj2" fmla="val 4599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0" name="9 Abrir llave"/>
          <p:cNvSpPr/>
          <p:nvPr/>
        </p:nvSpPr>
        <p:spPr>
          <a:xfrm>
            <a:off x="1052736" y="395536"/>
            <a:ext cx="792088" cy="8568952"/>
          </a:xfrm>
          <a:prstGeom prst="leftBrace">
            <a:avLst>
              <a:gd name="adj1" fmla="val 8333"/>
              <a:gd name="adj2" fmla="val 45207"/>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s-MX"/>
          </a:p>
        </p:txBody>
      </p:sp>
    </p:spTree>
    <p:extLst>
      <p:ext uri="{BB962C8B-B14F-4D97-AF65-F5344CB8AC3E}">
        <p14:creationId xmlns:p14="http://schemas.microsoft.com/office/powerpoint/2010/main" xmlns="" val="544794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0" y="3729970"/>
            <a:ext cx="1224136" cy="461665"/>
          </a:xfrm>
          <a:prstGeom prst="rect">
            <a:avLst/>
          </a:prstGeom>
          <a:noFill/>
        </p:spPr>
        <p:txBody>
          <a:bodyPr wrap="square" rtlCol="0">
            <a:spAutoFit/>
          </a:bodyPr>
          <a:lstStyle/>
          <a:p>
            <a:r>
              <a:rPr lang="es-MX" sz="1200" dirty="0" smtClean="0">
                <a:latin typeface="Century Gothic" panose="020B0502020202020204" pitchFamily="34" charset="0"/>
              </a:rPr>
              <a:t>Principios </a:t>
            </a:r>
          </a:p>
          <a:p>
            <a:r>
              <a:rPr lang="es-MX" sz="1200" dirty="0" smtClean="0">
                <a:latin typeface="Century Gothic" panose="020B0502020202020204" pitchFamily="34" charset="0"/>
              </a:rPr>
              <a:t>pedagógicos</a:t>
            </a:r>
          </a:p>
        </p:txBody>
      </p:sp>
      <p:sp>
        <p:nvSpPr>
          <p:cNvPr id="3" name="2 Rectángulo"/>
          <p:cNvSpPr/>
          <p:nvPr/>
        </p:nvSpPr>
        <p:spPr>
          <a:xfrm>
            <a:off x="1467303" y="611560"/>
            <a:ext cx="1313625" cy="861774"/>
          </a:xfrm>
          <a:prstGeom prst="rect">
            <a:avLst/>
          </a:prstGeom>
        </p:spPr>
        <p:txBody>
          <a:bodyPr wrap="square">
            <a:spAutoFit/>
          </a:bodyPr>
          <a:lstStyle/>
          <a:p>
            <a:pPr algn="just"/>
            <a:r>
              <a:rPr lang="es-MX" sz="1000" dirty="0" smtClean="0">
                <a:latin typeface="Century Gothic" panose="020B0502020202020204" pitchFamily="34" charset="0"/>
              </a:rPr>
              <a:t>5-Poner énfasis en el desarrollo de competencias el logro de los estándares</a:t>
            </a:r>
          </a:p>
        </p:txBody>
      </p:sp>
      <p:sp>
        <p:nvSpPr>
          <p:cNvPr id="4" name="3 Abrir llave"/>
          <p:cNvSpPr/>
          <p:nvPr/>
        </p:nvSpPr>
        <p:spPr>
          <a:xfrm>
            <a:off x="2780928" y="467544"/>
            <a:ext cx="360040" cy="100811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5" name="4 Abrir llave"/>
          <p:cNvSpPr/>
          <p:nvPr/>
        </p:nvSpPr>
        <p:spPr>
          <a:xfrm>
            <a:off x="1052736" y="179512"/>
            <a:ext cx="792088" cy="8784976"/>
          </a:xfrm>
          <a:prstGeom prst="leftBrace">
            <a:avLst>
              <a:gd name="adj1" fmla="val 8333"/>
              <a:gd name="adj2" fmla="val 4300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6" name="5 Rectángulo"/>
          <p:cNvSpPr/>
          <p:nvPr/>
        </p:nvSpPr>
        <p:spPr>
          <a:xfrm>
            <a:off x="2924945" y="541874"/>
            <a:ext cx="1656184" cy="861774"/>
          </a:xfrm>
          <a:prstGeom prst="rect">
            <a:avLst/>
          </a:prstGeom>
        </p:spPr>
        <p:txBody>
          <a:bodyPr wrap="square">
            <a:spAutoFit/>
          </a:bodyPr>
          <a:lstStyle/>
          <a:p>
            <a:pPr algn="just"/>
            <a:r>
              <a:rPr lang="es-MX" sz="1000" dirty="0" smtClean="0">
                <a:latin typeface="Century Gothic" panose="020B0502020202020204" pitchFamily="34" charset="0"/>
              </a:rPr>
              <a:t>Favorece el desarrollo de competencias, logro de estándares y aprendizajes esperados.</a:t>
            </a:r>
          </a:p>
        </p:txBody>
      </p:sp>
      <p:sp>
        <p:nvSpPr>
          <p:cNvPr id="7" name="6 Rectángulo"/>
          <p:cNvSpPr/>
          <p:nvPr/>
        </p:nvSpPr>
        <p:spPr>
          <a:xfrm>
            <a:off x="4725144" y="469866"/>
            <a:ext cx="2132856" cy="861774"/>
          </a:xfrm>
          <a:prstGeom prst="rect">
            <a:avLst/>
          </a:prstGeom>
        </p:spPr>
        <p:txBody>
          <a:bodyPr wrap="square">
            <a:spAutoFit/>
          </a:bodyPr>
          <a:lstStyle/>
          <a:p>
            <a:pPr algn="just"/>
            <a:r>
              <a:rPr lang="es-MX" sz="1000" dirty="0" smtClean="0">
                <a:latin typeface="Century Gothic" panose="020B0502020202020204" pitchFamily="34" charset="0"/>
              </a:rPr>
              <a:t>Proveerán a los estudiantes de las herramientas necesarias para la aplicación eficiente de todas las formas de conocimientos adquiridos .</a:t>
            </a:r>
          </a:p>
        </p:txBody>
      </p:sp>
      <p:sp>
        <p:nvSpPr>
          <p:cNvPr id="8" name="7 Abrir llave"/>
          <p:cNvSpPr/>
          <p:nvPr/>
        </p:nvSpPr>
        <p:spPr>
          <a:xfrm>
            <a:off x="4509120" y="467544"/>
            <a:ext cx="360040" cy="864096"/>
          </a:xfrm>
          <a:prstGeom prst="leftBrace">
            <a:avLst>
              <a:gd name="adj1" fmla="val 8333"/>
              <a:gd name="adj2" fmla="val 513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9" name="8 Rectángulo"/>
          <p:cNvSpPr/>
          <p:nvPr/>
        </p:nvSpPr>
        <p:spPr>
          <a:xfrm>
            <a:off x="1412776" y="2250321"/>
            <a:ext cx="1313625" cy="707886"/>
          </a:xfrm>
          <a:prstGeom prst="rect">
            <a:avLst/>
          </a:prstGeom>
        </p:spPr>
        <p:txBody>
          <a:bodyPr wrap="square">
            <a:spAutoFit/>
          </a:bodyPr>
          <a:lstStyle/>
          <a:p>
            <a:pPr algn="just"/>
            <a:r>
              <a:rPr lang="es-MX" sz="1000" dirty="0" smtClean="0">
                <a:latin typeface="Century Gothic" panose="020B0502020202020204" pitchFamily="34" charset="0"/>
              </a:rPr>
              <a:t>6-Usar materiales educativos para favorecer el aprendizaje.</a:t>
            </a:r>
          </a:p>
        </p:txBody>
      </p:sp>
      <p:sp>
        <p:nvSpPr>
          <p:cNvPr id="10" name="9 Abrir llave"/>
          <p:cNvSpPr/>
          <p:nvPr/>
        </p:nvSpPr>
        <p:spPr>
          <a:xfrm>
            <a:off x="2708920" y="2106305"/>
            <a:ext cx="360040" cy="100811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1" name="10 Rectángulo"/>
          <p:cNvSpPr/>
          <p:nvPr/>
        </p:nvSpPr>
        <p:spPr>
          <a:xfrm>
            <a:off x="2924944" y="2106305"/>
            <a:ext cx="1440160" cy="1015663"/>
          </a:xfrm>
          <a:prstGeom prst="rect">
            <a:avLst/>
          </a:prstGeom>
        </p:spPr>
        <p:txBody>
          <a:bodyPr wrap="square">
            <a:spAutoFit/>
          </a:bodyPr>
          <a:lstStyle/>
          <a:p>
            <a:pPr algn="just"/>
            <a:r>
              <a:rPr lang="es-MX" sz="1000" dirty="0" smtClean="0">
                <a:latin typeface="Century Gothic" panose="020B0502020202020204" pitchFamily="34" charset="0"/>
              </a:rPr>
              <a:t>Además de utilizar el libro de texto, emplee otros materiales para el aprendizaje permanente.</a:t>
            </a:r>
          </a:p>
        </p:txBody>
      </p:sp>
      <p:sp>
        <p:nvSpPr>
          <p:cNvPr id="12" name="11 Rectángulo"/>
          <p:cNvSpPr/>
          <p:nvPr/>
        </p:nvSpPr>
        <p:spPr>
          <a:xfrm>
            <a:off x="4581128" y="1962289"/>
            <a:ext cx="2276872" cy="1169551"/>
          </a:xfrm>
          <a:prstGeom prst="rect">
            <a:avLst/>
          </a:prstGeom>
        </p:spPr>
        <p:txBody>
          <a:bodyPr wrap="square">
            <a:spAutoFit/>
          </a:bodyPr>
          <a:lstStyle/>
          <a:p>
            <a:pPr marL="171450" indent="-171450" algn="just">
              <a:buFont typeface="Arial" panose="020B0604020202020204" pitchFamily="34" charset="0"/>
              <a:buChar char="•"/>
            </a:pPr>
            <a:r>
              <a:rPr lang="es-MX" sz="1000" dirty="0" smtClean="0">
                <a:latin typeface="Century Gothic" panose="020B0502020202020204" pitchFamily="34" charset="0"/>
              </a:rPr>
              <a:t>Acervos para la biblioteca escolar  y biblioteca del aula.</a:t>
            </a:r>
          </a:p>
          <a:p>
            <a:pPr marL="171450" indent="-171450" algn="just">
              <a:buFont typeface="Arial" panose="020B0604020202020204" pitchFamily="34" charset="0"/>
              <a:buChar char="•"/>
            </a:pPr>
            <a:r>
              <a:rPr lang="es-MX" sz="1000" dirty="0" smtClean="0">
                <a:latin typeface="Century Gothic" panose="020B0502020202020204" pitchFamily="34" charset="0"/>
              </a:rPr>
              <a:t>Materiales audiovisuales, multimedia e internet.</a:t>
            </a:r>
          </a:p>
          <a:p>
            <a:pPr marL="171450" indent="-171450" algn="just">
              <a:buFont typeface="Arial" panose="020B0604020202020204" pitchFamily="34" charset="0"/>
              <a:buChar char="•"/>
            </a:pPr>
            <a:r>
              <a:rPr lang="es-MX" sz="1000" dirty="0" smtClean="0">
                <a:latin typeface="Century Gothic" panose="020B0502020202020204" pitchFamily="34" charset="0"/>
              </a:rPr>
              <a:t>Materiales y recursos educativos informativos como objetos de aprendizaje.</a:t>
            </a:r>
          </a:p>
        </p:txBody>
      </p:sp>
      <p:sp>
        <p:nvSpPr>
          <p:cNvPr id="13" name="12 Abrir llave"/>
          <p:cNvSpPr/>
          <p:nvPr/>
        </p:nvSpPr>
        <p:spPr>
          <a:xfrm>
            <a:off x="4365104" y="1962289"/>
            <a:ext cx="360040" cy="115212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4" name="13 Rectángulo"/>
          <p:cNvSpPr/>
          <p:nvPr/>
        </p:nvSpPr>
        <p:spPr>
          <a:xfrm>
            <a:off x="1467303" y="4531930"/>
            <a:ext cx="1313625" cy="400110"/>
          </a:xfrm>
          <a:prstGeom prst="rect">
            <a:avLst/>
          </a:prstGeom>
        </p:spPr>
        <p:txBody>
          <a:bodyPr wrap="square">
            <a:spAutoFit/>
          </a:bodyPr>
          <a:lstStyle/>
          <a:p>
            <a:pPr algn="just"/>
            <a:r>
              <a:rPr lang="es-MX" sz="1000" dirty="0" smtClean="0">
                <a:latin typeface="Century Gothic" panose="020B0502020202020204" pitchFamily="34" charset="0"/>
              </a:rPr>
              <a:t>7-Evaluar para aprender.</a:t>
            </a:r>
          </a:p>
        </p:txBody>
      </p:sp>
      <p:sp>
        <p:nvSpPr>
          <p:cNvPr id="15" name="14 Abrir llave"/>
          <p:cNvSpPr/>
          <p:nvPr/>
        </p:nvSpPr>
        <p:spPr>
          <a:xfrm>
            <a:off x="2636912" y="3635896"/>
            <a:ext cx="504056" cy="3096344"/>
          </a:xfrm>
          <a:prstGeom prst="leftBrace">
            <a:avLst>
              <a:gd name="adj1" fmla="val 8333"/>
              <a:gd name="adj2" fmla="val 3660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8" name="17 Rectángulo"/>
          <p:cNvSpPr/>
          <p:nvPr/>
        </p:nvSpPr>
        <p:spPr>
          <a:xfrm>
            <a:off x="2924944" y="3635896"/>
            <a:ext cx="2160240" cy="3016210"/>
          </a:xfrm>
          <a:prstGeom prst="rect">
            <a:avLst/>
          </a:prstGeom>
        </p:spPr>
        <p:txBody>
          <a:bodyPr wrap="square">
            <a:spAutoFit/>
          </a:bodyPr>
          <a:lstStyle/>
          <a:p>
            <a:pPr marL="171450" indent="-171450" algn="just">
              <a:buFont typeface="Arial" panose="020B0604020202020204" pitchFamily="34" charset="0"/>
              <a:buChar char="•"/>
            </a:pPr>
            <a:r>
              <a:rPr lang="es-MX" sz="1000" dirty="0" smtClean="0">
                <a:latin typeface="Century Gothic" panose="020B0502020202020204" pitchFamily="34" charset="0"/>
              </a:rPr>
              <a:t>Proceso que permite obtener evidencias, elaborar juicios y brindar retroalimentación sobre los logros de aprendizaje de los alumnos.</a:t>
            </a:r>
          </a:p>
          <a:p>
            <a:pPr marL="171450" indent="-171450" algn="just">
              <a:buFont typeface="Arial" panose="020B0604020202020204" pitchFamily="34" charset="0"/>
              <a:buChar char="•"/>
            </a:pPr>
            <a:r>
              <a:rPr lang="es-MX" sz="1000" dirty="0" smtClean="0">
                <a:latin typeface="Century Gothic" panose="020B0502020202020204" pitchFamily="34" charset="0"/>
              </a:rPr>
              <a:t>Crea oportunidades de aprendizaje y hace modificaciones en su practica.</a:t>
            </a:r>
          </a:p>
          <a:p>
            <a:pPr marL="171450" indent="-171450" algn="just">
              <a:buFont typeface="Arial" panose="020B0604020202020204" pitchFamily="34" charset="0"/>
              <a:buChar char="•"/>
            </a:pPr>
            <a:r>
              <a:rPr lang="es-MX" sz="1000" dirty="0" smtClean="0">
                <a:latin typeface="Century Gothic" panose="020B0502020202020204" pitchFamily="34" charset="0"/>
              </a:rPr>
              <a:t>Aprendizajes establecidos en el Plan y los programas e estudio.</a:t>
            </a:r>
          </a:p>
          <a:p>
            <a:pPr marL="171450" indent="-171450" algn="just">
              <a:buFont typeface="Arial" panose="020B0604020202020204" pitchFamily="34" charset="0"/>
              <a:buChar char="•"/>
            </a:pPr>
            <a:r>
              <a:rPr lang="es-MX" sz="1000" dirty="0" smtClean="0">
                <a:latin typeface="Century Gothic" panose="020B0502020202020204" pitchFamily="34" charset="0"/>
              </a:rPr>
              <a:t>El docente debe compartir con los alumnos y sus madres, padres de familia o tutores lo que se espera que aprenda así como los criterios de evaluación.</a:t>
            </a:r>
          </a:p>
        </p:txBody>
      </p:sp>
      <p:sp>
        <p:nvSpPr>
          <p:cNvPr id="19" name="18 Rectángulo"/>
          <p:cNvSpPr/>
          <p:nvPr/>
        </p:nvSpPr>
        <p:spPr>
          <a:xfrm>
            <a:off x="5256584" y="3693383"/>
            <a:ext cx="1556792" cy="2246769"/>
          </a:xfrm>
          <a:prstGeom prst="rect">
            <a:avLst/>
          </a:prstGeom>
        </p:spPr>
        <p:txBody>
          <a:bodyPr wrap="square">
            <a:spAutoFit/>
          </a:bodyPr>
          <a:lstStyle/>
          <a:p>
            <a:pPr algn="just"/>
            <a:r>
              <a:rPr lang="es-MX" sz="1000" dirty="0" smtClean="0">
                <a:latin typeface="Century Gothic" panose="020B0502020202020204" pitchFamily="34" charset="0"/>
              </a:rPr>
              <a:t>Distintos tipos de evaluación:</a:t>
            </a:r>
          </a:p>
          <a:p>
            <a:pPr marL="171450" indent="-171450" algn="just">
              <a:buFont typeface="Arial" panose="020B0604020202020204" pitchFamily="34" charset="0"/>
              <a:buChar char="•"/>
            </a:pPr>
            <a:r>
              <a:rPr lang="es-MX" sz="1000" dirty="0" smtClean="0">
                <a:latin typeface="Century Gothic" panose="020B0502020202020204" pitchFamily="34" charset="0"/>
              </a:rPr>
              <a:t>Diagnostica.</a:t>
            </a:r>
          </a:p>
          <a:p>
            <a:pPr marL="171450" indent="-171450" algn="just">
              <a:buFont typeface="Arial" panose="020B0604020202020204" pitchFamily="34" charset="0"/>
              <a:buChar char="•"/>
            </a:pPr>
            <a:r>
              <a:rPr lang="es-MX" sz="1000" dirty="0" smtClean="0">
                <a:latin typeface="Century Gothic" panose="020B0502020202020204" pitchFamily="34" charset="0"/>
              </a:rPr>
              <a:t>Formativa.</a:t>
            </a:r>
          </a:p>
          <a:p>
            <a:pPr marL="171450" indent="-171450" algn="just">
              <a:buFont typeface="Arial" panose="020B0604020202020204" pitchFamily="34" charset="0"/>
              <a:buChar char="•"/>
            </a:pPr>
            <a:r>
              <a:rPr lang="es-MX" sz="1000" dirty="0" smtClean="0">
                <a:latin typeface="Century Gothic" panose="020B0502020202020204" pitchFamily="34" charset="0"/>
              </a:rPr>
              <a:t>Sumativa.</a:t>
            </a:r>
            <a:endParaRPr lang="es-MX" sz="1000" dirty="0">
              <a:latin typeface="Century Gothic" panose="020B0502020202020204" pitchFamily="34" charset="0"/>
            </a:endParaRPr>
          </a:p>
          <a:p>
            <a:pPr marL="171450" indent="-171450" algn="just">
              <a:buFont typeface="Arial" panose="020B0604020202020204" pitchFamily="34" charset="0"/>
              <a:buChar char="•"/>
            </a:pPr>
            <a:r>
              <a:rPr lang="es-MX" sz="1000" dirty="0" smtClean="0">
                <a:latin typeface="Century Gothic" panose="020B0502020202020204" pitchFamily="34" charset="0"/>
              </a:rPr>
              <a:t>Autoevaluación.</a:t>
            </a:r>
          </a:p>
          <a:p>
            <a:pPr marL="171450" indent="-171450" algn="just">
              <a:buFont typeface="Arial" panose="020B0604020202020204" pitchFamily="34" charset="0"/>
              <a:buChar char="•"/>
            </a:pPr>
            <a:r>
              <a:rPr lang="es-MX" sz="1000" dirty="0" smtClean="0">
                <a:latin typeface="Century Gothic" panose="020B0502020202020204" pitchFamily="34" charset="0"/>
              </a:rPr>
              <a:t>Coevaluación.</a:t>
            </a:r>
          </a:p>
          <a:p>
            <a:pPr marL="171450" indent="-171450" algn="just">
              <a:buFont typeface="Arial" panose="020B0604020202020204" pitchFamily="34" charset="0"/>
              <a:buChar char="•"/>
            </a:pPr>
            <a:r>
              <a:rPr lang="es-MX" sz="1000" dirty="0" smtClean="0">
                <a:latin typeface="Century Gothic" panose="020B0502020202020204" pitchFamily="34" charset="0"/>
              </a:rPr>
              <a:t>Heteroevaluación.</a:t>
            </a:r>
          </a:p>
          <a:p>
            <a:pPr marL="171450" indent="-171450" algn="just">
              <a:buFont typeface="Arial" panose="020B0604020202020204" pitchFamily="34" charset="0"/>
              <a:buChar char="•"/>
            </a:pPr>
            <a:endParaRPr lang="es-MX" sz="1000" dirty="0">
              <a:latin typeface="Century Gothic" panose="020B0502020202020204" pitchFamily="34" charset="0"/>
            </a:endParaRPr>
          </a:p>
          <a:p>
            <a:pPr marL="171450" indent="-171450" algn="just">
              <a:buFont typeface="Arial" panose="020B0604020202020204" pitchFamily="34" charset="0"/>
              <a:buChar char="•"/>
            </a:pPr>
            <a:r>
              <a:rPr lang="es-MX" sz="1000" dirty="0" smtClean="0">
                <a:latin typeface="Century Gothic" panose="020B0502020202020204" pitchFamily="34" charset="0"/>
              </a:rPr>
              <a:t>Identificar las estrategias e indumentos para cada nivel.</a:t>
            </a:r>
          </a:p>
          <a:p>
            <a:pPr algn="just"/>
            <a:endParaRPr lang="es-MX" sz="1000" dirty="0" smtClean="0">
              <a:latin typeface="Century Gothic" panose="020B0502020202020204" pitchFamily="34" charset="0"/>
            </a:endParaRPr>
          </a:p>
        </p:txBody>
      </p:sp>
      <p:sp>
        <p:nvSpPr>
          <p:cNvPr id="20" name="19 Abrir llave"/>
          <p:cNvSpPr/>
          <p:nvPr/>
        </p:nvSpPr>
        <p:spPr>
          <a:xfrm>
            <a:off x="5085184" y="3635896"/>
            <a:ext cx="360040" cy="21602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21" name="20 Abrir llave"/>
          <p:cNvSpPr/>
          <p:nvPr/>
        </p:nvSpPr>
        <p:spPr>
          <a:xfrm>
            <a:off x="3140968" y="7020272"/>
            <a:ext cx="360040" cy="136815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22" name="21 Rectángulo"/>
          <p:cNvSpPr/>
          <p:nvPr/>
        </p:nvSpPr>
        <p:spPr>
          <a:xfrm>
            <a:off x="1484784" y="7380312"/>
            <a:ext cx="1656184" cy="553998"/>
          </a:xfrm>
          <a:prstGeom prst="rect">
            <a:avLst/>
          </a:prstGeom>
        </p:spPr>
        <p:txBody>
          <a:bodyPr wrap="square">
            <a:spAutoFit/>
          </a:bodyPr>
          <a:lstStyle/>
          <a:p>
            <a:pPr algn="just"/>
            <a:r>
              <a:rPr lang="es-MX" sz="1000" dirty="0" smtClean="0">
                <a:latin typeface="Century Gothic" panose="020B0502020202020204" pitchFamily="34" charset="0"/>
              </a:rPr>
              <a:t>8-Favorecer la inclusión para atender a la diversidad.</a:t>
            </a:r>
          </a:p>
        </p:txBody>
      </p:sp>
      <p:sp>
        <p:nvSpPr>
          <p:cNvPr id="23" name="22 Rectángulo"/>
          <p:cNvSpPr/>
          <p:nvPr/>
        </p:nvSpPr>
        <p:spPr>
          <a:xfrm>
            <a:off x="3370846" y="7020272"/>
            <a:ext cx="3487153" cy="1323439"/>
          </a:xfrm>
          <a:prstGeom prst="rect">
            <a:avLst/>
          </a:prstGeom>
        </p:spPr>
        <p:txBody>
          <a:bodyPr wrap="square">
            <a:spAutoFit/>
          </a:bodyPr>
          <a:lstStyle/>
          <a:p>
            <a:pPr algn="just"/>
            <a:r>
              <a:rPr lang="es-MX" sz="1000" dirty="0" smtClean="0">
                <a:latin typeface="Century Gothic" panose="020B0502020202020204" pitchFamily="34" charset="0"/>
              </a:rPr>
              <a:t>La educación es un derecho fundamental y una estrategia para ampliar las oportunidades, instrumentar las relaciones interculturales, reducir las desigualdades entre grupos sociales, cerrar brechas e impulsar la equidad.</a:t>
            </a:r>
          </a:p>
          <a:p>
            <a:pPr algn="just"/>
            <a:r>
              <a:rPr lang="es-MX" sz="1000" dirty="0" smtClean="0">
                <a:latin typeface="Century Gothic" panose="020B0502020202020204" pitchFamily="34" charset="0"/>
              </a:rPr>
              <a:t>Reconocer la diversidad que existe en nuestro país el sistema educativo hace efectivo este derecho al ofrecer una educación pertinente e inclusiva.</a:t>
            </a:r>
          </a:p>
        </p:txBody>
      </p:sp>
    </p:spTree>
    <p:extLst>
      <p:ext uri="{BB962C8B-B14F-4D97-AF65-F5344CB8AC3E}">
        <p14:creationId xmlns:p14="http://schemas.microsoft.com/office/powerpoint/2010/main" xmlns="" val="465698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0" y="3729970"/>
            <a:ext cx="1224136" cy="461665"/>
          </a:xfrm>
          <a:prstGeom prst="rect">
            <a:avLst/>
          </a:prstGeom>
          <a:noFill/>
        </p:spPr>
        <p:txBody>
          <a:bodyPr wrap="square" rtlCol="0">
            <a:spAutoFit/>
          </a:bodyPr>
          <a:lstStyle/>
          <a:p>
            <a:r>
              <a:rPr lang="es-MX" sz="1200" dirty="0" smtClean="0">
                <a:latin typeface="Century Gothic" panose="020B0502020202020204" pitchFamily="34" charset="0"/>
              </a:rPr>
              <a:t>Principios </a:t>
            </a:r>
          </a:p>
          <a:p>
            <a:r>
              <a:rPr lang="es-MX" sz="1200" dirty="0" smtClean="0">
                <a:latin typeface="Century Gothic" panose="020B0502020202020204" pitchFamily="34" charset="0"/>
              </a:rPr>
              <a:t>pedagógicos</a:t>
            </a:r>
          </a:p>
        </p:txBody>
      </p:sp>
      <p:sp>
        <p:nvSpPr>
          <p:cNvPr id="3" name="2 Rectángulo"/>
          <p:cNvSpPr/>
          <p:nvPr/>
        </p:nvSpPr>
        <p:spPr>
          <a:xfrm>
            <a:off x="1467303" y="971600"/>
            <a:ext cx="1313625" cy="553998"/>
          </a:xfrm>
          <a:prstGeom prst="rect">
            <a:avLst/>
          </a:prstGeom>
        </p:spPr>
        <p:txBody>
          <a:bodyPr wrap="square">
            <a:spAutoFit/>
          </a:bodyPr>
          <a:lstStyle/>
          <a:p>
            <a:pPr algn="just"/>
            <a:r>
              <a:rPr lang="es-MX" sz="1000" dirty="0" smtClean="0">
                <a:latin typeface="Century Gothic" panose="020B0502020202020204" pitchFamily="34" charset="0"/>
              </a:rPr>
              <a:t>9-Incorporar temas de relevancia social.</a:t>
            </a:r>
          </a:p>
        </p:txBody>
      </p:sp>
      <p:sp>
        <p:nvSpPr>
          <p:cNvPr id="4" name="3 Abrir llave"/>
          <p:cNvSpPr/>
          <p:nvPr/>
        </p:nvSpPr>
        <p:spPr>
          <a:xfrm>
            <a:off x="2780928" y="251520"/>
            <a:ext cx="360040" cy="2016224"/>
          </a:xfrm>
          <a:prstGeom prst="leftBrace">
            <a:avLst>
              <a:gd name="adj1" fmla="val 8333"/>
              <a:gd name="adj2" fmla="val 5150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5" name="4 Abrir llave"/>
          <p:cNvSpPr/>
          <p:nvPr/>
        </p:nvSpPr>
        <p:spPr>
          <a:xfrm>
            <a:off x="1052736" y="179512"/>
            <a:ext cx="792088" cy="8784976"/>
          </a:xfrm>
          <a:prstGeom prst="leftBrace">
            <a:avLst>
              <a:gd name="adj1" fmla="val 8333"/>
              <a:gd name="adj2" fmla="val 4300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6" name="5 Rectángulo"/>
          <p:cNvSpPr/>
          <p:nvPr/>
        </p:nvSpPr>
        <p:spPr>
          <a:xfrm>
            <a:off x="2996952" y="251520"/>
            <a:ext cx="1728192" cy="1938992"/>
          </a:xfrm>
          <a:prstGeom prst="rect">
            <a:avLst/>
          </a:prstGeom>
        </p:spPr>
        <p:txBody>
          <a:bodyPr wrap="square">
            <a:spAutoFit/>
          </a:bodyPr>
          <a:lstStyle/>
          <a:p>
            <a:pPr algn="just"/>
            <a:r>
              <a:rPr lang="es-MX" sz="1000" dirty="0" smtClean="0">
                <a:latin typeface="Century Gothic" panose="020B0502020202020204" pitchFamily="34" charset="0"/>
              </a:rPr>
              <a:t>En cada uno de los niveles y grados se abordan teman de relevancia social que forman parte de mas de un espacio curricular y contribuyen a la formación critica, responsable y participativa de los estudiantes en la sociedad.</a:t>
            </a:r>
          </a:p>
        </p:txBody>
      </p:sp>
      <p:sp>
        <p:nvSpPr>
          <p:cNvPr id="7" name="6 Rectángulo"/>
          <p:cNvSpPr/>
          <p:nvPr/>
        </p:nvSpPr>
        <p:spPr>
          <a:xfrm>
            <a:off x="4869160" y="251520"/>
            <a:ext cx="1916832" cy="2554545"/>
          </a:xfrm>
          <a:prstGeom prst="rect">
            <a:avLst/>
          </a:prstGeom>
        </p:spPr>
        <p:txBody>
          <a:bodyPr wrap="square">
            <a:spAutoFit/>
          </a:bodyPr>
          <a:lstStyle/>
          <a:p>
            <a:pPr marL="171450" indent="-171450" algn="just">
              <a:buFont typeface="Arial" panose="020B0604020202020204" pitchFamily="34" charset="0"/>
              <a:buChar char="•"/>
            </a:pPr>
            <a:r>
              <a:rPr lang="es-MX" sz="1000" dirty="0" smtClean="0">
                <a:latin typeface="Century Gothic" panose="020B0502020202020204" pitchFamily="34" charset="0"/>
              </a:rPr>
              <a:t>Atención a la diversidad.</a:t>
            </a:r>
          </a:p>
          <a:p>
            <a:pPr marL="171450" indent="-171450" algn="just">
              <a:buFont typeface="Arial" panose="020B0604020202020204" pitchFamily="34" charset="0"/>
              <a:buChar char="•"/>
            </a:pPr>
            <a:r>
              <a:rPr lang="es-MX" sz="1000" dirty="0" smtClean="0">
                <a:latin typeface="Century Gothic" panose="020B0502020202020204" pitchFamily="34" charset="0"/>
              </a:rPr>
              <a:t>Equidad de género.</a:t>
            </a:r>
          </a:p>
          <a:p>
            <a:pPr marL="171450" indent="-171450" algn="just">
              <a:buFont typeface="Arial" panose="020B0604020202020204" pitchFamily="34" charset="0"/>
              <a:buChar char="•"/>
            </a:pPr>
            <a:r>
              <a:rPr lang="es-MX" sz="1000" dirty="0" smtClean="0">
                <a:latin typeface="Century Gothic" panose="020B0502020202020204" pitchFamily="34" charset="0"/>
              </a:rPr>
              <a:t>Educación para la salud.</a:t>
            </a:r>
          </a:p>
          <a:p>
            <a:pPr marL="171450" indent="-171450" algn="just">
              <a:buFont typeface="Arial" panose="020B0604020202020204" pitchFamily="34" charset="0"/>
              <a:buChar char="•"/>
            </a:pPr>
            <a:r>
              <a:rPr lang="es-MX" sz="1000" dirty="0" smtClean="0">
                <a:latin typeface="Century Gothic" panose="020B0502020202020204" pitchFamily="34" charset="0"/>
              </a:rPr>
              <a:t>Educación sexual.</a:t>
            </a:r>
          </a:p>
          <a:p>
            <a:pPr marL="171450" indent="-171450" algn="just">
              <a:buFont typeface="Arial" panose="020B0604020202020204" pitchFamily="34" charset="0"/>
              <a:buChar char="•"/>
            </a:pPr>
            <a:r>
              <a:rPr lang="es-MX" sz="1000" dirty="0" smtClean="0">
                <a:latin typeface="Century Gothic" panose="020B0502020202020204" pitchFamily="34" charset="0"/>
              </a:rPr>
              <a:t>Educación ambiental para la sustentabilidad</a:t>
            </a:r>
          </a:p>
          <a:p>
            <a:pPr marL="171450" indent="-171450" algn="just">
              <a:buFont typeface="Arial" panose="020B0604020202020204" pitchFamily="34" charset="0"/>
              <a:buChar char="•"/>
            </a:pPr>
            <a:r>
              <a:rPr lang="es-MX" sz="1000" dirty="0" smtClean="0">
                <a:latin typeface="Century Gothic" panose="020B0502020202020204" pitchFamily="34" charset="0"/>
              </a:rPr>
              <a:t>Educación financiera.</a:t>
            </a:r>
          </a:p>
          <a:p>
            <a:pPr marL="171450" indent="-171450" algn="just">
              <a:buFont typeface="Arial" panose="020B0604020202020204" pitchFamily="34" charset="0"/>
              <a:buChar char="•"/>
            </a:pPr>
            <a:r>
              <a:rPr lang="es-MX" sz="1000" dirty="0" smtClean="0">
                <a:latin typeface="Century Gothic" panose="020B0502020202020204" pitchFamily="34" charset="0"/>
              </a:rPr>
              <a:t>Educación del consumidor.</a:t>
            </a:r>
          </a:p>
          <a:p>
            <a:pPr marL="171450" indent="-171450" algn="just">
              <a:buFont typeface="Arial" panose="020B0604020202020204" pitchFamily="34" charset="0"/>
              <a:buChar char="•"/>
            </a:pPr>
            <a:r>
              <a:rPr lang="es-MX" sz="1000" dirty="0" smtClean="0">
                <a:latin typeface="Century Gothic" panose="020B0502020202020204" pitchFamily="34" charset="0"/>
              </a:rPr>
              <a:t>Prevención de la violencia escolar.</a:t>
            </a:r>
          </a:p>
          <a:p>
            <a:pPr marL="171450" indent="-171450" algn="just">
              <a:buFont typeface="Arial" panose="020B0604020202020204" pitchFamily="34" charset="0"/>
              <a:buChar char="•"/>
            </a:pPr>
            <a:r>
              <a:rPr lang="es-MX" sz="1000" dirty="0" smtClean="0">
                <a:latin typeface="Century Gothic" panose="020B0502020202020204" pitchFamily="34" charset="0"/>
              </a:rPr>
              <a:t>Educación para la paz y los derechos humanos.</a:t>
            </a:r>
          </a:p>
          <a:p>
            <a:pPr marL="171450" indent="-171450" algn="just">
              <a:buFont typeface="Arial" panose="020B0604020202020204" pitchFamily="34" charset="0"/>
              <a:buChar char="•"/>
            </a:pPr>
            <a:r>
              <a:rPr lang="es-MX" sz="1000" dirty="0" smtClean="0">
                <a:latin typeface="Century Gothic" panose="020B0502020202020204" pitchFamily="34" charset="0"/>
              </a:rPr>
              <a:t>Educación vial.</a:t>
            </a:r>
          </a:p>
          <a:p>
            <a:pPr marL="171450" indent="-171450" algn="just">
              <a:buFont typeface="Arial" panose="020B0604020202020204" pitchFamily="34" charset="0"/>
              <a:buChar char="•"/>
            </a:pPr>
            <a:r>
              <a:rPr lang="es-MX" sz="1000" dirty="0" smtClean="0">
                <a:latin typeface="Century Gothic" panose="020B0502020202020204" pitchFamily="34" charset="0"/>
              </a:rPr>
              <a:t>Educación en valores y ciudadanía.</a:t>
            </a:r>
          </a:p>
        </p:txBody>
      </p:sp>
      <p:sp>
        <p:nvSpPr>
          <p:cNvPr id="8" name="7 Abrir llave"/>
          <p:cNvSpPr/>
          <p:nvPr/>
        </p:nvSpPr>
        <p:spPr>
          <a:xfrm>
            <a:off x="4653136" y="251520"/>
            <a:ext cx="360040" cy="2520280"/>
          </a:xfrm>
          <a:prstGeom prst="leftBrace">
            <a:avLst>
              <a:gd name="adj1" fmla="val 8333"/>
              <a:gd name="adj2" fmla="val 4195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9" name="8 Rectángulo"/>
          <p:cNvSpPr/>
          <p:nvPr/>
        </p:nvSpPr>
        <p:spPr>
          <a:xfrm>
            <a:off x="1412776" y="3347864"/>
            <a:ext cx="1385633" cy="861774"/>
          </a:xfrm>
          <a:prstGeom prst="rect">
            <a:avLst/>
          </a:prstGeom>
        </p:spPr>
        <p:txBody>
          <a:bodyPr wrap="square">
            <a:spAutoFit/>
          </a:bodyPr>
          <a:lstStyle/>
          <a:p>
            <a:pPr algn="just"/>
            <a:r>
              <a:rPr lang="es-MX" sz="1000" dirty="0" smtClean="0">
                <a:latin typeface="Century Gothic" panose="020B0502020202020204" pitchFamily="34" charset="0"/>
              </a:rPr>
              <a:t>10-Renovar el pacto entre el estudiante, el docente, la familia y la escuela.</a:t>
            </a:r>
          </a:p>
        </p:txBody>
      </p:sp>
      <p:sp>
        <p:nvSpPr>
          <p:cNvPr id="10" name="9 Abrir llave"/>
          <p:cNvSpPr/>
          <p:nvPr/>
        </p:nvSpPr>
        <p:spPr>
          <a:xfrm>
            <a:off x="2798409" y="2915816"/>
            <a:ext cx="360040" cy="1512168"/>
          </a:xfrm>
          <a:prstGeom prst="leftBrace">
            <a:avLst>
              <a:gd name="adj1" fmla="val 8333"/>
              <a:gd name="adj2" fmla="val 5150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2" name="11 Rectángulo"/>
          <p:cNvSpPr/>
          <p:nvPr/>
        </p:nvSpPr>
        <p:spPr>
          <a:xfrm>
            <a:off x="2996952" y="2987824"/>
            <a:ext cx="2808312" cy="1323439"/>
          </a:xfrm>
          <a:prstGeom prst="rect">
            <a:avLst/>
          </a:prstGeom>
        </p:spPr>
        <p:txBody>
          <a:bodyPr wrap="square">
            <a:spAutoFit/>
          </a:bodyPr>
          <a:lstStyle/>
          <a:p>
            <a:pPr algn="just"/>
            <a:r>
              <a:rPr lang="es-MX" sz="1000" dirty="0" smtClean="0">
                <a:latin typeface="Century Gothic" panose="020B0502020202020204" pitchFamily="34" charset="0"/>
              </a:rPr>
              <a:t>Se requiere renovar el pacto entre los diversos actores educativos, con le fin de promover normas que regulen la convivencia diaria, establezcan vínculos entre los derechos y responsabilidades y delimiten el ejercicio del poder y autoridad en la escuela con la participación de la familia.</a:t>
            </a:r>
          </a:p>
        </p:txBody>
      </p:sp>
      <p:sp>
        <p:nvSpPr>
          <p:cNvPr id="13" name="12 Rectángulo"/>
          <p:cNvSpPr/>
          <p:nvPr/>
        </p:nvSpPr>
        <p:spPr>
          <a:xfrm>
            <a:off x="1412776" y="5508104"/>
            <a:ext cx="1385633" cy="400110"/>
          </a:xfrm>
          <a:prstGeom prst="rect">
            <a:avLst/>
          </a:prstGeom>
        </p:spPr>
        <p:txBody>
          <a:bodyPr wrap="square">
            <a:spAutoFit/>
          </a:bodyPr>
          <a:lstStyle/>
          <a:p>
            <a:pPr algn="just"/>
            <a:r>
              <a:rPr lang="es-MX" sz="1000" dirty="0" smtClean="0">
                <a:latin typeface="Century Gothic" panose="020B0502020202020204" pitchFamily="34" charset="0"/>
              </a:rPr>
              <a:t>11-Reorientar el liderazgo.</a:t>
            </a:r>
          </a:p>
        </p:txBody>
      </p:sp>
      <p:sp>
        <p:nvSpPr>
          <p:cNvPr id="14" name="13 Abrir llave"/>
          <p:cNvSpPr/>
          <p:nvPr/>
        </p:nvSpPr>
        <p:spPr>
          <a:xfrm>
            <a:off x="2780928" y="4644008"/>
            <a:ext cx="377521" cy="2088232"/>
          </a:xfrm>
          <a:prstGeom prst="leftBrace">
            <a:avLst>
              <a:gd name="adj1" fmla="val 8333"/>
              <a:gd name="adj2" fmla="val 5150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5" name="14 Rectángulo"/>
          <p:cNvSpPr/>
          <p:nvPr/>
        </p:nvSpPr>
        <p:spPr>
          <a:xfrm>
            <a:off x="2924944" y="4644008"/>
            <a:ext cx="3861048" cy="2092881"/>
          </a:xfrm>
          <a:prstGeom prst="rect">
            <a:avLst/>
          </a:prstGeom>
        </p:spPr>
        <p:txBody>
          <a:bodyPr wrap="square">
            <a:spAutoFit/>
          </a:bodyPr>
          <a:lstStyle/>
          <a:p>
            <a:pPr marL="171450" indent="-171450" algn="just">
              <a:buFont typeface="Arial" panose="020B0604020202020204" pitchFamily="34" charset="0"/>
              <a:buChar char="•"/>
            </a:pPr>
            <a:r>
              <a:rPr lang="es-MX" sz="1000" dirty="0" smtClean="0">
                <a:latin typeface="Century Gothic" panose="020B0502020202020204" pitchFamily="34" charset="0"/>
              </a:rPr>
              <a:t>Implica un compromiso personal y con el grupo, una relación horizontal en la que el dialogo informado favorezca la toma de decisiones centrada en el aprendizaje de los alumnos.</a:t>
            </a:r>
          </a:p>
          <a:p>
            <a:pPr marL="171450" indent="-171450" algn="just">
              <a:buFont typeface="Arial" panose="020B0604020202020204" pitchFamily="34" charset="0"/>
              <a:buChar char="•"/>
            </a:pPr>
            <a:r>
              <a:rPr lang="es-MX" sz="1000" dirty="0" smtClean="0">
                <a:latin typeface="Century Gothic" panose="020B0502020202020204" pitchFamily="34" charset="0"/>
              </a:rPr>
              <a:t>El liderazgo requiere de la participación activa de estudiantes, docentes directivos escolares, padres de familia y otros actores.</a:t>
            </a:r>
          </a:p>
          <a:p>
            <a:pPr marL="171450" indent="-171450" algn="just">
              <a:buFont typeface="Arial" panose="020B0604020202020204" pitchFamily="34" charset="0"/>
              <a:buChar char="•"/>
            </a:pPr>
            <a:r>
              <a:rPr lang="es-MX" sz="1000" dirty="0" smtClean="0">
                <a:latin typeface="Century Gothic" panose="020B0502020202020204" pitchFamily="34" charset="0"/>
              </a:rPr>
              <a:t>Es determinante para el aseguramiento de propósitos que resultan fundamentales para la calidad educativa, la transformación de la organización y el funcionamiento interno de las escuelas el desarrollo de una gestión institucional centrada en la escuela y el aseguramiento de los aprendizajes. </a:t>
            </a:r>
          </a:p>
        </p:txBody>
      </p:sp>
      <p:sp>
        <p:nvSpPr>
          <p:cNvPr id="16" name="15 Rectángulo"/>
          <p:cNvSpPr/>
          <p:nvPr/>
        </p:nvSpPr>
        <p:spPr>
          <a:xfrm>
            <a:off x="1412776" y="7596336"/>
            <a:ext cx="1385633" cy="707886"/>
          </a:xfrm>
          <a:prstGeom prst="rect">
            <a:avLst/>
          </a:prstGeom>
        </p:spPr>
        <p:txBody>
          <a:bodyPr wrap="square">
            <a:spAutoFit/>
          </a:bodyPr>
          <a:lstStyle/>
          <a:p>
            <a:pPr algn="just"/>
            <a:r>
              <a:rPr lang="es-MX" sz="1000" dirty="0" smtClean="0">
                <a:latin typeface="Century Gothic" panose="020B0502020202020204" pitchFamily="34" charset="0"/>
              </a:rPr>
              <a:t>12-La tutoría y la asesoría académica a la escuela.</a:t>
            </a:r>
          </a:p>
        </p:txBody>
      </p:sp>
      <p:sp>
        <p:nvSpPr>
          <p:cNvPr id="17" name="16 Abrir llave"/>
          <p:cNvSpPr/>
          <p:nvPr/>
        </p:nvSpPr>
        <p:spPr>
          <a:xfrm>
            <a:off x="2636912" y="6948264"/>
            <a:ext cx="377521" cy="2088232"/>
          </a:xfrm>
          <a:prstGeom prst="leftBrace">
            <a:avLst>
              <a:gd name="adj1" fmla="val 8333"/>
              <a:gd name="adj2" fmla="val 5150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8" name="17 Rectángulo"/>
          <p:cNvSpPr/>
          <p:nvPr/>
        </p:nvSpPr>
        <p:spPr>
          <a:xfrm>
            <a:off x="2852936" y="7035368"/>
            <a:ext cx="1944216" cy="1785104"/>
          </a:xfrm>
          <a:prstGeom prst="rect">
            <a:avLst/>
          </a:prstGeom>
        </p:spPr>
        <p:txBody>
          <a:bodyPr wrap="square">
            <a:spAutoFit/>
          </a:bodyPr>
          <a:lstStyle/>
          <a:p>
            <a:pPr marL="171450" indent="-171450" algn="just">
              <a:buFont typeface="Arial" panose="020B0604020202020204" pitchFamily="34" charset="0"/>
              <a:buChar char="•"/>
            </a:pPr>
            <a:r>
              <a:rPr lang="es-MX" sz="1000" dirty="0" smtClean="0">
                <a:latin typeface="Century Gothic" panose="020B0502020202020204" pitchFamily="34" charset="0"/>
              </a:rPr>
              <a:t>Se concibe como el conjunto de alternativas de atención individualizada que parte de un diagnóstico.</a:t>
            </a:r>
          </a:p>
          <a:p>
            <a:pPr algn="just"/>
            <a:endParaRPr lang="es-MX" sz="1000" dirty="0" smtClean="0">
              <a:latin typeface="Century Gothic" panose="020B0502020202020204" pitchFamily="34" charset="0"/>
            </a:endParaRPr>
          </a:p>
          <a:p>
            <a:pPr marL="171450" indent="-171450" algn="just">
              <a:buFont typeface="Arial" panose="020B0604020202020204" pitchFamily="34" charset="0"/>
              <a:buChar char="•"/>
            </a:pPr>
            <a:r>
              <a:rPr lang="es-MX" sz="1000" dirty="0" smtClean="0">
                <a:latin typeface="Century Gothic" panose="020B0502020202020204" pitchFamily="34" charset="0"/>
              </a:rPr>
              <a:t>Destinatarios: estudiantes  o docentes.</a:t>
            </a:r>
          </a:p>
          <a:p>
            <a:pPr algn="just"/>
            <a:r>
              <a:rPr lang="es-MX" sz="1000" dirty="0" smtClean="0">
                <a:latin typeface="Century Gothic" panose="020B0502020202020204" pitchFamily="34" charset="0"/>
              </a:rPr>
              <a:t>En ambos casos se requiere el diseño de trayectos individualizados.</a:t>
            </a:r>
          </a:p>
        </p:txBody>
      </p:sp>
      <p:sp>
        <p:nvSpPr>
          <p:cNvPr id="19" name="18 Rectángulo"/>
          <p:cNvSpPr/>
          <p:nvPr/>
        </p:nvSpPr>
        <p:spPr>
          <a:xfrm>
            <a:off x="5013176" y="7405280"/>
            <a:ext cx="1800200" cy="1631216"/>
          </a:xfrm>
          <a:prstGeom prst="rect">
            <a:avLst/>
          </a:prstGeom>
        </p:spPr>
        <p:txBody>
          <a:bodyPr wrap="square">
            <a:spAutoFit/>
          </a:bodyPr>
          <a:lstStyle/>
          <a:p>
            <a:pPr algn="just"/>
            <a:r>
              <a:rPr lang="es-MX" sz="1000" dirty="0" smtClean="0">
                <a:latin typeface="Century Gothic" panose="020B0502020202020204" pitchFamily="34" charset="0"/>
              </a:rPr>
              <a:t>Estudiantes: se dirigen a quienes presenten rezago educativo o por lo contrario poseen aptitudes sobresalientes.</a:t>
            </a:r>
          </a:p>
          <a:p>
            <a:pPr algn="just"/>
            <a:endParaRPr lang="es-MX" sz="1000" dirty="0">
              <a:latin typeface="Century Gothic" panose="020B0502020202020204" pitchFamily="34" charset="0"/>
            </a:endParaRPr>
          </a:p>
          <a:p>
            <a:pPr algn="just"/>
            <a:r>
              <a:rPr lang="es-MX" sz="1000" dirty="0" smtClean="0">
                <a:latin typeface="Century Gothic" panose="020B0502020202020204" pitchFamily="34" charset="0"/>
              </a:rPr>
              <a:t>Maestros: se implementa para solventar situaciones de dominio especifico de los programas de estudio.</a:t>
            </a:r>
          </a:p>
        </p:txBody>
      </p:sp>
      <p:sp>
        <p:nvSpPr>
          <p:cNvPr id="20" name="19 Abrir llave"/>
          <p:cNvSpPr/>
          <p:nvPr/>
        </p:nvSpPr>
        <p:spPr>
          <a:xfrm>
            <a:off x="4797152" y="7380312"/>
            <a:ext cx="377521" cy="1656184"/>
          </a:xfrm>
          <a:prstGeom prst="leftBrace">
            <a:avLst>
              <a:gd name="adj1" fmla="val 8333"/>
              <a:gd name="adj2" fmla="val 5574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Tree>
    <p:extLst>
      <p:ext uri="{BB962C8B-B14F-4D97-AF65-F5344CB8AC3E}">
        <p14:creationId xmlns:p14="http://schemas.microsoft.com/office/powerpoint/2010/main" xmlns="" val="12233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85728" y="3428992"/>
            <a:ext cx="6429396" cy="1477328"/>
          </a:xfrm>
          <a:prstGeom prst="rect">
            <a:avLst/>
          </a:prstGeom>
        </p:spPr>
        <p:txBody>
          <a:bodyPr wrap="square">
            <a:spAutoFit/>
          </a:bodyPr>
          <a:lstStyle/>
          <a:p>
            <a:r>
              <a:rPr lang="es-MX" dirty="0" smtClean="0"/>
              <a:t>Conclusión: para concluir al reformar la educación básica se necesitan diferentes principios que se ajusten al contexto donde se van a desarrollar con el fin de que se alcance principalmente una educación de calidad que favorezca su articulación en el diseño y aplicación del currículo. </a:t>
            </a:r>
            <a:endParaRPr lang="es-MX" dirty="0"/>
          </a:p>
        </p:txBody>
      </p:sp>
    </p:spTree>
    <p:extLst>
      <p:ext uri="{BB962C8B-B14F-4D97-AF65-F5344CB8AC3E}">
        <p14:creationId xmlns:p14="http://schemas.microsoft.com/office/powerpoint/2010/main" xmlns="" val="215330199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999</Words>
  <Application>Microsoft Office PowerPoint</Application>
  <PresentationFormat>Presentación en pantalla (4:3)</PresentationFormat>
  <Paragraphs>113</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Diapositiva 1</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raquel1224rg26</dc:creator>
  <cp:lastModifiedBy>user</cp:lastModifiedBy>
  <cp:revision>13</cp:revision>
  <dcterms:created xsi:type="dcterms:W3CDTF">2015-12-09T02:29:38Z</dcterms:created>
  <dcterms:modified xsi:type="dcterms:W3CDTF">2015-12-10T02:21:08Z</dcterms:modified>
</cp:coreProperties>
</file>