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7195-354F-4B55-B7F2-2019150C9214}" type="datetimeFigureOut">
              <a:rPr lang="es-MX" smtClean="0"/>
              <a:t>11/12/2015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F9BBA-58EC-427A-BA99-C9B0D1FCD16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65785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7195-354F-4B55-B7F2-2019150C9214}" type="datetimeFigureOut">
              <a:rPr lang="es-MX" smtClean="0"/>
              <a:t>11/12/2015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F9BBA-58EC-427A-BA99-C9B0D1FCD16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21554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7195-354F-4B55-B7F2-2019150C9214}" type="datetimeFigureOut">
              <a:rPr lang="es-MX" smtClean="0"/>
              <a:t>11/12/2015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F9BBA-58EC-427A-BA99-C9B0D1FCD16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6759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7195-354F-4B55-B7F2-2019150C9214}" type="datetimeFigureOut">
              <a:rPr lang="es-MX" smtClean="0"/>
              <a:t>11/12/2015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F9BBA-58EC-427A-BA99-C9B0D1FCD16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34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7195-354F-4B55-B7F2-2019150C9214}" type="datetimeFigureOut">
              <a:rPr lang="es-MX" smtClean="0"/>
              <a:t>11/12/2015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F9BBA-58EC-427A-BA99-C9B0D1FCD16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30370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7195-354F-4B55-B7F2-2019150C9214}" type="datetimeFigureOut">
              <a:rPr lang="es-MX" smtClean="0"/>
              <a:t>11/12/2015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F9BBA-58EC-427A-BA99-C9B0D1FCD16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85135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7195-354F-4B55-B7F2-2019150C9214}" type="datetimeFigureOut">
              <a:rPr lang="es-MX" smtClean="0"/>
              <a:t>11/12/2015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F9BBA-58EC-427A-BA99-C9B0D1FCD16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8022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7195-354F-4B55-B7F2-2019150C9214}" type="datetimeFigureOut">
              <a:rPr lang="es-MX" smtClean="0"/>
              <a:t>11/12/2015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F9BBA-58EC-427A-BA99-C9B0D1FCD16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01169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7195-354F-4B55-B7F2-2019150C9214}" type="datetimeFigureOut">
              <a:rPr lang="es-MX" smtClean="0"/>
              <a:t>11/12/2015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F9BBA-58EC-427A-BA99-C9B0D1FCD16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92116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7195-354F-4B55-B7F2-2019150C9214}" type="datetimeFigureOut">
              <a:rPr lang="es-MX" smtClean="0"/>
              <a:t>11/12/2015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F9BBA-58EC-427A-BA99-C9B0D1FCD16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31697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7195-354F-4B55-B7F2-2019150C9214}" type="datetimeFigureOut">
              <a:rPr lang="es-MX" smtClean="0"/>
              <a:t>11/12/2015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F9BBA-58EC-427A-BA99-C9B0D1FCD16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3558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67195-354F-4B55-B7F2-2019150C9214}" type="datetimeFigureOut">
              <a:rPr lang="es-MX" smtClean="0"/>
              <a:t>11/12/2015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F9BBA-58EC-427A-BA99-C9B0D1FCD16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22843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-27478" y="2348880"/>
            <a:ext cx="21512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latin typeface="Arial" pitchFamily="34" charset="0"/>
                <a:cs typeface="Arial" pitchFamily="34" charset="0"/>
              </a:rPr>
              <a:t>Principios pedagógicos del Plan de Estudios 2011</a:t>
            </a:r>
          </a:p>
          <a:p>
            <a:pPr algn="ctr"/>
            <a:endParaRPr lang="es-MX" sz="12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1200" dirty="0" smtClean="0">
                <a:latin typeface="Arial" pitchFamily="34" charset="0"/>
                <a:cs typeface="Arial" pitchFamily="34" charset="0"/>
              </a:rPr>
              <a:t>Son condiciones esenciales para la implementación del currículo, transformación de la practica docente, logro de aprendizajes y calidad educativa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496108" y="211984"/>
            <a:ext cx="323132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Arial" pitchFamily="34" charset="0"/>
                <a:cs typeface="Arial" pitchFamily="34" charset="0"/>
              </a:rPr>
              <a:t>1.1 Centrar la atención en los estudiantes y en sus procesos de aprendizaje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496106" y="2775409"/>
            <a:ext cx="323132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Arial" pitchFamily="34" charset="0"/>
                <a:cs typeface="Arial" pitchFamily="34" charset="0"/>
              </a:rPr>
              <a:t>1.3 Generar ambientes de aprendizaje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496107" y="1213666"/>
            <a:ext cx="323132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Arial" pitchFamily="34" charset="0"/>
                <a:cs typeface="Arial" pitchFamily="34" charset="0"/>
              </a:rPr>
              <a:t>1.2 Planificar para potenciar el aprendizaje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93905" y="4095626"/>
            <a:ext cx="323132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Arial" pitchFamily="34" charset="0"/>
                <a:cs typeface="Arial" pitchFamily="34" charset="0"/>
              </a:rPr>
              <a:t>1.4 Trabajar en colaboración para construir el aprendizaje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07881" y="5789473"/>
            <a:ext cx="323132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Arial" pitchFamily="34" charset="0"/>
                <a:cs typeface="Arial" pitchFamily="34" charset="0"/>
              </a:rPr>
              <a:t>1.5 Poner énfasis en el desarrollo de competencias, estándares curriculares y aprendizajes esperados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Abrir llave"/>
          <p:cNvSpPr/>
          <p:nvPr/>
        </p:nvSpPr>
        <p:spPr>
          <a:xfrm>
            <a:off x="2123728" y="0"/>
            <a:ext cx="452595" cy="6627167"/>
          </a:xfrm>
          <a:prstGeom prst="leftBrace">
            <a:avLst>
              <a:gd name="adj1" fmla="val 8333"/>
              <a:gd name="adj2" fmla="val 50627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895970" y="142735"/>
            <a:ext cx="3231327" cy="6001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100" dirty="0" smtClean="0">
                <a:latin typeface="Arial" pitchFamily="34" charset="0"/>
                <a:cs typeface="Arial" pitchFamily="34" charset="0"/>
              </a:rPr>
              <a:t>El centro del aprendizaje es el estudiante; es necesario reconocer la diversidad y generar un ambiente para el conocimiento significativo. </a:t>
            </a:r>
            <a:endParaRPr lang="es-MX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916363" y="1191815"/>
            <a:ext cx="3231327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100" dirty="0" smtClean="0">
                <a:latin typeface="Arial" pitchFamily="34" charset="0"/>
                <a:cs typeface="Arial" pitchFamily="34" charset="0"/>
              </a:rPr>
              <a:t>Implica organizar actividades que representen desafíos intelectuales y requiere : </a:t>
            </a:r>
            <a:endParaRPr lang="es-MX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20 Flecha derecha"/>
          <p:cNvSpPr/>
          <p:nvPr/>
        </p:nvSpPr>
        <p:spPr>
          <a:xfrm rot="5400000">
            <a:off x="7425508" y="1617808"/>
            <a:ext cx="237942" cy="24772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2" name="21 CuadroTexto"/>
          <p:cNvSpPr txBox="1"/>
          <p:nvPr/>
        </p:nvSpPr>
        <p:spPr>
          <a:xfrm>
            <a:off x="3635897" y="1917993"/>
            <a:ext cx="5511794" cy="6001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100" dirty="0" smtClean="0">
                <a:latin typeface="Arial" pitchFamily="34" charset="0"/>
                <a:cs typeface="Arial" pitchFamily="34" charset="0"/>
              </a:rPr>
              <a:t>-Reconocer que los estudiantes aprenden a lo largo de la vida. – Seleccionar estrategias didácticas.-Generar ambientes de aprendizaje. –Considerar evidencias de desempeño.</a:t>
            </a:r>
            <a:endParaRPr lang="es-MX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5928815" y="2698466"/>
            <a:ext cx="3231327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100" dirty="0" smtClean="0">
                <a:latin typeface="Arial" pitchFamily="34" charset="0"/>
                <a:cs typeface="Arial" pitchFamily="34" charset="0"/>
              </a:rPr>
              <a:t>Ambiente de aprendizaje: Espacio donde se desarrolla la comunicación y las interacciones. </a:t>
            </a:r>
            <a:endParaRPr lang="es-MX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3650970" y="3318169"/>
            <a:ext cx="5511794" cy="6001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100" dirty="0" smtClean="0">
                <a:latin typeface="Arial" pitchFamily="34" charset="0"/>
                <a:cs typeface="Arial" pitchFamily="34" charset="0"/>
              </a:rPr>
              <a:t>-Claridad del aprendizaje que se espera logre el estudiante. –Reconocimiento de los elementos del contexto. –Relevancia de los materiales educativos. –Interacciones entre los estudiantes y el maestro. </a:t>
            </a:r>
            <a:endParaRPr lang="es-MX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Flecha derecha"/>
          <p:cNvSpPr/>
          <p:nvPr/>
        </p:nvSpPr>
        <p:spPr>
          <a:xfrm rot="5400000">
            <a:off x="7501665" y="3164249"/>
            <a:ext cx="237942" cy="24772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7" name="26 CuadroTexto"/>
          <p:cNvSpPr txBox="1"/>
          <p:nvPr/>
        </p:nvSpPr>
        <p:spPr>
          <a:xfrm>
            <a:off x="5928815" y="4073227"/>
            <a:ext cx="3231327" cy="6001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100" dirty="0" smtClean="0">
                <a:latin typeface="Arial" pitchFamily="34" charset="0"/>
                <a:cs typeface="Arial" pitchFamily="34" charset="0"/>
              </a:rPr>
              <a:t>Trabajo colaborativo estudiantes-maestros, búsqueda de soluciones con el propósito de construir el aprendizaje. </a:t>
            </a:r>
            <a:endParaRPr lang="es-MX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3650970" y="4797152"/>
            <a:ext cx="5511794" cy="6001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100" dirty="0" smtClean="0">
                <a:latin typeface="Arial" pitchFamily="34" charset="0"/>
                <a:cs typeface="Arial" pitchFamily="34" charset="0"/>
              </a:rPr>
              <a:t>-Inclusivo. –Define metas comunes. –Liderazgo compartido. –Intercambio de recursos. –Sentido de la responsabilidad y corresponsabilidad. –Entornos presenciales.</a:t>
            </a:r>
            <a:endParaRPr lang="es-MX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28 Flecha derecha"/>
          <p:cNvSpPr/>
          <p:nvPr/>
        </p:nvSpPr>
        <p:spPr>
          <a:xfrm rot="5400000">
            <a:off x="7735350" y="4532734"/>
            <a:ext cx="237942" cy="24772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0" name="29 CuadroTexto"/>
          <p:cNvSpPr txBox="1"/>
          <p:nvPr/>
        </p:nvSpPr>
        <p:spPr>
          <a:xfrm>
            <a:off x="5931437" y="5643281"/>
            <a:ext cx="3231327" cy="9387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100" dirty="0" smtClean="0">
                <a:latin typeface="Arial" pitchFamily="34" charset="0"/>
                <a:cs typeface="Arial" pitchFamily="34" charset="0"/>
              </a:rPr>
              <a:t>Competencia: Implica un saber hacer (habilidades), saber (conocimientos), saber hacer (valores y actitudes). </a:t>
            </a:r>
          </a:p>
          <a:p>
            <a:r>
              <a:rPr lang="es-MX" sz="1100" dirty="0" smtClean="0">
                <a:latin typeface="Arial" pitchFamily="34" charset="0"/>
                <a:cs typeface="Arial" pitchFamily="34" charset="0"/>
              </a:rPr>
              <a:t>Estándares Curriculares: Descriptores de logro.</a:t>
            </a:r>
          </a:p>
          <a:p>
            <a:r>
              <a:rPr lang="es-MX" sz="1100" dirty="0" smtClean="0">
                <a:latin typeface="Arial" pitchFamily="34" charset="0"/>
                <a:cs typeface="Arial" pitchFamily="34" charset="0"/>
              </a:rPr>
              <a:t>Aprendizajes esperados. Indicadores de logro.</a:t>
            </a:r>
            <a:endParaRPr lang="es-MX" sz="11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30 Conector recto de flecha"/>
          <p:cNvCxnSpPr/>
          <p:nvPr/>
        </p:nvCxnSpPr>
        <p:spPr>
          <a:xfrm>
            <a:off x="5629726" y="520232"/>
            <a:ext cx="29908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>
            <a:off x="5644962" y="1352165"/>
            <a:ext cx="29908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>
            <a:off x="5589664" y="2913909"/>
            <a:ext cx="29908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/>
          <p:nvPr/>
        </p:nvCxnSpPr>
        <p:spPr>
          <a:xfrm>
            <a:off x="5617274" y="4373309"/>
            <a:ext cx="29908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>
            <a:off x="5596881" y="6131996"/>
            <a:ext cx="29908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4144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979754" y="1407498"/>
            <a:ext cx="323132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Arial" pitchFamily="34" charset="0"/>
                <a:cs typeface="Arial" pitchFamily="34" charset="0"/>
              </a:rPr>
              <a:t>1.7 Evaluar para aprender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920139" y="2809914"/>
            <a:ext cx="323132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Arial" pitchFamily="34" charset="0"/>
                <a:cs typeface="Arial" pitchFamily="34" charset="0"/>
              </a:rPr>
              <a:t>1.8  Favorecer la inclusión para atender a la diversidad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988366" y="3789040"/>
            <a:ext cx="323132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Arial" pitchFamily="34" charset="0"/>
                <a:cs typeface="Arial" pitchFamily="34" charset="0"/>
              </a:rPr>
              <a:t>1.9 Incorporar temas de relevancia social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014003" y="4699218"/>
            <a:ext cx="323132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Arial" pitchFamily="34" charset="0"/>
                <a:cs typeface="Arial" pitchFamily="34" charset="0"/>
              </a:rPr>
              <a:t>1.10 Renovar el pacto entre el estudiante, docente, familia y escuela.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014003" y="5543760"/>
            <a:ext cx="323132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Arial" pitchFamily="34" charset="0"/>
                <a:cs typeface="Arial" pitchFamily="34" charset="0"/>
              </a:rPr>
              <a:t>1.11 Reorientar el liderazgo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030593" y="6262761"/>
            <a:ext cx="323132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Arial" pitchFamily="34" charset="0"/>
                <a:cs typeface="Arial" pitchFamily="34" charset="0"/>
              </a:rPr>
              <a:t>1.12 La tutoría y la asesoría académica a la escuela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Abrir llave"/>
          <p:cNvSpPr/>
          <p:nvPr/>
        </p:nvSpPr>
        <p:spPr>
          <a:xfrm>
            <a:off x="467544" y="83215"/>
            <a:ext cx="452595" cy="6627167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8" name="17 CuadroTexto"/>
          <p:cNvSpPr txBox="1"/>
          <p:nvPr/>
        </p:nvSpPr>
        <p:spPr>
          <a:xfrm>
            <a:off x="4499992" y="47103"/>
            <a:ext cx="3231327" cy="9387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100" dirty="0" smtClean="0">
                <a:latin typeface="Arial" pitchFamily="34" charset="0"/>
                <a:cs typeface="Arial" pitchFamily="34" charset="0"/>
              </a:rPr>
              <a:t>-Acervos para la biblioteca escolar. –Materiales audiovisuales.-Materiales y recursos educativos informáticos: objetos de aprendizaje, planes de clase, reactivos, plataformas tecnológicas y software educativo. </a:t>
            </a:r>
            <a:endParaRPr lang="es-MX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988367" y="83215"/>
            <a:ext cx="323132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Arial" pitchFamily="34" charset="0"/>
                <a:cs typeface="Arial" pitchFamily="34" charset="0"/>
              </a:rPr>
              <a:t>1.6 Usar materiales educativos para favorecer el aprendizaje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499991" y="1178182"/>
            <a:ext cx="4464497" cy="6001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100" dirty="0" smtClean="0">
                <a:latin typeface="Arial" pitchFamily="34" charset="0"/>
                <a:cs typeface="Arial" pitchFamily="34" charset="0"/>
              </a:rPr>
              <a:t>Los referentes son los aprendizajes esperados en cada campo formativo, orientan a las educadoras, centran su observación y registran lo que hacen los niños. </a:t>
            </a:r>
            <a:endParaRPr lang="es-MX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385752" y="1930746"/>
            <a:ext cx="5758248" cy="6001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100" dirty="0" smtClean="0">
                <a:latin typeface="Arial" pitchFamily="34" charset="0"/>
                <a:cs typeface="Arial" pitchFamily="34" charset="0"/>
              </a:rPr>
              <a:t>-Diagnostica: Conocer saberes previos. Formativas: Durante el proceso de aprendizaje, valorar avances. -Autoevaluación: Valorar sus procesos de aprendizaje. –Evaluación : (Compañeros) y –</a:t>
            </a:r>
            <a:r>
              <a:rPr lang="es-MX" sz="1100" dirty="0" smtClean="0">
                <a:latin typeface="Arial" pitchFamily="34" charset="0"/>
                <a:cs typeface="Arial" pitchFamily="34" charset="0"/>
              </a:rPr>
              <a:t>Heteroevaluacion</a:t>
            </a:r>
            <a:r>
              <a:rPr lang="es-MX" sz="1100" dirty="0" smtClean="0">
                <a:latin typeface="Arial" pitchFamily="34" charset="0"/>
                <a:cs typeface="Arial" pitchFamily="34" charset="0"/>
              </a:rPr>
              <a:t>: (Docente) </a:t>
            </a:r>
            <a:endParaRPr lang="es-MX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Flecha abajo"/>
          <p:cNvSpPr/>
          <p:nvPr/>
        </p:nvSpPr>
        <p:spPr>
          <a:xfrm>
            <a:off x="6732239" y="1647540"/>
            <a:ext cx="432049" cy="28320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518783" y="2708920"/>
            <a:ext cx="4229681" cy="6001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100" dirty="0" smtClean="0">
                <a:latin typeface="Arial" pitchFamily="34" charset="0"/>
                <a:cs typeface="Arial" pitchFamily="34" charset="0"/>
              </a:rPr>
              <a:t>-Pertinente: Valora, protege y desarrolla las culturas.</a:t>
            </a:r>
          </a:p>
          <a:p>
            <a:r>
              <a:rPr lang="es-MX" sz="1100" dirty="0" smtClean="0">
                <a:latin typeface="Arial" pitchFamily="34" charset="0"/>
                <a:cs typeface="Arial" pitchFamily="34" charset="0"/>
              </a:rPr>
              <a:t>-Inclusiva: Reducir la desigualdad, evita discriminación.</a:t>
            </a:r>
          </a:p>
          <a:p>
            <a:r>
              <a:rPr lang="es-MX" sz="1100" dirty="0" smtClean="0">
                <a:latin typeface="Arial" pitchFamily="34" charset="0"/>
                <a:cs typeface="Arial" pitchFamily="34" charset="0"/>
              </a:rPr>
              <a:t>-Espacio para la diversidad.</a:t>
            </a:r>
            <a:endParaRPr lang="es-MX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4523897" y="3627457"/>
            <a:ext cx="4229681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100" dirty="0" smtClean="0">
                <a:latin typeface="Arial" pitchFamily="34" charset="0"/>
                <a:cs typeface="Arial" pitchFamily="34" charset="0"/>
              </a:rPr>
              <a:t>Temas de relevancia social que forma parte de un espacio curricular , formación critica, responsable y participativa, favorecen aprendizajes relacionados con valores, actitudes, conocimiento y habilidades. </a:t>
            </a:r>
            <a:endParaRPr lang="es-MX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4450373" y="4560719"/>
            <a:ext cx="4229681" cy="6001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100" dirty="0" smtClean="0">
                <a:latin typeface="Arial" pitchFamily="34" charset="0"/>
                <a:cs typeface="Arial" pitchFamily="34" charset="0"/>
              </a:rPr>
              <a:t>Pacto entre los diversos actores educativos, promover normas que regulen la convivencia, derechos , responsabilidades y delimiten el ejercicio del poder y la autoridad con la familia. </a:t>
            </a:r>
            <a:endParaRPr lang="es-MX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4450373" y="5364048"/>
            <a:ext cx="4229681" cy="6001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100" dirty="0" smtClean="0">
                <a:latin typeface="Arial" pitchFamily="34" charset="0"/>
                <a:cs typeface="Arial" pitchFamily="34" charset="0"/>
              </a:rPr>
              <a:t>Aseguran los propósitos para la calidad educativa, organización y funcionamiento de la escuela: Creatividad colectiva, visión de futuro, innovación, gestión, trabajo colaborativo, asesoría. </a:t>
            </a:r>
            <a:endParaRPr lang="es-MX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4540130" y="6257836"/>
            <a:ext cx="4229681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100" dirty="0" smtClean="0">
                <a:latin typeface="Arial" pitchFamily="34" charset="0"/>
                <a:cs typeface="Arial" pitchFamily="34" charset="0"/>
              </a:rPr>
              <a:t>Conjunto de alternativas de atención individualizada que parte de un diagnostico. Asesoría: Acompañamiento para los docentes. </a:t>
            </a:r>
            <a:endParaRPr lang="es-MX" sz="11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28 Conector recto de flecha"/>
          <p:cNvCxnSpPr>
            <a:stCxn id="20" idx="3"/>
          </p:cNvCxnSpPr>
          <p:nvPr/>
        </p:nvCxnSpPr>
        <p:spPr>
          <a:xfrm>
            <a:off x="4219694" y="314048"/>
            <a:ext cx="29908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>
            <a:off x="4200903" y="1545998"/>
            <a:ext cx="29908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>
            <a:off x="4140205" y="3040746"/>
            <a:ext cx="29908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>
            <a:off x="4241041" y="3907973"/>
            <a:ext cx="29908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/>
          <p:nvPr/>
        </p:nvCxnSpPr>
        <p:spPr>
          <a:xfrm>
            <a:off x="4200903" y="4868944"/>
            <a:ext cx="29908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>
            <a:stCxn id="15" idx="3"/>
          </p:cNvCxnSpPr>
          <p:nvPr/>
        </p:nvCxnSpPr>
        <p:spPr>
          <a:xfrm flipV="1">
            <a:off x="4245330" y="5664130"/>
            <a:ext cx="294800" cy="181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/>
          <p:nvPr/>
        </p:nvCxnSpPr>
        <p:spPr>
          <a:xfrm>
            <a:off x="4211081" y="6439859"/>
            <a:ext cx="29908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02462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555</Words>
  <Application>Microsoft Office PowerPoint</Application>
  <PresentationFormat>Presentación en pantalla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monica vanessa silva cisneros</dc:creator>
  <cp:lastModifiedBy>monica vanessa silva cisneros</cp:lastModifiedBy>
  <cp:revision>13</cp:revision>
  <dcterms:created xsi:type="dcterms:W3CDTF">2015-12-12T04:08:29Z</dcterms:created>
  <dcterms:modified xsi:type="dcterms:W3CDTF">2015-12-12T06:06:10Z</dcterms:modified>
</cp:coreProperties>
</file>