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225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37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08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956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185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2515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523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63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99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90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37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86939-0AE4-432B-8A30-6FAC9C02C24E}" type="datetimeFigureOut">
              <a:rPr lang="es-MX" smtClean="0"/>
              <a:t>10/12/2015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9A316-4E89-46A8-9B2E-235E033701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697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99592"/>
            <a:ext cx="685800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Escuela Normal De Educación Preescolar.</a:t>
            </a:r>
            <a:endParaRPr kumimoji="0" lang="es-MX" alt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2 Imagen" descr="http://www.enef.sepc.edu.mx/imagenes/logooooos/02ene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888" y="2339752"/>
            <a:ext cx="1944216" cy="1872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60648" y="4109749"/>
            <a:ext cx="6336704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UNIDAD I Fundamentos generales del Plan de Estudios 2011 de Educación Básica</a:t>
            </a:r>
            <a:r>
              <a:rPr kumimoji="0" lang="es-MX" altLang="es-MX" sz="2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000" b="1" i="1" dirty="0">
                <a:latin typeface="Century Gothic" panose="020B0502020202020204" pitchFamily="34" charset="0"/>
              </a:rPr>
              <a:t>El enfoque formativo, fundamentos y principios teóricos del Plan de Estudios 2011 de Educación Básica.</a:t>
            </a:r>
            <a:endParaRPr lang="es-MX" sz="2000" b="1" dirty="0"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Maestra: Yara Alejandra Hernández Figueroa.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Alumna: Paola Flores Guzmán</a:t>
            </a: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2000" dirty="0" smtClean="0">
              <a:solidFill>
                <a:srgbClr val="000000"/>
              </a:solidFill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4rto</a:t>
            </a:r>
            <a:r>
              <a:rPr kumimoji="0" lang="es-MX" altLang="es-MX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itchFamily="18" charset="0"/>
                <a:cs typeface="Arial" pitchFamily="34" charset="0"/>
              </a:rPr>
              <a:t> “A”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21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8640" y="251520"/>
            <a:ext cx="6552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200" dirty="0">
                <a:latin typeface="Century Gothic" panose="020B0502020202020204" pitchFamily="34" charset="0"/>
              </a:rPr>
              <a:t> </a:t>
            </a:r>
            <a:r>
              <a:rPr lang="es-MX" sz="1200" dirty="0" smtClean="0">
                <a:latin typeface="Century Gothic" panose="020B0502020202020204" pitchFamily="34" charset="0"/>
              </a:rPr>
              <a:t>En </a:t>
            </a:r>
            <a:r>
              <a:rPr lang="es-MX" sz="1200" dirty="0">
                <a:latin typeface="Century Gothic" panose="020B0502020202020204" pitchFamily="34" charset="0"/>
              </a:rPr>
              <a:t>este cuadro sinóptico que se muestra a continuación se encuentran los doce principios pedagógicos del Plan de estudios 2011 de educación básica, se mencionarán y </a:t>
            </a:r>
            <a:r>
              <a:rPr lang="es-MX" sz="1200" dirty="0" smtClean="0">
                <a:latin typeface="Century Gothic" panose="020B0502020202020204" pitchFamily="34" charset="0"/>
              </a:rPr>
              <a:t>describirá brevemente en </a:t>
            </a:r>
            <a:r>
              <a:rPr lang="es-MX" sz="1200" dirty="0">
                <a:latin typeface="Century Gothic" panose="020B0502020202020204" pitchFamily="34" charset="0"/>
              </a:rPr>
              <a:t>que consiste cada uno de </a:t>
            </a:r>
            <a:r>
              <a:rPr lang="es-MX" sz="1200" dirty="0" smtClean="0">
                <a:latin typeface="Century Gothic" panose="020B0502020202020204" pitchFamily="34" charset="0"/>
              </a:rPr>
              <a:t>ellos, resaltando lo más importante </a:t>
            </a:r>
            <a:r>
              <a:rPr lang="es-MX" sz="1200" dirty="0">
                <a:latin typeface="Century Gothic" panose="020B0502020202020204" pitchFamily="34" charset="0"/>
              </a:rPr>
              <a:t>para comprenderlos mejor; ya que son esenciales e importantes dentro del currículo, hacen la trasformación de nuestra práctica como docentes para un mejor aprendizaje y calidad educativa</a:t>
            </a:r>
            <a:r>
              <a:rPr lang="es-MX" sz="1200" dirty="0" smtClean="0"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es-MX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1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437" y="4018002"/>
            <a:ext cx="1224136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>
                <a:latin typeface="Century Gothic" panose="020B0502020202020204" pitchFamily="34" charset="0"/>
              </a:rPr>
              <a:t>Principios </a:t>
            </a:r>
          </a:p>
          <a:p>
            <a:r>
              <a:rPr lang="es-MX" sz="1200" dirty="0" smtClean="0">
                <a:latin typeface="Century Gothic" panose="020B0502020202020204" pitchFamily="34" charset="0"/>
              </a:rPr>
              <a:t>pedagógicos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67303" y="611560"/>
            <a:ext cx="13136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1-Centrar la atención en los estudiantes y en sus procesos de aprendizaje.</a:t>
            </a:r>
          </a:p>
        </p:txBody>
      </p:sp>
      <p:sp>
        <p:nvSpPr>
          <p:cNvPr id="5" name="4 Abrir llave"/>
          <p:cNvSpPr/>
          <p:nvPr/>
        </p:nvSpPr>
        <p:spPr>
          <a:xfrm>
            <a:off x="2780928" y="683568"/>
            <a:ext cx="216024" cy="7200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2924944" y="755576"/>
            <a:ext cx="1224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El referente es el estudiante.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365105" y="142344"/>
            <a:ext cx="23042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Generar disposición.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Capacidad de continuar aprendiendo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Desarrollar habilidades para solucionar problemas.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Pensar críticamente.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Comprender y explicar situaciones diversas.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Manejar información e innovar.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221088" y="35496"/>
            <a:ext cx="288032" cy="1728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1467303" y="2555776"/>
            <a:ext cx="13681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2-Planificar para potenciar el aprendizaje.</a:t>
            </a:r>
          </a:p>
        </p:txBody>
      </p:sp>
      <p:sp>
        <p:nvSpPr>
          <p:cNvPr id="12" name="11 Abrir llave"/>
          <p:cNvSpPr/>
          <p:nvPr/>
        </p:nvSpPr>
        <p:spPr>
          <a:xfrm>
            <a:off x="2763447" y="2001778"/>
            <a:ext cx="432048" cy="1922150"/>
          </a:xfrm>
          <a:prstGeom prst="leftBrace">
            <a:avLst>
              <a:gd name="adj1" fmla="val 8333"/>
              <a:gd name="adj2" fmla="val 441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2996952" y="1979712"/>
            <a:ext cx="15841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Planificación, elemento sustantivo de la practica docente para potenciar el aprendizaje de los estudiantes.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Las actividades deben representar desafíos intelectuales. 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680520" y="2123728"/>
            <a:ext cx="20608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Implica organizar actividades de aprendizaje.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Diferentes formas de trabajo, como situaciones y secuencias didácticas, proyectos etc.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4581128" y="2123728"/>
            <a:ext cx="288032" cy="129614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1484784" y="5004048"/>
            <a:ext cx="108012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3-Generar ambientes de aprendizaje.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2780928" y="4716016"/>
            <a:ext cx="12241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Espacio donde se desarrolla la comunicación y las interacciones que posibiliten el aprendizaje.</a:t>
            </a:r>
          </a:p>
        </p:txBody>
      </p:sp>
      <p:sp>
        <p:nvSpPr>
          <p:cNvPr id="21" name="20 Abrir llave"/>
          <p:cNvSpPr/>
          <p:nvPr/>
        </p:nvSpPr>
        <p:spPr>
          <a:xfrm>
            <a:off x="2492896" y="4644008"/>
            <a:ext cx="432048" cy="1152128"/>
          </a:xfrm>
          <a:prstGeom prst="leftBrace">
            <a:avLst>
              <a:gd name="adj1" fmla="val 8333"/>
              <a:gd name="adj2" fmla="val 5093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Rectángulo"/>
          <p:cNvSpPr/>
          <p:nvPr/>
        </p:nvSpPr>
        <p:spPr>
          <a:xfrm>
            <a:off x="4149080" y="4067944"/>
            <a:ext cx="136815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La claridad respecto del aprendizaje que se espera que logre.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Reconocimiento de los elementos del contexto.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Relevancia de los materiales educativos.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La interacción.</a:t>
            </a:r>
          </a:p>
        </p:txBody>
      </p:sp>
      <p:sp>
        <p:nvSpPr>
          <p:cNvPr id="24" name="23 Abrir llave"/>
          <p:cNvSpPr/>
          <p:nvPr/>
        </p:nvSpPr>
        <p:spPr>
          <a:xfrm>
            <a:off x="3933056" y="3995936"/>
            <a:ext cx="432048" cy="3024336"/>
          </a:xfrm>
          <a:prstGeom prst="leftBrace">
            <a:avLst>
              <a:gd name="adj1" fmla="val 8333"/>
              <a:gd name="adj2" fmla="val 441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Rectángulo"/>
          <p:cNvSpPr/>
          <p:nvPr/>
        </p:nvSpPr>
        <p:spPr>
          <a:xfrm>
            <a:off x="5633864" y="4139952"/>
            <a:ext cx="12241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Historia del lugar, practicas y costumbres, tradiciones, carácter rural, semirural o urbano del lugar, clima, flora y fauna.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5633448" y="5796136"/>
            <a:ext cx="12241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Impresos, audiovisuales y digitales.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5589240" y="6476146"/>
            <a:ext cx="1196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Estudiante– maestro.</a:t>
            </a:r>
          </a:p>
        </p:txBody>
      </p:sp>
      <p:sp>
        <p:nvSpPr>
          <p:cNvPr id="28" name="27 Abrir llave"/>
          <p:cNvSpPr/>
          <p:nvPr/>
        </p:nvSpPr>
        <p:spPr>
          <a:xfrm>
            <a:off x="5445224" y="6444208"/>
            <a:ext cx="288032" cy="5040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Abrir llave"/>
          <p:cNvSpPr/>
          <p:nvPr/>
        </p:nvSpPr>
        <p:spPr>
          <a:xfrm>
            <a:off x="5517232" y="5868144"/>
            <a:ext cx="216024" cy="5040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Abrir llave"/>
          <p:cNvSpPr/>
          <p:nvPr/>
        </p:nvSpPr>
        <p:spPr>
          <a:xfrm>
            <a:off x="5373216" y="4139952"/>
            <a:ext cx="432048" cy="1512168"/>
          </a:xfrm>
          <a:prstGeom prst="leftBrace">
            <a:avLst>
              <a:gd name="adj1" fmla="val 8333"/>
              <a:gd name="adj2" fmla="val 7096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Rectángulo"/>
          <p:cNvSpPr/>
          <p:nvPr/>
        </p:nvSpPr>
        <p:spPr>
          <a:xfrm>
            <a:off x="1412776" y="7509232"/>
            <a:ext cx="11521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4-Trabajar en colaboración para construir el aprendizaje.</a:t>
            </a:r>
          </a:p>
        </p:txBody>
      </p:sp>
      <p:sp>
        <p:nvSpPr>
          <p:cNvPr id="32" name="31 Abrir llave"/>
          <p:cNvSpPr/>
          <p:nvPr/>
        </p:nvSpPr>
        <p:spPr>
          <a:xfrm>
            <a:off x="2492896" y="7092280"/>
            <a:ext cx="432048" cy="2016224"/>
          </a:xfrm>
          <a:prstGeom prst="leftBrace">
            <a:avLst>
              <a:gd name="adj1" fmla="val 8333"/>
              <a:gd name="adj2" fmla="val 4126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Rectángulo"/>
          <p:cNvSpPr/>
          <p:nvPr/>
        </p:nvSpPr>
        <p:spPr>
          <a:xfrm>
            <a:off x="2708920" y="7169512"/>
            <a:ext cx="17281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Alude a estudiantes y maestros.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Orienta las accionas para el descubrimiento, la búsqueda de soluciones, coincidencias y diferencias, con el propósito de construir aprendizajes colectivos.</a:t>
            </a:r>
          </a:p>
        </p:txBody>
      </p:sp>
      <p:sp>
        <p:nvSpPr>
          <p:cNvPr id="34" name="33 Rectángulo"/>
          <p:cNvSpPr/>
          <p:nvPr/>
        </p:nvSpPr>
        <p:spPr>
          <a:xfrm>
            <a:off x="4581128" y="7251392"/>
            <a:ext cx="227687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Que se inclusivo.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Que defina metas comunes.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Que favorezca el liderazgo compartido.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Que permita el intercambio de recursos.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Que desarrolle el sentido de responsabilidad y corresponsabilidad.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Que se realice entornos presenciales y virtuales </a:t>
            </a:r>
            <a:endParaRPr lang="es-MX" sz="1000" dirty="0">
              <a:latin typeface="Century Gothic" panose="020B0502020202020204" pitchFamily="34" charset="0"/>
            </a:endParaRPr>
          </a:p>
        </p:txBody>
      </p:sp>
      <p:sp>
        <p:nvSpPr>
          <p:cNvPr id="35" name="34 Abrir llave"/>
          <p:cNvSpPr/>
          <p:nvPr/>
        </p:nvSpPr>
        <p:spPr>
          <a:xfrm>
            <a:off x="4365104" y="7236296"/>
            <a:ext cx="432048" cy="1800200"/>
          </a:xfrm>
          <a:prstGeom prst="leftBrace">
            <a:avLst>
              <a:gd name="adj1" fmla="val 8333"/>
              <a:gd name="adj2" fmla="val 4599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35 Rectángulo"/>
          <p:cNvSpPr/>
          <p:nvPr/>
        </p:nvSpPr>
        <p:spPr>
          <a:xfrm>
            <a:off x="-27384" y="4644008"/>
            <a:ext cx="15121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>
                <a:latin typeface="Century Gothic" panose="020B0502020202020204" pitchFamily="34" charset="0"/>
              </a:rPr>
              <a:t>S</a:t>
            </a:r>
            <a:r>
              <a:rPr lang="es-MX" sz="1000" dirty="0" smtClean="0">
                <a:latin typeface="Century Gothic" panose="020B0502020202020204" pitchFamily="34" charset="0"/>
              </a:rPr>
              <a:t>on </a:t>
            </a:r>
            <a:r>
              <a:rPr lang="es-MX" sz="1000" dirty="0">
                <a:latin typeface="Century Gothic" panose="020B0502020202020204" pitchFamily="34" charset="0"/>
              </a:rPr>
              <a:t>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1052736" y="395536"/>
            <a:ext cx="792088" cy="8568952"/>
          </a:xfrm>
          <a:prstGeom prst="leftBrace">
            <a:avLst>
              <a:gd name="adj1" fmla="val 8333"/>
              <a:gd name="adj2" fmla="val 452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79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372997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Century Gothic" panose="020B0502020202020204" pitchFamily="34" charset="0"/>
              </a:rPr>
              <a:t>Principios </a:t>
            </a:r>
          </a:p>
          <a:p>
            <a:r>
              <a:rPr lang="es-MX" sz="1200" dirty="0" smtClean="0">
                <a:latin typeface="Century Gothic" panose="020B0502020202020204" pitchFamily="34" charset="0"/>
              </a:rPr>
              <a:t>pedagógicos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467303" y="611560"/>
            <a:ext cx="131362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5-Poner énfasis en el desarrollo de competencias el logro de los estándares</a:t>
            </a:r>
          </a:p>
        </p:txBody>
      </p:sp>
      <p:sp>
        <p:nvSpPr>
          <p:cNvPr id="4" name="3 Abrir llave"/>
          <p:cNvSpPr/>
          <p:nvPr/>
        </p:nvSpPr>
        <p:spPr>
          <a:xfrm>
            <a:off x="2780928" y="467544"/>
            <a:ext cx="360040" cy="1008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Abrir llave"/>
          <p:cNvSpPr/>
          <p:nvPr/>
        </p:nvSpPr>
        <p:spPr>
          <a:xfrm>
            <a:off x="1052736" y="179512"/>
            <a:ext cx="792088" cy="8784976"/>
          </a:xfrm>
          <a:prstGeom prst="leftBrace">
            <a:avLst>
              <a:gd name="adj1" fmla="val 8333"/>
              <a:gd name="adj2" fmla="val 430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2924945" y="541874"/>
            <a:ext cx="16561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Favorece el desarrollo de competencias, logro de estándares y aprendizajes esperados.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725144" y="469866"/>
            <a:ext cx="21328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Proveerán a los estudiantes de las herramientas necesarias para la aplicación eficiente de todas las formas de conocimientos adquiridos 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509120" y="467544"/>
            <a:ext cx="360040" cy="864096"/>
          </a:xfrm>
          <a:prstGeom prst="leftBrace">
            <a:avLst>
              <a:gd name="adj1" fmla="val 8333"/>
              <a:gd name="adj2" fmla="val 5137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1412776" y="2250321"/>
            <a:ext cx="13136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6-Usar materiales educativos para favorecer el aprendizaje.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708920" y="2106305"/>
            <a:ext cx="360040" cy="1008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2924944" y="2106305"/>
            <a:ext cx="14401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Además de utilizar el libro de texto, emplee otros materiales para el aprendizaje permanente.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581128" y="1962289"/>
            <a:ext cx="227687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Acervos para la biblioteca escolar  y biblioteca del aula.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Materiales audiovisuales, multimedia e internet.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Materiales y recursos educativos informativos como objetos de aprendizaje.</a:t>
            </a:r>
          </a:p>
        </p:txBody>
      </p:sp>
      <p:sp>
        <p:nvSpPr>
          <p:cNvPr id="13" name="12 Abrir llave"/>
          <p:cNvSpPr/>
          <p:nvPr/>
        </p:nvSpPr>
        <p:spPr>
          <a:xfrm>
            <a:off x="4365104" y="1962289"/>
            <a:ext cx="360040" cy="11521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1467303" y="4531930"/>
            <a:ext cx="13136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7-Evaluar para aprender.</a:t>
            </a:r>
          </a:p>
        </p:txBody>
      </p:sp>
      <p:sp>
        <p:nvSpPr>
          <p:cNvPr id="15" name="14 Abrir llave"/>
          <p:cNvSpPr/>
          <p:nvPr/>
        </p:nvSpPr>
        <p:spPr>
          <a:xfrm>
            <a:off x="2636912" y="3635896"/>
            <a:ext cx="504056" cy="3096344"/>
          </a:xfrm>
          <a:prstGeom prst="leftBrace">
            <a:avLst>
              <a:gd name="adj1" fmla="val 8333"/>
              <a:gd name="adj2" fmla="val 366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2924944" y="3635896"/>
            <a:ext cx="216024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Proceso que permite obtener evidencias, elaborar juicios y brindar retroalimentación sobre los logros de aprendizaje de los alumnos.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Crea oportunidades de aprendizaje y hace modificaciones en su practica.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Aprendizajes establecidos en el Plan y los programas e estudio.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El docente debe compartir con los alumnos y sus madres, padres de familia o tutores lo que se espera que aprenda así como los criterios de evaluación.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5256584" y="3693383"/>
            <a:ext cx="1556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Distintos tipos de evaluación: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Diagnostica.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Formativa.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Sumativa.</a:t>
            </a:r>
            <a:endParaRPr lang="es-MX" sz="10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Autoevaluación.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Coevaluación.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Heteroevaluación.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MX" sz="1000" dirty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Identificar las estrategias e indumentos para cada nivel.</a:t>
            </a:r>
          </a:p>
          <a:p>
            <a:pPr algn="just"/>
            <a:endParaRPr lang="es-MX" sz="1000" dirty="0" smtClean="0">
              <a:latin typeface="Century Gothic" panose="020B0502020202020204" pitchFamily="34" charset="0"/>
            </a:endParaRPr>
          </a:p>
        </p:txBody>
      </p:sp>
      <p:sp>
        <p:nvSpPr>
          <p:cNvPr id="20" name="19 Abrir llave"/>
          <p:cNvSpPr/>
          <p:nvPr/>
        </p:nvSpPr>
        <p:spPr>
          <a:xfrm>
            <a:off x="5085184" y="3635896"/>
            <a:ext cx="360040" cy="21602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Abrir llave"/>
          <p:cNvSpPr/>
          <p:nvPr/>
        </p:nvSpPr>
        <p:spPr>
          <a:xfrm>
            <a:off x="3140968" y="7020272"/>
            <a:ext cx="360040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Rectángulo"/>
          <p:cNvSpPr/>
          <p:nvPr/>
        </p:nvSpPr>
        <p:spPr>
          <a:xfrm>
            <a:off x="1484784" y="7380312"/>
            <a:ext cx="165618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8-Favorecer la inclusión para atender a la diversidad.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3370846" y="7020272"/>
            <a:ext cx="34871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La educación es un derecho fundamental y una estrategia para ampliar las oportunidades, instrumentar las relaciones interculturales, reducir las desigualdades entre grupos sociales, cerrar brechas e impulsar la equidad.</a:t>
            </a:r>
          </a:p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Reconocer la diversidad que existe en nuestro país el sistema educativo hace efectivo este derecho al ofrecer una educación pertinente e inclusiva.</a:t>
            </a:r>
          </a:p>
        </p:txBody>
      </p:sp>
    </p:spTree>
    <p:extLst>
      <p:ext uri="{BB962C8B-B14F-4D97-AF65-F5344CB8AC3E}">
        <p14:creationId xmlns:p14="http://schemas.microsoft.com/office/powerpoint/2010/main" val="465698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3729970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Century Gothic" panose="020B0502020202020204" pitchFamily="34" charset="0"/>
              </a:rPr>
              <a:t>Principios </a:t>
            </a:r>
          </a:p>
          <a:p>
            <a:r>
              <a:rPr lang="es-MX" sz="1200" dirty="0" smtClean="0">
                <a:latin typeface="Century Gothic" panose="020B0502020202020204" pitchFamily="34" charset="0"/>
              </a:rPr>
              <a:t>pedagógicos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467303" y="971600"/>
            <a:ext cx="13136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9-Incorporar temas de relevancia social.</a:t>
            </a:r>
          </a:p>
        </p:txBody>
      </p:sp>
      <p:sp>
        <p:nvSpPr>
          <p:cNvPr id="4" name="3 Abrir llave"/>
          <p:cNvSpPr/>
          <p:nvPr/>
        </p:nvSpPr>
        <p:spPr>
          <a:xfrm>
            <a:off x="2780928" y="251520"/>
            <a:ext cx="360040" cy="2016224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Abrir llave"/>
          <p:cNvSpPr/>
          <p:nvPr/>
        </p:nvSpPr>
        <p:spPr>
          <a:xfrm>
            <a:off x="1052736" y="179512"/>
            <a:ext cx="792088" cy="8784976"/>
          </a:xfrm>
          <a:prstGeom prst="leftBrace">
            <a:avLst>
              <a:gd name="adj1" fmla="val 8333"/>
              <a:gd name="adj2" fmla="val 430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2996952" y="251520"/>
            <a:ext cx="17281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En cada uno de los niveles y grados se abordan teman de relevancia social que forman parte de mas de un espacio curricular y contribuyen a la formación critica, responsable y participativa de los estudiantes en la sociedad.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869160" y="251520"/>
            <a:ext cx="1916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Atención a la diversidad.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Equidad de género.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Educación para la salud.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Educación sexual.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Educación ambiental para la sustentabilidad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Educación financiera.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Educación del consumidor.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Prevención de la violencia escolar.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Educación para la paz y los derechos humanos.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Educación vial.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Educación en valores y ciudadanía.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653136" y="251520"/>
            <a:ext cx="360040" cy="2520280"/>
          </a:xfrm>
          <a:prstGeom prst="leftBrace">
            <a:avLst>
              <a:gd name="adj1" fmla="val 8333"/>
              <a:gd name="adj2" fmla="val 4195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1412776" y="3347864"/>
            <a:ext cx="138563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10-Renovar el pacto entre el estudiante, el docente, la familia y la escuela.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798409" y="2915816"/>
            <a:ext cx="360040" cy="1512168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2996952" y="2987824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Se requiere renovar el pacto entre los diversos actores educativos, con le fin de promover normas que regulen la convivencia diaria, establezcan vínculos entre los derechos y responsabilidades y delimiten el ejercicio del poder y autoridad en la escuela con la participación de la familia.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1412776" y="5508104"/>
            <a:ext cx="13856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11-Reorientar el liderazgo.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2780928" y="4644008"/>
            <a:ext cx="377521" cy="2088232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2924944" y="4644008"/>
            <a:ext cx="386104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Implica un compromiso personal y con el grupo, una relación horizontal en la que el dialogo informado favorezca la toma de decisiones centrada en el aprendizaje de los alumnos.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El liderazgo requiere de la participación activa de estudiantes, docentes directivos escolares, padres de familia y otros actores.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Es determinante para el aseguramiento de propósitos que resultan fundamentales para la calidad educativa, la transformación de la organización y el funcionamiento interno de las escuelas el desarrollo de una gestión institucional centrada en la escuela y el aseguramiento de los aprendizajes.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1412776" y="7596336"/>
            <a:ext cx="1385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12-La tutoría y la asesoría académica a la escuela.</a:t>
            </a:r>
          </a:p>
        </p:txBody>
      </p:sp>
      <p:sp>
        <p:nvSpPr>
          <p:cNvPr id="17" name="16 Abrir llave"/>
          <p:cNvSpPr/>
          <p:nvPr/>
        </p:nvSpPr>
        <p:spPr>
          <a:xfrm>
            <a:off x="2636912" y="6948264"/>
            <a:ext cx="377521" cy="2088232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Rectángulo"/>
          <p:cNvSpPr/>
          <p:nvPr/>
        </p:nvSpPr>
        <p:spPr>
          <a:xfrm>
            <a:off x="2852936" y="7035368"/>
            <a:ext cx="194421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Se concibe como el conjunto de alternativas de atención individualizada que parte de un diagnóstico.</a:t>
            </a:r>
          </a:p>
          <a:p>
            <a:pPr algn="just"/>
            <a:endParaRPr lang="es-MX" sz="1000" dirty="0" smtClean="0"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000" dirty="0" smtClean="0">
                <a:latin typeface="Century Gothic" panose="020B0502020202020204" pitchFamily="34" charset="0"/>
              </a:rPr>
              <a:t>Destinatarios: estudiantes  o docentes.</a:t>
            </a:r>
          </a:p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En ambos casos se requiere el diseño de trayectos individualizados.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5013176" y="7405280"/>
            <a:ext cx="1800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Estudiantes: se dirigen a quienes presenten rezago educativo o por lo contrario poseen aptitudes sobresalientes.</a:t>
            </a:r>
          </a:p>
          <a:p>
            <a:pPr algn="just"/>
            <a:endParaRPr lang="es-MX" sz="1000" dirty="0">
              <a:latin typeface="Century Gothic" panose="020B0502020202020204" pitchFamily="34" charset="0"/>
            </a:endParaRPr>
          </a:p>
          <a:p>
            <a:pPr algn="just"/>
            <a:r>
              <a:rPr lang="es-MX" sz="1000" dirty="0" smtClean="0">
                <a:latin typeface="Century Gothic" panose="020B0502020202020204" pitchFamily="34" charset="0"/>
              </a:rPr>
              <a:t>Maestros: se implementa para solventar situaciones de dominio especifico de los programas de estudio.</a:t>
            </a:r>
          </a:p>
        </p:txBody>
      </p:sp>
      <p:sp>
        <p:nvSpPr>
          <p:cNvPr id="20" name="19 Abrir llave"/>
          <p:cNvSpPr/>
          <p:nvPr/>
        </p:nvSpPr>
        <p:spPr>
          <a:xfrm>
            <a:off x="4797152" y="7380312"/>
            <a:ext cx="377521" cy="1656184"/>
          </a:xfrm>
          <a:prstGeom prst="leftBrace">
            <a:avLst>
              <a:gd name="adj1" fmla="val 8333"/>
              <a:gd name="adj2" fmla="val 55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4624" y="251520"/>
            <a:ext cx="681337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 smtClean="0">
                <a:latin typeface="Century Gothic" panose="020B0502020202020204" pitchFamily="34" charset="0"/>
              </a:rPr>
              <a:t>En conclusión, creo que es importante como docentes conocer a fondo los doce principios pedagógicos, debido a que estos se nos presentan todos los días en el aula, sin darnos cuenta</a:t>
            </a:r>
            <a:r>
              <a:rPr lang="es-MX" sz="1400" dirty="0" smtClean="0">
                <a:latin typeface="Century Gothic" panose="020B0502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MX" sz="1400" dirty="0" smtClean="0">
                <a:latin typeface="Century Gothic" panose="020B0502020202020204" pitchFamily="34" charset="0"/>
              </a:rPr>
              <a:t>Con este cuadro sinóptico se me facilitó comprender mejor cada uno de ellos.</a:t>
            </a:r>
            <a:endParaRPr lang="es-MX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019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990</Words>
  <Application>Microsoft Office PowerPoint</Application>
  <PresentationFormat>Presentación en pantalla 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raquel1224rg26</dc:creator>
  <cp:lastModifiedBy>raquel1224rg26</cp:lastModifiedBy>
  <cp:revision>13</cp:revision>
  <dcterms:created xsi:type="dcterms:W3CDTF">2015-12-09T02:29:38Z</dcterms:created>
  <dcterms:modified xsi:type="dcterms:W3CDTF">2015-12-10T20:17:47Z</dcterms:modified>
</cp:coreProperties>
</file>