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36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37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90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881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98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00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70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37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44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59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45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D857F-871C-4022-AE12-D4BFB8D6ED2D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DA8F-7BF3-4247-93B3-9AAAC21F40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319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755576" y="1448940"/>
            <a:ext cx="7848872" cy="5220420"/>
          </a:xfrm>
        </p:spPr>
        <p:txBody>
          <a:bodyPr>
            <a:normAutofit fontScale="90000"/>
          </a:bodyPr>
          <a:lstStyle/>
          <a:p>
            <a:r>
              <a:rPr lang="es-MX" sz="2800" b="1" dirty="0" smtClean="0">
                <a:latin typeface="Century Gothic" panose="020B0502020202020204" pitchFamily="34" charset="0"/>
              </a:rPr>
              <a:t>Escuela Normal de Educación Preescolar</a:t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>
                <a:latin typeface="Century Gothic" panose="020B0502020202020204" pitchFamily="34" charset="0"/>
              </a:rPr>
              <a:t/>
            </a:r>
            <a:br>
              <a:rPr lang="es-MX" sz="2800" b="1" dirty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>Curso: Consolidación</a:t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>
                <a:latin typeface="Century Gothic" panose="020B0502020202020204" pitchFamily="34" charset="0"/>
              </a:rPr>
              <a:t/>
            </a:r>
            <a:br>
              <a:rPr lang="es-MX" sz="2800" b="1" dirty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>Cuadro sinóptico: Principios pedagógicos Plan de Estudios 2011</a:t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>
                <a:latin typeface="Century Gothic" panose="020B0502020202020204" pitchFamily="34" charset="0"/>
              </a:rPr>
              <a:t/>
            </a:r>
            <a:br>
              <a:rPr lang="es-MX" sz="2800" b="1" dirty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>Alumna: Claudia Georgina Monroy </a:t>
            </a:r>
            <a:r>
              <a:rPr lang="es-MX" sz="2800" b="1" dirty="0" err="1" smtClean="0">
                <a:latin typeface="Century Gothic" panose="020B0502020202020204" pitchFamily="34" charset="0"/>
              </a:rPr>
              <a:t>Baldenegro</a:t>
            </a:r>
            <a:r>
              <a:rPr lang="es-MX" sz="2800" b="1" dirty="0" smtClean="0">
                <a:latin typeface="Century Gothic" panose="020B0502020202020204" pitchFamily="34" charset="0"/>
              </a:rPr>
              <a:t/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/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>
                <a:latin typeface="Century Gothic" panose="020B0502020202020204" pitchFamily="34" charset="0"/>
              </a:rPr>
              <a:t/>
            </a:r>
            <a:br>
              <a:rPr lang="es-MX" sz="2800" b="1" dirty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>Saltillo Coahuila</a:t>
            </a:r>
            <a:br>
              <a:rPr lang="es-MX" sz="2800" b="1" dirty="0" smtClean="0">
                <a:latin typeface="Century Gothic" panose="020B0502020202020204" pitchFamily="34" charset="0"/>
              </a:rPr>
            </a:br>
            <a:r>
              <a:rPr lang="es-MX" sz="2800" b="1" dirty="0">
                <a:latin typeface="Century Gothic" panose="020B0502020202020204" pitchFamily="34" charset="0"/>
              </a:rPr>
              <a:t/>
            </a:r>
            <a:br>
              <a:rPr lang="es-MX" sz="2800" b="1" dirty="0">
                <a:latin typeface="Century Gothic" panose="020B0502020202020204" pitchFamily="34" charset="0"/>
              </a:rPr>
            </a:br>
            <a:r>
              <a:rPr lang="es-MX" sz="2800" b="1" dirty="0" smtClean="0">
                <a:latin typeface="Century Gothic" panose="020B0502020202020204" pitchFamily="34" charset="0"/>
              </a:rPr>
              <a:t>10/12/2015</a:t>
            </a:r>
            <a:endParaRPr lang="es-MX" sz="2800" b="1" dirty="0">
              <a:latin typeface="Century Gothic" panose="020B0502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117958"/>
            <a:ext cx="1830767" cy="15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7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36512" y="2564932"/>
            <a:ext cx="1368152" cy="1224136"/>
          </a:xfrm>
        </p:spPr>
        <p:txBody>
          <a:bodyPr>
            <a:normAutofit/>
          </a:bodyPr>
          <a:lstStyle/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  <a:t>Principios pedagógicos</a:t>
            </a:r>
            <a:b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</a:br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  <a:t>que sustentan el Plan de estudios</a:t>
            </a:r>
            <a:endParaRPr lang="es-MX" sz="1200" dirty="0">
              <a:ln>
                <a:solidFill>
                  <a:sysClr val="windowText" lastClr="000000"/>
                </a:solidFill>
              </a:ln>
              <a:latin typeface="Century Gothic" panose="020B0502020202020204" pitchFamily="34" charset="0"/>
            </a:endParaRPr>
          </a:p>
        </p:txBody>
      </p:sp>
      <p:sp>
        <p:nvSpPr>
          <p:cNvPr id="4" name="3 Abrir llave"/>
          <p:cNvSpPr/>
          <p:nvPr/>
        </p:nvSpPr>
        <p:spPr>
          <a:xfrm>
            <a:off x="1115616" y="44624"/>
            <a:ext cx="432048" cy="6741368"/>
          </a:xfrm>
          <a:prstGeom prst="leftBrace">
            <a:avLst>
              <a:gd name="adj1" fmla="val 8333"/>
              <a:gd name="adj2" fmla="val 495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331640" y="188640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 1 Centrar la atención en los estudiantes y en sus procesos de aprendizaje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203847" y="44624"/>
            <a:ext cx="5782771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Es necesario reconocer la diversidad social, cultural, lingüística, de capacidades, estilos y ritmos de aprendizaje que tienen; es decir, desde la particularidad de situaciones y contextos, comprender cómo aprende el que aprende y, desde esta diversidad, generar un ambiente que acerque a estudiantes y docentes al conocimiento significativo y con interés.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7" name="6 Abrir llave"/>
          <p:cNvSpPr/>
          <p:nvPr/>
        </p:nvSpPr>
        <p:spPr>
          <a:xfrm>
            <a:off x="3059832" y="0"/>
            <a:ext cx="243556" cy="106971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331640" y="1789795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 2 Centrar la atención en los estudiantes y en sus procesos de aprendizaje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275855" y="1069715"/>
            <a:ext cx="5479101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Para diseñar una planificación se requiere: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• Reconocer que los estudiantes aprenden a lo largo de la vida y se involucran en su proceso de aprendizaje.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• Seleccionar estrategias didácticas que propicien la movilización de saberes, y de evaluación del aprendizaje congruente con los aprendizajes esperados.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• Reconocer que los referentes para su diseño son los aprendizajes esperados.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• Generar ambientes de aprendizaje colaborativo que favorezcan experiencias significativas.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• Considerar evidencias de desempeño que brinden información al docente para la toma de decisiones y continuar impulsando el aprendizaje de los estudiantes.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987824" y="1052736"/>
            <a:ext cx="360040" cy="20608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1358114" y="3111500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1.3 Generar ambientes de aprendizaje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203848" y="3068960"/>
            <a:ext cx="5704270" cy="949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0" dirty="0" smtClean="0">
              <a:latin typeface="Century Gothic" panose="020B0502020202020204" pitchFamily="34" charset="0"/>
            </a:endParaRPr>
          </a:p>
          <a:p>
            <a:r>
              <a:rPr lang="es-MX" sz="1050" dirty="0" smtClean="0">
                <a:latin typeface="Century Gothic" panose="020B0502020202020204" pitchFamily="34" charset="0"/>
              </a:rPr>
              <a:t>Se denomina ambiente de aprendizaje al espacio donde se desarrolla la comunicación y las interacciones que posibilitan el aprendizaje. Con esta perspectiva se asume que en los ambientes de aprendizaje media la actuación del docente para construirlos y emplearlos como tales.</a:t>
            </a:r>
          </a:p>
          <a:p>
            <a:endParaRPr lang="es-MX" sz="1050" dirty="0" smtClean="0">
              <a:latin typeface="Century Gothic" panose="020B0502020202020204" pitchFamily="34" charset="0"/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3095836" y="3183508"/>
            <a:ext cx="324036" cy="67754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1403648" y="3799706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1.4. Trabajar en colaboración para construir el aprendizaje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3141370" y="3863454"/>
            <a:ext cx="278502" cy="7495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3275856" y="3717032"/>
            <a:ext cx="5704270" cy="949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0" dirty="0" smtClean="0">
              <a:latin typeface="Century Gothic" panose="020B0502020202020204" pitchFamily="34" charset="0"/>
            </a:endParaRPr>
          </a:p>
          <a:p>
            <a:r>
              <a:rPr lang="es-MX" sz="1050" dirty="0" smtClean="0">
                <a:latin typeface="Century Gothic" panose="020B0502020202020204" pitchFamily="34" charset="0"/>
              </a:rPr>
              <a:t>El trabajo colaborativo alude a estudiantes y maestros, y orienta las acciones para el descubrimiento, la búsqueda de soluciones, coincidencias y diferencias, con el propósito de construir aprendizajes en colectivo</a:t>
            </a: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1403648" y="4767684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1.5. Poner énfasis en el desarrollo de competencias, el logro de los Estándares Curriculares y los aprendizajes esperados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8" name="17 Abrir llave"/>
          <p:cNvSpPr/>
          <p:nvPr/>
        </p:nvSpPr>
        <p:spPr>
          <a:xfrm>
            <a:off x="3141370" y="4655542"/>
            <a:ext cx="324036" cy="86169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3282349" y="4581128"/>
            <a:ext cx="5704270" cy="949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0" dirty="0" smtClean="0">
              <a:latin typeface="Century Gothic" panose="020B0502020202020204" pitchFamily="34" charset="0"/>
            </a:endParaRPr>
          </a:p>
          <a:p>
            <a:r>
              <a:rPr lang="es-MX" sz="1050" dirty="0" smtClean="0">
                <a:latin typeface="Century Gothic" panose="020B0502020202020204" pitchFamily="34" charset="0"/>
              </a:rPr>
              <a:t>Las competencias, los Estándares Curriculares y los aprendizajes esperados proveerán a los estudiantes de las herramientas necesarias para la aplicación eficiente de todas las formas de conocimientos adquiridos, con la intención de que respondan a las demandas actuales y en diferentes contextos.</a:t>
            </a: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1412889" y="5959946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1.6. Usar materiales educativos para favorecer el aprendizaje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3" name="22 Abrir llave"/>
          <p:cNvSpPr/>
          <p:nvPr/>
        </p:nvSpPr>
        <p:spPr>
          <a:xfrm>
            <a:off x="3131840" y="5735662"/>
            <a:ext cx="324036" cy="86169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3203848" y="5661248"/>
            <a:ext cx="5704270" cy="949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0" dirty="0" smtClean="0">
              <a:latin typeface="Century Gothic" panose="020B0502020202020204" pitchFamily="34" charset="0"/>
            </a:endParaRPr>
          </a:p>
          <a:p>
            <a:r>
              <a:rPr lang="es-MX" sz="1050" dirty="0" smtClean="0">
                <a:latin typeface="Century Gothic" panose="020B0502020202020204" pitchFamily="34" charset="0"/>
              </a:rPr>
              <a:t>Los materiales educativos empleados por el colectivo escolar permiten el disfrute en el uso del tiempo libre, la creación de redes de aprendizaje y la integración de comunidades de aprendizaje en que el maestro se concibe como un mediador para el uso adecuado de los materiales educativos.</a:t>
            </a:r>
          </a:p>
        </p:txBody>
      </p:sp>
    </p:spTree>
    <p:extLst>
      <p:ext uri="{BB962C8B-B14F-4D97-AF65-F5344CB8AC3E}">
        <p14:creationId xmlns:p14="http://schemas.microsoft.com/office/powerpoint/2010/main" val="219634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-36512" y="2636912"/>
            <a:ext cx="136815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  <a:t>Principios pedagógicos</a:t>
            </a:r>
            <a:b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</a:br>
            <a:r>
              <a:rPr lang="es-MX" sz="1200" dirty="0" smtClean="0">
                <a:ln>
                  <a:solidFill>
                    <a:sysClr val="windowText" lastClr="000000"/>
                  </a:solidFill>
                </a:ln>
                <a:latin typeface="Century Gothic" panose="020B0502020202020204" pitchFamily="34" charset="0"/>
              </a:rPr>
              <a:t>que sustentan el Plan de estudios</a:t>
            </a:r>
            <a:endParaRPr lang="es-MX" sz="1200" dirty="0">
              <a:ln>
                <a:solidFill>
                  <a:sysClr val="windowText" lastClr="000000"/>
                </a:solidFill>
              </a:ln>
              <a:latin typeface="Century Gothic" panose="020B0502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115616" y="44624"/>
            <a:ext cx="432048" cy="6741368"/>
          </a:xfrm>
          <a:prstGeom prst="leftBrace">
            <a:avLst>
              <a:gd name="adj1" fmla="val 8333"/>
              <a:gd name="adj2" fmla="val 495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331640" y="199306"/>
            <a:ext cx="1802110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1.7 evaluar para aprender.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03848" y="44624"/>
            <a:ext cx="489654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El docente es el encargado de la evaluación de los aprendizajes de los alumnos y quien realiza el seguimiento, crea oportunidades de aprendizaje y hace modificaciones en su práctica para que éstos logren los aprendizajes establecidos en el Plan y los programas de estudio.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3059832" y="82674"/>
            <a:ext cx="195201" cy="8260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1403648" y="1382105"/>
            <a:ext cx="1514078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1.8. Favorecer la inclusión para atender a la diversidad 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303388" y="836712"/>
            <a:ext cx="5256584" cy="1671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Al reconocer la diversidad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que existe en nuestro país, el sistema educativo hace efectivo este derecho al ofrecer una educación pertinente e inclusiva.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MX" sz="1050" dirty="0" smtClean="0">
                <a:latin typeface="Century Gothic" panose="020B0502020202020204" pitchFamily="34" charset="0"/>
              </a:rPr>
              <a:t>Pertinente porque valora, protege y desarrolla las culturas y sus visiones y conocimientos del mundo, mismos que se incluyen en el desarrollo curricular.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MX" sz="1050" dirty="0" smtClean="0">
                <a:latin typeface="Century Gothic" panose="020B0502020202020204" pitchFamily="34" charset="0"/>
              </a:rPr>
              <a:t> Inclusiva porque se ocupa de reducir al máximo la desigualdad del acceso a las oportunidades, y evita los distintos tipos de discriminación a los que están expuestos niñas, niños y adolescentes.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2924371" y="1080120"/>
            <a:ext cx="379018" cy="126876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1475656" y="2636884"/>
            <a:ext cx="1514078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1.9. Incorporar temas de relevancia social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375396" y="2477316"/>
            <a:ext cx="5256584" cy="966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En cada uno de los niveles y grados se abordan temas de relevancia social que forman parte de más de un espacio curricular y contribuyen a la formación crítica, responsable y participativa de los estudiantes en la sociedad. Estos temas favorecen aprendizajes relacionados con valores y actitudes sin dejar de lado conocimientos y habilidades.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18" name="17 Abrir llave"/>
          <p:cNvSpPr/>
          <p:nvPr/>
        </p:nvSpPr>
        <p:spPr>
          <a:xfrm>
            <a:off x="2996379" y="2504700"/>
            <a:ext cx="307010" cy="93939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1448124" y="3660548"/>
            <a:ext cx="1514078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1.10. Renovar el pacto entre el estudiante, el docente, la familia y la escuela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3347864" y="3284956"/>
            <a:ext cx="54006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En la escuela, la aplicación de las reglas y normas suele ser una atribución exclusiva de los docentes y del director, dejando fuera la oportunidad de involucrar a los estudiantes en la comprensión de su sentido y el establecimiento de compromisos con las mismas. Si las normas se elaboran de manera participativa con los alumnos, e incluso con sus familias, se convierten en un compromiso compartido y se incrementa la posibilidad de que se respeten, permitiendo fortalecer su autoestima, su autorregulación y su  autonomía.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1" name="20 Abrir llave"/>
          <p:cNvSpPr/>
          <p:nvPr/>
        </p:nvSpPr>
        <p:spPr>
          <a:xfrm>
            <a:off x="2968847" y="3428972"/>
            <a:ext cx="379016" cy="11967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1491057" y="4725116"/>
            <a:ext cx="1514078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1.11 Reorientar el liderazgo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283370" y="4725116"/>
            <a:ext cx="5400600" cy="694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Desde esta perspectiva, el liderazgo requiere de la participación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activa de estudiantes, docentes, directivos escolares, padres de familia y otros actores, en un clima de respeto, corresponsabilidad, transparencia y rendición de cuentas.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4" name="23 Abrir llave"/>
          <p:cNvSpPr/>
          <p:nvPr/>
        </p:nvSpPr>
        <p:spPr>
          <a:xfrm>
            <a:off x="2996380" y="4653108"/>
            <a:ext cx="258654" cy="7200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1 Título"/>
          <p:cNvSpPr txBox="1">
            <a:spLocks/>
          </p:cNvSpPr>
          <p:nvPr/>
        </p:nvSpPr>
        <p:spPr>
          <a:xfrm>
            <a:off x="1547664" y="5589212"/>
            <a:ext cx="1514078" cy="637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1.12. La tutoría y la asesoría académica a la escuela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3311640" y="5733228"/>
            <a:ext cx="5436823" cy="816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050" dirty="0" smtClean="0">
                <a:latin typeface="Century Gothic" panose="020B0502020202020204" pitchFamily="34" charset="0"/>
              </a:rPr>
              <a:t>Tutoría: En el caso de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los estudiantes se dirige a quienes presentan rezago educativo o, por el contrario, poseen aptitudes sobresalientes; si es para los maestros, se implementa para solventar situaciones de dominio específico de los programas de estudio.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Asesoría: es un acompañamiento que se da a los docentes para la comprensión</a:t>
            </a:r>
          </a:p>
          <a:p>
            <a:r>
              <a:rPr lang="es-MX" sz="1050" dirty="0" smtClean="0">
                <a:latin typeface="Century Gothic" panose="020B0502020202020204" pitchFamily="34" charset="0"/>
              </a:rPr>
              <a:t>e implementación de las nuevas propuestas curriculares. Su reto está en la re significación de conceptos y prácticas.</a:t>
            </a:r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27" name="26 Abrir llave"/>
          <p:cNvSpPr/>
          <p:nvPr/>
        </p:nvSpPr>
        <p:spPr>
          <a:xfrm>
            <a:off x="3052987" y="5517204"/>
            <a:ext cx="258653" cy="12687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8970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866</Words>
  <Application>Microsoft Office PowerPoint</Application>
  <PresentationFormat>Presentación en pantalla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Escuela Normal de Educación Preescolar  Curso: Consolidación  Cuadro sinóptico: Principios pedagógicos Plan de Estudios 2011  Alumna: Claudia Georgina Monroy Baldenegro   Saltillo Coahuila  10/12/2015</vt:lpstr>
      <vt:lpstr>Principios pedagógicos que sustentan el Plan de estudios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pedagógicos que sustentan el Plan de estudios</dc:title>
  <dc:creator>Claudia</dc:creator>
  <cp:lastModifiedBy>Claudia</cp:lastModifiedBy>
  <cp:revision>12</cp:revision>
  <dcterms:created xsi:type="dcterms:W3CDTF">2015-12-11T00:06:12Z</dcterms:created>
  <dcterms:modified xsi:type="dcterms:W3CDTF">2015-12-11T05:55:02Z</dcterms:modified>
</cp:coreProperties>
</file>