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251315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69209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66350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95167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403705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446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41519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280985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51975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1203315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EE94693-7F11-42E8-8B6D-B083A6CE3224}" type="datetimeFigureOut">
              <a:rPr lang="es-MX" smtClean="0"/>
              <a:t>09/01/2016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36C4B66-890B-43E4-B47E-ACF4EDBDF11B}" type="slidenum">
              <a:rPr lang="es-MX" smtClean="0"/>
              <a:t>‹Nº›</a:t>
            </a:fld>
            <a:endParaRPr lang="es-MX"/>
          </a:p>
        </p:txBody>
      </p:sp>
    </p:spTree>
    <p:extLst>
      <p:ext uri="{BB962C8B-B14F-4D97-AF65-F5344CB8AC3E}">
        <p14:creationId xmlns:p14="http://schemas.microsoft.com/office/powerpoint/2010/main" val="343850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94693-7F11-42E8-8B6D-B083A6CE3224}" type="datetimeFigureOut">
              <a:rPr lang="es-MX" smtClean="0"/>
              <a:t>09/01/2016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C4B66-890B-43E4-B47E-ACF4EDBDF11B}" type="slidenum">
              <a:rPr lang="es-MX" smtClean="0"/>
              <a:t>‹Nº›</a:t>
            </a:fld>
            <a:endParaRPr lang="es-MX"/>
          </a:p>
        </p:txBody>
      </p:sp>
    </p:spTree>
    <p:extLst>
      <p:ext uri="{BB962C8B-B14F-4D97-AF65-F5344CB8AC3E}">
        <p14:creationId xmlns:p14="http://schemas.microsoft.com/office/powerpoint/2010/main" val="952315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5356" y="406355"/>
            <a:ext cx="774642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PE"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PE" sz="24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PE"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il_fi" descr="Descripción: http://www.enep.edu.mx/joomla/images/stories/logo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908720"/>
            <a:ext cx="2057400" cy="15525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018931" y="2538708"/>
            <a:ext cx="7632848"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es-MX" sz="1600" b="1" dirty="0" smtClean="0">
                <a:latin typeface="Arial" pitchFamily="34" charset="0"/>
                <a:ea typeface="Calibri" pitchFamily="34" charset="0"/>
                <a:cs typeface="Arial" pitchFamily="34" charset="0"/>
              </a:rPr>
              <a:t>UNIDAD </a:t>
            </a:r>
            <a:r>
              <a:rPr lang="es-MX" sz="1600" b="1" dirty="0">
                <a:latin typeface="Arial" pitchFamily="34" charset="0"/>
                <a:ea typeface="Calibri" pitchFamily="34" charset="0"/>
                <a:cs typeface="Arial" pitchFamily="34" charset="0"/>
              </a:rPr>
              <a:t>I Fundamentos generales del Plan de Estudios 2011 de Educación Básica </a:t>
            </a:r>
            <a:r>
              <a:rPr lang="es-MX" sz="1600" b="1" dirty="0" smtClean="0">
                <a:latin typeface="Arial" pitchFamily="34" charset="0"/>
                <a:ea typeface="Calibri" pitchFamily="34" charset="0"/>
                <a:cs typeface="Arial" pitchFamily="34" charset="0"/>
              </a:rPr>
              <a:t>/ </a:t>
            </a:r>
            <a:r>
              <a:rPr lang="es-MX" sz="1600" b="1" dirty="0">
                <a:latin typeface="Arial" pitchFamily="34" charset="0"/>
                <a:ea typeface="Calibri" pitchFamily="34" charset="0"/>
                <a:cs typeface="Arial" pitchFamily="34" charset="0"/>
              </a:rPr>
              <a:t>CUADRO </a:t>
            </a:r>
            <a:r>
              <a:rPr lang="es-MX" sz="1600" b="1" dirty="0" smtClean="0">
                <a:latin typeface="Arial" pitchFamily="34" charset="0"/>
                <a:ea typeface="Calibri" pitchFamily="34" charset="0"/>
                <a:cs typeface="Arial" pitchFamily="34" charset="0"/>
              </a:rPr>
              <a:t>SINÓPTICO</a:t>
            </a:r>
          </a:p>
          <a:p>
            <a:pPr lvl="0" algn="ctr" eaLnBrk="0" fontAlgn="base" hangingPunct="0">
              <a:spcBef>
                <a:spcPct val="0"/>
              </a:spcBef>
              <a:spcAft>
                <a:spcPct val="0"/>
              </a:spcAft>
            </a:pPr>
            <a:r>
              <a:rPr lang="es-MX" sz="1600" b="1" dirty="0" smtClean="0">
                <a:latin typeface="Arial" pitchFamily="34" charset="0"/>
                <a:ea typeface="Calibri" pitchFamily="34" charset="0"/>
                <a:cs typeface="Arial" pitchFamily="34" charset="0"/>
              </a:rPr>
              <a:t> </a:t>
            </a:r>
            <a:r>
              <a:rPr lang="es-MX" sz="1600" b="1" dirty="0">
                <a:latin typeface="Arial" pitchFamily="34" charset="0"/>
                <a:ea typeface="Calibri" pitchFamily="34" charset="0"/>
                <a:cs typeface="Arial" pitchFamily="34" charset="0"/>
              </a:rPr>
              <a:t>* El enfoque formativo, fundamentos y principios teóricos del Plan de Estudios 2011 de Educación </a:t>
            </a:r>
            <a:r>
              <a:rPr lang="es-MX" sz="1600" b="1" dirty="0" smtClean="0">
                <a:latin typeface="Arial" pitchFamily="34" charset="0"/>
                <a:ea typeface="Calibri" pitchFamily="34" charset="0"/>
                <a:cs typeface="Arial" pitchFamily="34" charset="0"/>
              </a:rPr>
              <a:t>Básica</a:t>
            </a:r>
          </a:p>
          <a:p>
            <a:pPr lvl="0" algn="ctr" eaLnBrk="0" fontAlgn="base" hangingPunct="0">
              <a:spcBef>
                <a:spcPct val="0"/>
              </a:spcBef>
              <a:spcAft>
                <a:spcPct val="0"/>
              </a:spcAft>
            </a:pPr>
            <a:endParaRPr kumimoji="0" lang="es-PE"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Nombre de la alumna:</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Perla Estefan</a:t>
            </a:r>
            <a:r>
              <a:rPr kumimoji="0" lang="es-PE" sz="2200" b="1"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 Llanas Sada.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Maestra: Yara Alejandra Hern</a:t>
            </a:r>
            <a:r>
              <a:rPr kumimoji="0" lang="es-MX" sz="2200" b="1"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MX"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ndez Figuera.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a:t>
            </a:r>
            <a:r>
              <a:rPr kumimoji="0" lang="es-PE" sz="2200" b="1" i="0" u="none" strike="noStrike" cap="none" normalizeH="0" baseline="0" dirty="0" smtClean="0">
                <a:ln>
                  <a:noFill/>
                </a:ln>
                <a:solidFill>
                  <a:schemeClr val="tx1"/>
                </a:solidFill>
                <a:effectLst/>
                <a:latin typeface="Calibri"/>
                <a:ea typeface="Calibri" pitchFamily="34" charset="0"/>
                <a:cs typeface="Arial" pitchFamily="34" charset="0"/>
              </a:rPr>
              <a:t>é</a:t>
            </a: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ptimo Semestre.</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PE"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Ciclo: 2015-2016</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N.L. 7</a:t>
            </a:r>
            <a:endParaRPr lang="es-MX" sz="2200" b="1"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Saltillo, Coahuila                </a:t>
            </a:r>
            <a:r>
              <a:rPr lang="es-MX" sz="2200" b="1" dirty="0" smtClean="0">
                <a:latin typeface="Calibri" pitchFamily="34" charset="0"/>
                <a:ea typeface="Calibri" pitchFamily="34" charset="0"/>
                <a:cs typeface="Arial" pitchFamily="34" charset="0"/>
              </a:rPr>
              <a:t>Enero </a:t>
            </a:r>
            <a:r>
              <a:rPr kumimoji="0" lang="es-MX" sz="2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del 2016</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891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 </a:t>
            </a:r>
            <a:endParaRPr lang="es-MX" dirty="0"/>
          </a:p>
        </p:txBody>
      </p:sp>
      <p:sp>
        <p:nvSpPr>
          <p:cNvPr id="3" name="2 Marcador de contenido"/>
          <p:cNvSpPr>
            <a:spLocks noGrp="1"/>
          </p:cNvSpPr>
          <p:nvPr>
            <p:ph idx="1"/>
          </p:nvPr>
        </p:nvSpPr>
        <p:spPr/>
        <p:txBody>
          <a:bodyPr/>
          <a:lstStyle/>
          <a:p>
            <a:pPr marL="0" indent="0" algn="just">
              <a:buNone/>
            </a:pPr>
            <a:r>
              <a:rPr lang="es-MX" dirty="0" smtClean="0"/>
              <a:t>En el presente trabajo se presenta un cuadro sinóptico de los doce principios pedagógicos del Plan de Estudios 2011 de educación básica, así como también una breve descripción de que consta cada uno de ellos.</a:t>
            </a:r>
            <a:endParaRPr lang="es-MX" dirty="0"/>
          </a:p>
        </p:txBody>
      </p:sp>
    </p:spTree>
    <p:extLst>
      <p:ext uri="{BB962C8B-B14F-4D97-AF65-F5344CB8AC3E}">
        <p14:creationId xmlns:p14="http://schemas.microsoft.com/office/powerpoint/2010/main" val="2678548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1598770" y="188640"/>
            <a:ext cx="1080120" cy="6552728"/>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 name="2 CuadroTexto"/>
          <p:cNvSpPr txBox="1"/>
          <p:nvPr/>
        </p:nvSpPr>
        <p:spPr>
          <a:xfrm>
            <a:off x="2267743" y="364849"/>
            <a:ext cx="2497863" cy="646331"/>
          </a:xfrm>
          <a:prstGeom prst="rect">
            <a:avLst/>
          </a:prstGeom>
          <a:noFill/>
        </p:spPr>
        <p:txBody>
          <a:bodyPr wrap="square" rtlCol="0">
            <a:spAutoFit/>
          </a:bodyPr>
          <a:lstStyle/>
          <a:p>
            <a:pPr algn="just"/>
            <a:r>
              <a:rPr lang="es-MX" sz="1200" dirty="0" smtClean="0">
                <a:latin typeface="Century Gothic" pitchFamily="34" charset="0"/>
              </a:rPr>
              <a:t>1.Centrar la atención en los estudiantes y en sus procesos de aprendizaje. </a:t>
            </a:r>
            <a:endParaRPr lang="es-MX" sz="1200" dirty="0">
              <a:latin typeface="Century Gothic" pitchFamily="34" charset="0"/>
            </a:endParaRPr>
          </a:p>
        </p:txBody>
      </p:sp>
      <p:sp>
        <p:nvSpPr>
          <p:cNvPr id="4" name="3 Abrir llave"/>
          <p:cNvSpPr/>
          <p:nvPr/>
        </p:nvSpPr>
        <p:spPr>
          <a:xfrm>
            <a:off x="4889938" y="1268760"/>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4 CuadroTexto"/>
          <p:cNvSpPr txBox="1"/>
          <p:nvPr/>
        </p:nvSpPr>
        <p:spPr>
          <a:xfrm>
            <a:off x="5042213" y="411016"/>
            <a:ext cx="4108351" cy="600164"/>
          </a:xfrm>
          <a:prstGeom prst="rect">
            <a:avLst/>
          </a:prstGeom>
          <a:noFill/>
        </p:spPr>
        <p:txBody>
          <a:bodyPr wrap="square" rtlCol="0">
            <a:spAutoFit/>
          </a:bodyPr>
          <a:lstStyle/>
          <a:p>
            <a:pPr algn="just"/>
            <a:r>
              <a:rPr lang="es-MX" sz="1100" dirty="0" smtClean="0">
                <a:latin typeface="Century Gothic" pitchFamily="34" charset="0"/>
              </a:rPr>
              <a:t>En </a:t>
            </a:r>
            <a:r>
              <a:rPr lang="es-MX" sz="1100" dirty="0">
                <a:latin typeface="Century Gothic" pitchFamily="34" charset="0"/>
              </a:rPr>
              <a:t>este sentido, es necesario reconocer la diversidad social, cultural, lingüística, de capacidades, estilos y ritmos de aprendizaje que tienen los </a:t>
            </a:r>
            <a:r>
              <a:rPr lang="es-MX" sz="1100" dirty="0" smtClean="0">
                <a:latin typeface="Century Gothic" pitchFamily="34" charset="0"/>
              </a:rPr>
              <a:t>alumnos.</a:t>
            </a:r>
            <a:endParaRPr lang="es-MX" sz="1100" dirty="0">
              <a:latin typeface="Century Gothic" pitchFamily="34" charset="0"/>
            </a:endParaRPr>
          </a:p>
        </p:txBody>
      </p:sp>
      <p:sp>
        <p:nvSpPr>
          <p:cNvPr id="6" name="5 CuadroTexto"/>
          <p:cNvSpPr txBox="1"/>
          <p:nvPr/>
        </p:nvSpPr>
        <p:spPr>
          <a:xfrm>
            <a:off x="2267742" y="1453426"/>
            <a:ext cx="2497863" cy="461665"/>
          </a:xfrm>
          <a:prstGeom prst="rect">
            <a:avLst/>
          </a:prstGeom>
          <a:noFill/>
        </p:spPr>
        <p:txBody>
          <a:bodyPr wrap="square" rtlCol="0">
            <a:spAutoFit/>
          </a:bodyPr>
          <a:lstStyle/>
          <a:p>
            <a:pPr algn="just"/>
            <a:r>
              <a:rPr lang="es-MX" sz="1200" dirty="0" smtClean="0">
                <a:latin typeface="Century Gothic" pitchFamily="34" charset="0"/>
              </a:rPr>
              <a:t>2. Planificar </a:t>
            </a:r>
            <a:r>
              <a:rPr lang="es-MX" sz="1200" dirty="0">
                <a:latin typeface="Century Gothic" pitchFamily="34" charset="0"/>
              </a:rPr>
              <a:t>para potenciar el aprendizaje.</a:t>
            </a:r>
          </a:p>
        </p:txBody>
      </p:sp>
      <p:sp>
        <p:nvSpPr>
          <p:cNvPr id="7" name="6 Abrir llave"/>
          <p:cNvSpPr/>
          <p:nvPr/>
        </p:nvSpPr>
        <p:spPr>
          <a:xfrm>
            <a:off x="4889938" y="341040"/>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8" name="7 Abrir llave"/>
          <p:cNvSpPr/>
          <p:nvPr/>
        </p:nvSpPr>
        <p:spPr>
          <a:xfrm>
            <a:off x="4910749" y="2182682"/>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8 Abrir llave"/>
          <p:cNvSpPr/>
          <p:nvPr/>
        </p:nvSpPr>
        <p:spPr>
          <a:xfrm>
            <a:off x="4900252" y="3212976"/>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9 Abrir llave"/>
          <p:cNvSpPr/>
          <p:nvPr/>
        </p:nvSpPr>
        <p:spPr>
          <a:xfrm>
            <a:off x="4910749" y="4113044"/>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Abrir llave"/>
          <p:cNvSpPr/>
          <p:nvPr/>
        </p:nvSpPr>
        <p:spPr>
          <a:xfrm>
            <a:off x="4921063" y="5085184"/>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2" name="11 Abrir llave"/>
          <p:cNvSpPr/>
          <p:nvPr/>
        </p:nvSpPr>
        <p:spPr>
          <a:xfrm>
            <a:off x="4934201" y="5985252"/>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3" name="12 CuadroTexto"/>
          <p:cNvSpPr txBox="1"/>
          <p:nvPr/>
        </p:nvSpPr>
        <p:spPr>
          <a:xfrm>
            <a:off x="5042213" y="1276756"/>
            <a:ext cx="4108351" cy="769441"/>
          </a:xfrm>
          <a:prstGeom prst="rect">
            <a:avLst/>
          </a:prstGeom>
          <a:noFill/>
        </p:spPr>
        <p:txBody>
          <a:bodyPr wrap="square" rtlCol="0">
            <a:spAutoFit/>
          </a:bodyPr>
          <a:lstStyle/>
          <a:p>
            <a:pPr algn="just"/>
            <a:r>
              <a:rPr lang="es-MX" sz="1100" dirty="0">
                <a:latin typeface="Century Gothic" pitchFamily="34" charset="0"/>
              </a:rPr>
              <a:t>E</a:t>
            </a:r>
            <a:r>
              <a:rPr lang="es-MX" sz="1100" dirty="0" smtClean="0">
                <a:latin typeface="Century Gothic" pitchFamily="34" charset="0"/>
              </a:rPr>
              <a:t>ste es un principio muy importante ya que de necesitan planear actividades según las necesidades del grupo, así como del niño en lo particular, qué dinámica se utilizará, Cómo, para qué y cómo se demostrará.</a:t>
            </a:r>
            <a:endParaRPr lang="es-MX" sz="1100" dirty="0">
              <a:latin typeface="Century Gothic" pitchFamily="34" charset="0"/>
            </a:endParaRPr>
          </a:p>
        </p:txBody>
      </p:sp>
      <p:sp>
        <p:nvSpPr>
          <p:cNvPr id="15" name="14 CuadroTexto"/>
          <p:cNvSpPr txBox="1"/>
          <p:nvPr/>
        </p:nvSpPr>
        <p:spPr>
          <a:xfrm>
            <a:off x="2307819" y="6262250"/>
            <a:ext cx="2497863" cy="276999"/>
          </a:xfrm>
          <a:prstGeom prst="rect">
            <a:avLst/>
          </a:prstGeom>
          <a:noFill/>
        </p:spPr>
        <p:txBody>
          <a:bodyPr wrap="square" rtlCol="0">
            <a:spAutoFit/>
          </a:bodyPr>
          <a:lstStyle/>
          <a:p>
            <a:pPr algn="just"/>
            <a:r>
              <a:rPr lang="es-MX" sz="1200" dirty="0">
                <a:latin typeface="Century Gothic" pitchFamily="34" charset="0"/>
              </a:rPr>
              <a:t>7</a:t>
            </a:r>
            <a:r>
              <a:rPr lang="es-MX" sz="1200" dirty="0" smtClean="0">
                <a:latin typeface="Century Gothic" pitchFamily="34" charset="0"/>
              </a:rPr>
              <a:t>. Evaluar para aprender.</a:t>
            </a:r>
            <a:endParaRPr lang="es-MX" sz="1200" dirty="0">
              <a:latin typeface="Century Gothic" pitchFamily="34" charset="0"/>
            </a:endParaRPr>
          </a:p>
        </p:txBody>
      </p:sp>
      <p:sp>
        <p:nvSpPr>
          <p:cNvPr id="17" name="16 CuadroTexto"/>
          <p:cNvSpPr txBox="1"/>
          <p:nvPr/>
        </p:nvSpPr>
        <p:spPr>
          <a:xfrm>
            <a:off x="2287424" y="4191023"/>
            <a:ext cx="2517545" cy="830997"/>
          </a:xfrm>
          <a:prstGeom prst="rect">
            <a:avLst/>
          </a:prstGeom>
          <a:noFill/>
        </p:spPr>
        <p:txBody>
          <a:bodyPr wrap="square" rtlCol="0">
            <a:spAutoFit/>
          </a:bodyPr>
          <a:lstStyle/>
          <a:p>
            <a:pPr algn="just"/>
            <a:r>
              <a:rPr lang="es-MX" sz="1200" dirty="0" smtClean="0">
                <a:latin typeface="Century Gothic" pitchFamily="34" charset="0"/>
              </a:rPr>
              <a:t>5. Poner énfasis en el desarrollo de competencias, el logro de los Estándares Curriculares y los aprendizajes esperados.</a:t>
            </a:r>
          </a:p>
        </p:txBody>
      </p:sp>
      <p:sp>
        <p:nvSpPr>
          <p:cNvPr id="18" name="17 CuadroTexto"/>
          <p:cNvSpPr txBox="1"/>
          <p:nvPr/>
        </p:nvSpPr>
        <p:spPr>
          <a:xfrm>
            <a:off x="2287423" y="3397641"/>
            <a:ext cx="2497863" cy="461665"/>
          </a:xfrm>
          <a:prstGeom prst="rect">
            <a:avLst/>
          </a:prstGeom>
          <a:noFill/>
        </p:spPr>
        <p:txBody>
          <a:bodyPr wrap="square" rtlCol="0">
            <a:spAutoFit/>
          </a:bodyPr>
          <a:lstStyle/>
          <a:p>
            <a:pPr algn="just"/>
            <a:r>
              <a:rPr lang="es-MX" sz="1200" dirty="0" smtClean="0">
                <a:latin typeface="Century Gothic" pitchFamily="34" charset="0"/>
              </a:rPr>
              <a:t>4. Trabajar en colaboración para construir el aprendizaje.</a:t>
            </a:r>
            <a:endParaRPr lang="es-MX" sz="1200" dirty="0">
              <a:latin typeface="Century Gothic" pitchFamily="34" charset="0"/>
            </a:endParaRPr>
          </a:p>
        </p:txBody>
      </p:sp>
      <p:sp>
        <p:nvSpPr>
          <p:cNvPr id="19" name="18 CuadroTexto"/>
          <p:cNvSpPr txBox="1"/>
          <p:nvPr/>
        </p:nvSpPr>
        <p:spPr>
          <a:xfrm>
            <a:off x="2287424" y="2367347"/>
            <a:ext cx="2497863" cy="461665"/>
          </a:xfrm>
          <a:prstGeom prst="rect">
            <a:avLst/>
          </a:prstGeom>
          <a:noFill/>
        </p:spPr>
        <p:txBody>
          <a:bodyPr wrap="square" rtlCol="0">
            <a:spAutoFit/>
          </a:bodyPr>
          <a:lstStyle/>
          <a:p>
            <a:pPr algn="just"/>
            <a:r>
              <a:rPr lang="es-MX" sz="1200" dirty="0" smtClean="0">
                <a:latin typeface="Century Gothic" pitchFamily="34" charset="0"/>
              </a:rPr>
              <a:t>3. Generar ambientes de aprendizaje.</a:t>
            </a:r>
            <a:endParaRPr lang="es-MX" sz="1200" dirty="0">
              <a:latin typeface="Century Gothic" pitchFamily="34" charset="0"/>
            </a:endParaRPr>
          </a:p>
        </p:txBody>
      </p:sp>
      <p:sp>
        <p:nvSpPr>
          <p:cNvPr id="20" name="19 CuadroTexto"/>
          <p:cNvSpPr txBox="1"/>
          <p:nvPr/>
        </p:nvSpPr>
        <p:spPr>
          <a:xfrm>
            <a:off x="5029075" y="2162216"/>
            <a:ext cx="4108351" cy="938719"/>
          </a:xfrm>
          <a:prstGeom prst="rect">
            <a:avLst/>
          </a:prstGeom>
          <a:noFill/>
        </p:spPr>
        <p:txBody>
          <a:bodyPr wrap="square" rtlCol="0">
            <a:spAutoFit/>
          </a:bodyPr>
          <a:lstStyle/>
          <a:p>
            <a:pPr algn="just"/>
            <a:r>
              <a:rPr lang="es-MX" sz="1100" dirty="0" smtClean="0">
                <a:latin typeface="Century Gothic" pitchFamily="34" charset="0"/>
              </a:rPr>
              <a:t>Comprender que no solo el salón es el lugar de aprendizaje es un tema imperativo y ayudar a que el alumno pueda aprender de materiales audiovisual, impresos y digitales, según su condición social en la que viva.</a:t>
            </a:r>
            <a:endParaRPr lang="es-MX" sz="1100" dirty="0">
              <a:latin typeface="Century Gothic" pitchFamily="34" charset="0"/>
            </a:endParaRPr>
          </a:p>
        </p:txBody>
      </p:sp>
      <p:sp>
        <p:nvSpPr>
          <p:cNvPr id="21" name="20 CuadroTexto"/>
          <p:cNvSpPr txBox="1"/>
          <p:nvPr/>
        </p:nvSpPr>
        <p:spPr>
          <a:xfrm>
            <a:off x="5042213" y="3266884"/>
            <a:ext cx="4045138" cy="600164"/>
          </a:xfrm>
          <a:prstGeom prst="rect">
            <a:avLst/>
          </a:prstGeom>
          <a:noFill/>
        </p:spPr>
        <p:txBody>
          <a:bodyPr wrap="square" rtlCol="0">
            <a:spAutoFit/>
          </a:bodyPr>
          <a:lstStyle/>
          <a:p>
            <a:pPr algn="just"/>
            <a:r>
              <a:rPr lang="es-MX" sz="1100" dirty="0" smtClean="0">
                <a:latin typeface="Century Gothic" pitchFamily="34" charset="0"/>
              </a:rPr>
              <a:t>El trabajo en equipo es una tarea importante, y se debe lograr que trabajemos en equipo para la búsqueda de soluciones, coincidencias y diferencias.</a:t>
            </a:r>
            <a:endParaRPr lang="es-MX" sz="1100" dirty="0">
              <a:latin typeface="Century Gothic" pitchFamily="34" charset="0"/>
            </a:endParaRPr>
          </a:p>
        </p:txBody>
      </p:sp>
      <p:sp>
        <p:nvSpPr>
          <p:cNvPr id="22" name="21 CuadroTexto"/>
          <p:cNvSpPr txBox="1"/>
          <p:nvPr/>
        </p:nvSpPr>
        <p:spPr>
          <a:xfrm>
            <a:off x="5060469" y="4059182"/>
            <a:ext cx="4108351" cy="938719"/>
          </a:xfrm>
          <a:prstGeom prst="rect">
            <a:avLst/>
          </a:prstGeom>
          <a:noFill/>
        </p:spPr>
        <p:txBody>
          <a:bodyPr wrap="square" rtlCol="0">
            <a:spAutoFit/>
          </a:bodyPr>
          <a:lstStyle/>
          <a:p>
            <a:pPr algn="just"/>
            <a:r>
              <a:rPr lang="es-MX" sz="1100" dirty="0" smtClean="0">
                <a:latin typeface="Century Gothic" pitchFamily="34" charset="0"/>
              </a:rPr>
              <a:t>No debemos perder el objetivo, si nuestra mirada debe de estar puesta en las competencias, los estándares curriculares y los aprendizajes esperados ya que esto proporciona al estudiante la ayuda necesaria para aplicar los conocimientos</a:t>
            </a:r>
            <a:endParaRPr lang="es-MX" sz="1100" dirty="0">
              <a:latin typeface="Century Gothic" pitchFamily="34" charset="0"/>
            </a:endParaRPr>
          </a:p>
        </p:txBody>
      </p:sp>
      <p:sp>
        <p:nvSpPr>
          <p:cNvPr id="23" name="22 CuadroTexto"/>
          <p:cNvSpPr txBox="1"/>
          <p:nvPr/>
        </p:nvSpPr>
        <p:spPr>
          <a:xfrm>
            <a:off x="5091217" y="6016029"/>
            <a:ext cx="4108351" cy="769441"/>
          </a:xfrm>
          <a:prstGeom prst="rect">
            <a:avLst/>
          </a:prstGeom>
          <a:noFill/>
        </p:spPr>
        <p:txBody>
          <a:bodyPr wrap="square" rtlCol="0">
            <a:spAutoFit/>
          </a:bodyPr>
          <a:lstStyle/>
          <a:p>
            <a:pPr algn="just"/>
            <a:r>
              <a:rPr lang="es-MX" sz="1100" dirty="0" smtClean="0">
                <a:latin typeface="Century Gothic" pitchFamily="34" charset="0"/>
              </a:rPr>
              <a:t>El uso adecuado de los materiales educativos es una gran responsabilidad de la creatividad del docente, en el texto se cita o se habla mucho de las tecnologías o la diversidad del material en escuelas </a:t>
            </a:r>
            <a:endParaRPr lang="es-MX" sz="1100" dirty="0">
              <a:latin typeface="Century Gothic" pitchFamily="34" charset="0"/>
            </a:endParaRPr>
          </a:p>
        </p:txBody>
      </p:sp>
      <p:sp>
        <p:nvSpPr>
          <p:cNvPr id="25" name="24 CuadroTexto"/>
          <p:cNvSpPr txBox="1"/>
          <p:nvPr/>
        </p:nvSpPr>
        <p:spPr>
          <a:xfrm>
            <a:off x="0" y="3166809"/>
            <a:ext cx="1763688" cy="923330"/>
          </a:xfrm>
          <a:prstGeom prst="rect">
            <a:avLst/>
          </a:prstGeom>
          <a:noFill/>
        </p:spPr>
        <p:txBody>
          <a:bodyPr wrap="square" rtlCol="0">
            <a:spAutoFit/>
          </a:bodyPr>
          <a:lstStyle/>
          <a:p>
            <a:pPr algn="ctr"/>
            <a:r>
              <a:rPr lang="es-MX" dirty="0" smtClean="0">
                <a:latin typeface="Century Gothic" pitchFamily="34" charset="0"/>
              </a:rPr>
              <a:t>Doce principios pedagógicos </a:t>
            </a:r>
            <a:endParaRPr lang="es-MX" dirty="0">
              <a:latin typeface="Century Gothic" pitchFamily="34" charset="0"/>
            </a:endParaRPr>
          </a:p>
        </p:txBody>
      </p:sp>
      <p:sp>
        <p:nvSpPr>
          <p:cNvPr id="26" name="25 CuadroTexto"/>
          <p:cNvSpPr txBox="1"/>
          <p:nvPr/>
        </p:nvSpPr>
        <p:spPr>
          <a:xfrm>
            <a:off x="2333327" y="5279345"/>
            <a:ext cx="2497863" cy="646331"/>
          </a:xfrm>
          <a:prstGeom prst="rect">
            <a:avLst/>
          </a:prstGeom>
          <a:noFill/>
        </p:spPr>
        <p:txBody>
          <a:bodyPr wrap="square" rtlCol="0">
            <a:spAutoFit/>
          </a:bodyPr>
          <a:lstStyle/>
          <a:p>
            <a:pPr algn="just"/>
            <a:r>
              <a:rPr lang="es-MX" sz="1200" dirty="0" smtClean="0">
                <a:latin typeface="Century Gothic" pitchFamily="34" charset="0"/>
              </a:rPr>
              <a:t>6. Uso de materiales educativos  para favorecer el aprendizaje.</a:t>
            </a:r>
            <a:endParaRPr lang="es-MX" sz="1200" dirty="0">
              <a:latin typeface="Century Gothic" pitchFamily="34" charset="0"/>
            </a:endParaRPr>
          </a:p>
        </p:txBody>
      </p:sp>
      <p:sp>
        <p:nvSpPr>
          <p:cNvPr id="28" name="27 Rectángulo"/>
          <p:cNvSpPr/>
          <p:nvPr/>
        </p:nvSpPr>
        <p:spPr>
          <a:xfrm>
            <a:off x="5056968" y="5115961"/>
            <a:ext cx="4010653" cy="769441"/>
          </a:xfrm>
          <a:prstGeom prst="rect">
            <a:avLst/>
          </a:prstGeom>
        </p:spPr>
        <p:txBody>
          <a:bodyPr wrap="square">
            <a:spAutoFit/>
          </a:bodyPr>
          <a:lstStyle/>
          <a:p>
            <a:pPr algn="just"/>
            <a:r>
              <a:rPr lang="es-MX" sz="1100" dirty="0" smtClean="0">
                <a:latin typeface="Century Gothic" pitchFamily="34" charset="0"/>
              </a:rPr>
              <a:t>El uso adecuado de los materiales educativos es una gran responsabilidad de la creatividad del docente, en el texto se cita o se habla mucho de las tecnologías o la diversidad del material en escuelas.</a:t>
            </a:r>
            <a:endParaRPr lang="es-MX" sz="1100" dirty="0">
              <a:latin typeface="Century Gothic" pitchFamily="34" charset="0"/>
            </a:endParaRPr>
          </a:p>
        </p:txBody>
      </p:sp>
    </p:spTree>
    <p:extLst>
      <p:ext uri="{BB962C8B-B14F-4D97-AF65-F5344CB8AC3E}">
        <p14:creationId xmlns:p14="http://schemas.microsoft.com/office/powerpoint/2010/main" val="2904765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1598770" y="188640"/>
            <a:ext cx="1080120" cy="6552728"/>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 name="2 CuadroTexto"/>
          <p:cNvSpPr txBox="1"/>
          <p:nvPr/>
        </p:nvSpPr>
        <p:spPr>
          <a:xfrm>
            <a:off x="2302348" y="1813348"/>
            <a:ext cx="2497863" cy="461665"/>
          </a:xfrm>
          <a:prstGeom prst="rect">
            <a:avLst/>
          </a:prstGeom>
          <a:noFill/>
        </p:spPr>
        <p:txBody>
          <a:bodyPr wrap="square" rtlCol="0">
            <a:spAutoFit/>
          </a:bodyPr>
          <a:lstStyle/>
          <a:p>
            <a:pPr algn="just"/>
            <a:r>
              <a:rPr lang="es-MX" sz="1200" dirty="0">
                <a:latin typeface="Century Gothic" pitchFamily="34" charset="0"/>
              </a:rPr>
              <a:t>9</a:t>
            </a:r>
            <a:r>
              <a:rPr lang="es-MX" sz="1200" dirty="0" smtClean="0">
                <a:latin typeface="Century Gothic" pitchFamily="34" charset="0"/>
              </a:rPr>
              <a:t>. Incorporar temas de relevancia social. </a:t>
            </a:r>
            <a:endParaRPr lang="es-MX" sz="1200" dirty="0">
              <a:latin typeface="Century Gothic" pitchFamily="34" charset="0"/>
            </a:endParaRPr>
          </a:p>
        </p:txBody>
      </p:sp>
      <p:sp>
        <p:nvSpPr>
          <p:cNvPr id="4" name="3 Abrir llave"/>
          <p:cNvSpPr/>
          <p:nvPr/>
        </p:nvSpPr>
        <p:spPr>
          <a:xfrm>
            <a:off x="4889938" y="1628683"/>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4 CuadroTexto"/>
          <p:cNvSpPr txBox="1"/>
          <p:nvPr/>
        </p:nvSpPr>
        <p:spPr>
          <a:xfrm>
            <a:off x="5127666" y="1817045"/>
            <a:ext cx="4108351" cy="461665"/>
          </a:xfrm>
          <a:prstGeom prst="rect">
            <a:avLst/>
          </a:prstGeom>
          <a:noFill/>
        </p:spPr>
        <p:txBody>
          <a:bodyPr wrap="square" rtlCol="0">
            <a:spAutoFit/>
          </a:bodyPr>
          <a:lstStyle/>
          <a:p>
            <a:pPr algn="just"/>
            <a:r>
              <a:rPr lang="es-MX" sz="1200" dirty="0" smtClean="0">
                <a:latin typeface="Century Gothic" pitchFamily="34" charset="0"/>
              </a:rPr>
              <a:t>Esto es estar actualizados, y ayuda a que el alumno y el maestro viven en una contextualización real.</a:t>
            </a:r>
            <a:endParaRPr lang="es-MX" sz="1200" dirty="0">
              <a:latin typeface="Century Gothic" pitchFamily="34" charset="0"/>
            </a:endParaRPr>
          </a:p>
        </p:txBody>
      </p:sp>
      <p:sp>
        <p:nvSpPr>
          <p:cNvPr id="7" name="6 Abrir llave"/>
          <p:cNvSpPr/>
          <p:nvPr/>
        </p:nvSpPr>
        <p:spPr>
          <a:xfrm>
            <a:off x="4889938" y="341040"/>
            <a:ext cx="190516" cy="938719"/>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8" name="7 Abrir llave"/>
          <p:cNvSpPr/>
          <p:nvPr/>
        </p:nvSpPr>
        <p:spPr>
          <a:xfrm>
            <a:off x="4884714" y="2876722"/>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8 Abrir llave"/>
          <p:cNvSpPr/>
          <p:nvPr/>
        </p:nvSpPr>
        <p:spPr>
          <a:xfrm>
            <a:off x="4864087" y="4251542"/>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9 Abrir llave"/>
          <p:cNvSpPr/>
          <p:nvPr/>
        </p:nvSpPr>
        <p:spPr>
          <a:xfrm>
            <a:off x="4886397" y="5589240"/>
            <a:ext cx="216024" cy="830997"/>
          </a:xfrm>
          <a:prstGeom prst="leftBrace">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4" name="13 CuadroTexto"/>
          <p:cNvSpPr txBox="1"/>
          <p:nvPr/>
        </p:nvSpPr>
        <p:spPr>
          <a:xfrm>
            <a:off x="0" y="3166809"/>
            <a:ext cx="1763688" cy="923330"/>
          </a:xfrm>
          <a:prstGeom prst="rect">
            <a:avLst/>
          </a:prstGeom>
          <a:noFill/>
        </p:spPr>
        <p:txBody>
          <a:bodyPr wrap="square" rtlCol="0">
            <a:spAutoFit/>
          </a:bodyPr>
          <a:lstStyle/>
          <a:p>
            <a:pPr algn="ctr"/>
            <a:r>
              <a:rPr lang="es-MX" dirty="0" smtClean="0">
                <a:latin typeface="Century Gothic" pitchFamily="34" charset="0"/>
              </a:rPr>
              <a:t>Doce principios pedagógicos </a:t>
            </a:r>
            <a:endParaRPr lang="es-MX" dirty="0">
              <a:latin typeface="Century Gothic" pitchFamily="34" charset="0"/>
            </a:endParaRPr>
          </a:p>
        </p:txBody>
      </p:sp>
      <p:sp>
        <p:nvSpPr>
          <p:cNvPr id="15" name="14 CuadroTexto"/>
          <p:cNvSpPr txBox="1"/>
          <p:nvPr/>
        </p:nvSpPr>
        <p:spPr>
          <a:xfrm>
            <a:off x="2301635" y="2957210"/>
            <a:ext cx="2497863" cy="646331"/>
          </a:xfrm>
          <a:prstGeom prst="rect">
            <a:avLst/>
          </a:prstGeom>
          <a:noFill/>
        </p:spPr>
        <p:txBody>
          <a:bodyPr wrap="square" rtlCol="0">
            <a:spAutoFit/>
          </a:bodyPr>
          <a:lstStyle/>
          <a:p>
            <a:pPr algn="just"/>
            <a:r>
              <a:rPr lang="es-MX" sz="1200" dirty="0" smtClean="0">
                <a:latin typeface="Century Gothic" pitchFamily="34" charset="0"/>
              </a:rPr>
              <a:t>10. Renovar el pacto entre el estudiante, el docente, la familia y la escuela. </a:t>
            </a:r>
            <a:endParaRPr lang="es-MX" sz="1200" dirty="0">
              <a:latin typeface="Century Gothic" pitchFamily="34" charset="0"/>
            </a:endParaRPr>
          </a:p>
        </p:txBody>
      </p:sp>
      <p:sp>
        <p:nvSpPr>
          <p:cNvPr id="16" name="15 CuadroTexto"/>
          <p:cNvSpPr txBox="1"/>
          <p:nvPr/>
        </p:nvSpPr>
        <p:spPr>
          <a:xfrm>
            <a:off x="2301634" y="4550166"/>
            <a:ext cx="2497863" cy="276999"/>
          </a:xfrm>
          <a:prstGeom prst="rect">
            <a:avLst/>
          </a:prstGeom>
          <a:noFill/>
        </p:spPr>
        <p:txBody>
          <a:bodyPr wrap="square" rtlCol="0">
            <a:spAutoFit/>
          </a:bodyPr>
          <a:lstStyle/>
          <a:p>
            <a:pPr algn="just"/>
            <a:r>
              <a:rPr lang="es-MX" sz="1200" dirty="0" smtClean="0">
                <a:latin typeface="Century Gothic" pitchFamily="34" charset="0"/>
              </a:rPr>
              <a:t>11. Reorientar el liderazgo. </a:t>
            </a:r>
            <a:endParaRPr lang="es-MX" sz="1200" dirty="0">
              <a:latin typeface="Century Gothic" pitchFamily="34" charset="0"/>
            </a:endParaRPr>
          </a:p>
        </p:txBody>
      </p:sp>
      <p:sp>
        <p:nvSpPr>
          <p:cNvPr id="18" name="17 CuadroTexto"/>
          <p:cNvSpPr txBox="1"/>
          <p:nvPr/>
        </p:nvSpPr>
        <p:spPr>
          <a:xfrm>
            <a:off x="2359258" y="5866238"/>
            <a:ext cx="2497863" cy="461665"/>
          </a:xfrm>
          <a:prstGeom prst="rect">
            <a:avLst/>
          </a:prstGeom>
          <a:noFill/>
        </p:spPr>
        <p:txBody>
          <a:bodyPr wrap="square" rtlCol="0">
            <a:spAutoFit/>
          </a:bodyPr>
          <a:lstStyle/>
          <a:p>
            <a:pPr algn="just"/>
            <a:r>
              <a:rPr lang="es-MX" sz="1200" dirty="0" smtClean="0">
                <a:latin typeface="Century Gothic" pitchFamily="34" charset="0"/>
              </a:rPr>
              <a:t>12. La tutoría y la asesoría académica a la escuela. </a:t>
            </a:r>
            <a:endParaRPr lang="es-MX" sz="1200" dirty="0">
              <a:latin typeface="Century Gothic" pitchFamily="34" charset="0"/>
            </a:endParaRPr>
          </a:p>
        </p:txBody>
      </p:sp>
      <p:sp>
        <p:nvSpPr>
          <p:cNvPr id="19" name="18 CuadroTexto"/>
          <p:cNvSpPr txBox="1"/>
          <p:nvPr/>
        </p:nvSpPr>
        <p:spPr>
          <a:xfrm>
            <a:off x="5105962" y="2876721"/>
            <a:ext cx="4108351" cy="830997"/>
          </a:xfrm>
          <a:prstGeom prst="rect">
            <a:avLst/>
          </a:prstGeom>
          <a:noFill/>
        </p:spPr>
        <p:txBody>
          <a:bodyPr wrap="square" rtlCol="0">
            <a:spAutoFit/>
          </a:bodyPr>
          <a:lstStyle/>
          <a:p>
            <a:pPr algn="just"/>
            <a:r>
              <a:rPr lang="es-MX" sz="1200" dirty="0" smtClean="0">
                <a:latin typeface="Century Gothic" pitchFamily="34" charset="0"/>
              </a:rPr>
              <a:t>Desde la perspectiva actual, se requiere renovar el pacto entre los diversos actores educativos, con el fin de promover normas que regulen la convivencia diaria.</a:t>
            </a:r>
            <a:endParaRPr lang="es-MX" sz="1200" dirty="0">
              <a:latin typeface="Century Gothic" pitchFamily="34" charset="0"/>
            </a:endParaRPr>
          </a:p>
        </p:txBody>
      </p:sp>
      <p:sp>
        <p:nvSpPr>
          <p:cNvPr id="20" name="19 CuadroTexto"/>
          <p:cNvSpPr txBox="1"/>
          <p:nvPr/>
        </p:nvSpPr>
        <p:spPr>
          <a:xfrm>
            <a:off x="5080454" y="4273166"/>
            <a:ext cx="4108351" cy="830997"/>
          </a:xfrm>
          <a:prstGeom prst="rect">
            <a:avLst/>
          </a:prstGeom>
          <a:noFill/>
        </p:spPr>
        <p:txBody>
          <a:bodyPr wrap="square" rtlCol="0">
            <a:spAutoFit/>
          </a:bodyPr>
          <a:lstStyle/>
          <a:p>
            <a:pPr algn="just"/>
            <a:r>
              <a:rPr lang="es-MX" sz="1200" dirty="0" smtClean="0">
                <a:latin typeface="Century Gothic" pitchFamily="34" charset="0"/>
              </a:rPr>
              <a:t>En lo particular esta será una tarea muy difícil ya que la reorientación es más difícil que la orientación, y se necesita de una disposición activa de los docentes.</a:t>
            </a:r>
            <a:endParaRPr lang="es-MX" sz="1200" dirty="0">
              <a:latin typeface="Century Gothic" pitchFamily="34" charset="0"/>
            </a:endParaRPr>
          </a:p>
        </p:txBody>
      </p:sp>
      <p:sp>
        <p:nvSpPr>
          <p:cNvPr id="21" name="20 CuadroTexto"/>
          <p:cNvSpPr txBox="1"/>
          <p:nvPr/>
        </p:nvSpPr>
        <p:spPr>
          <a:xfrm>
            <a:off x="5035649" y="5595184"/>
            <a:ext cx="4108351" cy="830997"/>
          </a:xfrm>
          <a:prstGeom prst="rect">
            <a:avLst/>
          </a:prstGeom>
          <a:noFill/>
        </p:spPr>
        <p:txBody>
          <a:bodyPr wrap="square" rtlCol="0">
            <a:spAutoFit/>
          </a:bodyPr>
          <a:lstStyle/>
          <a:p>
            <a:pPr algn="just"/>
            <a:r>
              <a:rPr lang="es-MX" sz="1200" dirty="0" smtClean="0">
                <a:latin typeface="Century Gothic" pitchFamily="34" charset="0"/>
              </a:rPr>
              <a:t>Esta es una propuesta que crea la escuela en un área de aprendizaje, donde aprenden desde docentes, tutores, asesores y por supuesto el alumnado es el más beneficiado.</a:t>
            </a:r>
            <a:endParaRPr lang="es-MX" sz="1200" dirty="0">
              <a:latin typeface="Century Gothic" pitchFamily="34" charset="0"/>
            </a:endParaRPr>
          </a:p>
        </p:txBody>
      </p:sp>
      <p:sp>
        <p:nvSpPr>
          <p:cNvPr id="23" name="22 CuadroTexto"/>
          <p:cNvSpPr txBox="1"/>
          <p:nvPr/>
        </p:nvSpPr>
        <p:spPr>
          <a:xfrm>
            <a:off x="2287423" y="525705"/>
            <a:ext cx="2497863" cy="461665"/>
          </a:xfrm>
          <a:prstGeom prst="rect">
            <a:avLst/>
          </a:prstGeom>
          <a:noFill/>
        </p:spPr>
        <p:txBody>
          <a:bodyPr wrap="square" rtlCol="0">
            <a:spAutoFit/>
          </a:bodyPr>
          <a:lstStyle/>
          <a:p>
            <a:pPr algn="just"/>
            <a:r>
              <a:rPr lang="es-MX" sz="1200" dirty="0">
                <a:latin typeface="Century Gothic" pitchFamily="34" charset="0"/>
              </a:rPr>
              <a:t>8</a:t>
            </a:r>
            <a:r>
              <a:rPr lang="es-MX" sz="1200" dirty="0" smtClean="0">
                <a:latin typeface="Century Gothic" pitchFamily="34" charset="0"/>
              </a:rPr>
              <a:t>. Favorecer la inclusión para atender a la diversidad.</a:t>
            </a:r>
            <a:endParaRPr lang="es-MX" sz="1200" dirty="0">
              <a:latin typeface="Century Gothic" pitchFamily="34" charset="0"/>
            </a:endParaRPr>
          </a:p>
        </p:txBody>
      </p:sp>
      <p:sp>
        <p:nvSpPr>
          <p:cNvPr id="24" name="23 CuadroTexto"/>
          <p:cNvSpPr txBox="1"/>
          <p:nvPr/>
        </p:nvSpPr>
        <p:spPr>
          <a:xfrm>
            <a:off x="4972100" y="341040"/>
            <a:ext cx="4134202" cy="938719"/>
          </a:xfrm>
          <a:prstGeom prst="rect">
            <a:avLst/>
          </a:prstGeom>
          <a:noFill/>
        </p:spPr>
        <p:txBody>
          <a:bodyPr wrap="square" rtlCol="0">
            <a:spAutoFit/>
          </a:bodyPr>
          <a:lstStyle/>
          <a:p>
            <a:pPr algn="just"/>
            <a:r>
              <a:rPr lang="es-MX" sz="1100" dirty="0">
                <a:latin typeface="Century Gothic" pitchFamily="34" charset="0"/>
              </a:rPr>
              <a:t>La educación es un derecho fundamental y una estrategia para ampliar las oportunidades, instrumentar las relaciones interculturales, reducir las desigualdades entre grupos sociales, cerrar brechas e impulsar la equidad. </a:t>
            </a:r>
          </a:p>
        </p:txBody>
      </p:sp>
    </p:spTree>
    <p:extLst>
      <p:ext uri="{BB962C8B-B14F-4D97-AF65-F5344CB8AC3E}">
        <p14:creationId xmlns:p14="http://schemas.microsoft.com/office/powerpoint/2010/main" val="428838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Conclusión </a:t>
            </a:r>
            <a:endParaRPr lang="es-MX" dirty="0"/>
          </a:p>
        </p:txBody>
      </p:sp>
      <p:sp>
        <p:nvSpPr>
          <p:cNvPr id="3" name="2 Marcador de contenido"/>
          <p:cNvSpPr>
            <a:spLocks noGrp="1"/>
          </p:cNvSpPr>
          <p:nvPr>
            <p:ph idx="1"/>
          </p:nvPr>
        </p:nvSpPr>
        <p:spPr/>
        <p:txBody>
          <a:bodyPr/>
          <a:lstStyle/>
          <a:p>
            <a:pPr marL="0" indent="0" algn="just">
              <a:buNone/>
            </a:pPr>
            <a:r>
              <a:rPr lang="es-MX" dirty="0" smtClean="0"/>
              <a:t>En mi opinión considero importante conocer y profundizar estos doce principios pedagógicos ya que como futuras docentes tenemos que tomarlos en cuenta y nos ayuda a que los pongamos en practica para así dar una educación de calidad. </a:t>
            </a:r>
            <a:endParaRPr lang="es-MX" dirty="0"/>
          </a:p>
        </p:txBody>
      </p:sp>
    </p:spTree>
    <p:extLst>
      <p:ext uri="{BB962C8B-B14F-4D97-AF65-F5344CB8AC3E}">
        <p14:creationId xmlns:p14="http://schemas.microsoft.com/office/powerpoint/2010/main" val="3784926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675</Words>
  <Application>Microsoft Office PowerPoint</Application>
  <PresentationFormat>Presentación en pantalla (4:3)</PresentationFormat>
  <Paragraphs>44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Introducción </vt:lpstr>
      <vt:lpstr>Presentación de PowerPoint</vt:lpstr>
      <vt:lpstr>Presentación de PowerPoint</vt:lpstr>
      <vt:lpstr>Conclusión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perla estefania llanas sada</dc:creator>
  <cp:lastModifiedBy>perla estefania llanas sada</cp:lastModifiedBy>
  <cp:revision>10</cp:revision>
  <dcterms:created xsi:type="dcterms:W3CDTF">2015-12-11T02:35:10Z</dcterms:created>
  <dcterms:modified xsi:type="dcterms:W3CDTF">2016-01-09T19:43:50Z</dcterms:modified>
</cp:coreProperties>
</file>