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5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0B7AE99-5713-4EBF-A90D-C36CAC33C498}" type="datetimeFigureOut">
              <a:rPr lang="es-ES" smtClean="0"/>
              <a:t>11/12/2015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0C19142-0F17-4C3A-B045-29EA6CA4D78F}"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0B7AE99-5713-4EBF-A90D-C36CAC33C498}" type="datetimeFigureOut">
              <a:rPr lang="es-ES" smtClean="0"/>
              <a:t>11/12/2015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0C19142-0F17-4C3A-B045-29EA6CA4D78F}"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0B7AE99-5713-4EBF-A90D-C36CAC33C498}" type="datetimeFigureOut">
              <a:rPr lang="es-ES" smtClean="0"/>
              <a:t>11/12/2015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0C19142-0F17-4C3A-B045-29EA6CA4D78F}"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0B7AE99-5713-4EBF-A90D-C36CAC33C498}" type="datetimeFigureOut">
              <a:rPr lang="es-ES" smtClean="0"/>
              <a:t>11/12/2015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0C19142-0F17-4C3A-B045-29EA6CA4D78F}"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4" name="Date Placeholder 3"/>
          <p:cNvSpPr>
            <a:spLocks noGrp="1"/>
          </p:cNvSpPr>
          <p:nvPr>
            <p:ph type="dt" sz="half" idx="10"/>
          </p:nvPr>
        </p:nvSpPr>
        <p:spPr/>
        <p:txBody>
          <a:bodyPr/>
          <a:lstStyle/>
          <a:p>
            <a:fld id="{50B7AE99-5713-4EBF-A90D-C36CAC33C498}" type="datetimeFigureOut">
              <a:rPr lang="es-ES" smtClean="0"/>
              <a:t>11/12/2015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0C19142-0F17-4C3A-B045-29EA6CA4D78F}"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0B7AE99-5713-4EBF-A90D-C36CAC33C498}" type="datetimeFigureOut">
              <a:rPr lang="es-ES" smtClean="0"/>
              <a:t>11/12/2015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0C19142-0F17-4C3A-B045-29EA6CA4D78F}" type="slidenum">
              <a:rPr lang="es-ES" smtClean="0"/>
              <a:t>‹Nº›</a:t>
            </a:fld>
            <a:endParaRPr lang="es-E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0B7AE99-5713-4EBF-A90D-C36CAC33C498}" type="datetimeFigureOut">
              <a:rPr lang="es-ES" smtClean="0"/>
              <a:t>11/12/2015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70C19142-0F17-4C3A-B045-29EA6CA4D78F}"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50B7AE99-5713-4EBF-A90D-C36CAC33C498}" type="datetimeFigureOut">
              <a:rPr lang="es-ES" smtClean="0"/>
              <a:t>11/12/2015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70C19142-0F17-4C3A-B045-29EA6CA4D78F}"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B7AE99-5713-4EBF-A90D-C36CAC33C498}" type="datetimeFigureOut">
              <a:rPr lang="es-ES" smtClean="0"/>
              <a:t>11/12/2015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70C19142-0F17-4C3A-B045-29EA6CA4D78F}"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50B7AE99-5713-4EBF-A90D-C36CAC33C498}" type="datetimeFigureOut">
              <a:rPr lang="es-ES" smtClean="0"/>
              <a:t>11/12/2015</a:t>
            </a:fld>
            <a:endParaRPr lang="es-E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s-E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0C19142-0F17-4C3A-B045-29EA6CA4D78F}"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s-ES" smtClean="0"/>
              <a:t>Haga clic en el icono para agregar una imagen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0B7AE99-5713-4EBF-A90D-C36CAC33C498}" type="datetimeFigureOut">
              <a:rPr lang="es-ES" smtClean="0"/>
              <a:t>11/12/2015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0C19142-0F17-4C3A-B045-29EA6CA4D78F}"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50B7AE99-5713-4EBF-A90D-C36CAC33C498}" type="datetimeFigureOut">
              <a:rPr lang="es-ES" smtClean="0"/>
              <a:t>11/12/2015</a:t>
            </a:fld>
            <a:endParaRPr lang="es-E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s-E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0C19142-0F17-4C3A-B045-29EA6CA4D78F}"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2.bp.blogspot.com/-1-6nz1v8Pzg/Uwi358eDkdI/AAAAAAAABXg/-GrZfiY_W-Y/s1600/principios+pedagogic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03" y="27383"/>
            <a:ext cx="9144000" cy="685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9750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2800" b="1" dirty="0" smtClean="0"/>
              <a:t>1.9. INCORPORAR TEMAS DE RELEVANCIA SOCIAL</a:t>
            </a:r>
            <a:endParaRPr lang="es-ES" sz="2800" b="1" dirty="0"/>
          </a:p>
        </p:txBody>
      </p:sp>
      <p:sp>
        <p:nvSpPr>
          <p:cNvPr id="3" name="2 Marcador de contenido"/>
          <p:cNvSpPr>
            <a:spLocks noGrp="1"/>
          </p:cNvSpPr>
          <p:nvPr>
            <p:ph idx="1"/>
          </p:nvPr>
        </p:nvSpPr>
        <p:spPr/>
        <p:txBody>
          <a:bodyPr>
            <a:normAutofit/>
          </a:bodyPr>
          <a:lstStyle/>
          <a:p>
            <a:r>
              <a:rPr lang="es-ES" dirty="0" smtClean="0"/>
              <a:t>En </a:t>
            </a:r>
            <a:r>
              <a:rPr lang="es-ES" dirty="0"/>
              <a:t>cada uno de los niveles y grados se abordan temas de relevancia social que forman parte de más de un espacio curricular y contribuyen a la formación crítica, responsable y participativa de los estudiantes en la sociedad.</a:t>
            </a:r>
            <a:r>
              <a:rPr lang="es-ES" dirty="0" smtClean="0"/>
              <a:t/>
            </a:r>
            <a:br>
              <a:rPr lang="es-ES" dirty="0" smtClean="0"/>
            </a:br>
            <a:r>
              <a:rPr lang="es-ES" dirty="0"/>
              <a:t>                            </a:t>
            </a:r>
            <a:r>
              <a:rPr lang="es-ES" dirty="0" smtClean="0"/>
              <a:t/>
            </a:r>
            <a:br>
              <a:rPr lang="es-ES" dirty="0" smtClean="0"/>
            </a:br>
            <a:r>
              <a:rPr lang="es-ES" dirty="0"/>
              <a:t>                                      </a:t>
            </a:r>
            <a:r>
              <a:rPr lang="es-ES" b="1" dirty="0"/>
              <a:t>Educar para la vida</a:t>
            </a:r>
            <a:r>
              <a:rPr lang="es-ES" dirty="0" smtClean="0"/>
              <a:t/>
            </a:r>
            <a:br>
              <a:rPr lang="es-ES" dirty="0" smtClean="0"/>
            </a:br>
            <a:r>
              <a:rPr lang="es-ES" dirty="0" smtClean="0"/>
              <a:t/>
            </a:r>
            <a:br>
              <a:rPr lang="es-ES" dirty="0" smtClean="0"/>
            </a:br>
            <a:r>
              <a:rPr lang="es-ES" dirty="0"/>
              <a:t>            Estos temas favorecen aprendizajes relacionados con valores y actitudes sin dejar de lado conocimientos y habilidades, y se refieren a la atención a la diversidad, la equidad de género, la educación para la salud, la educación sexual, la educación ambiental para la sustentabilidad, la educación financiera, la educación del consumidor, la prevención de la violencia escolar –</a:t>
            </a:r>
            <a:r>
              <a:rPr lang="es-ES" dirty="0" err="1"/>
              <a:t>bullying</a:t>
            </a:r>
            <a:r>
              <a:rPr lang="es-ES" dirty="0"/>
              <a:t>–, la educación para la paz y los derechos humanos, la educación vial, y la educación en valores y ciudadanía.</a:t>
            </a:r>
          </a:p>
        </p:txBody>
      </p:sp>
    </p:spTree>
    <p:extLst>
      <p:ext uri="{BB962C8B-B14F-4D97-AF65-F5344CB8AC3E}">
        <p14:creationId xmlns:p14="http://schemas.microsoft.com/office/powerpoint/2010/main" val="4137634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2800" b="1" dirty="0" smtClean="0"/>
              <a:t>1.10. RENOVAR EL PACTO ENTRE EL ESTUDIANTE, EL DOCENTE, LA FAMILIA Y LA ESCUELA </a:t>
            </a:r>
            <a:endParaRPr lang="es-ES" sz="2800" b="1" dirty="0"/>
          </a:p>
        </p:txBody>
      </p:sp>
      <p:sp>
        <p:nvSpPr>
          <p:cNvPr id="3" name="2 Marcador de contenido"/>
          <p:cNvSpPr>
            <a:spLocks noGrp="1"/>
          </p:cNvSpPr>
          <p:nvPr>
            <p:ph idx="1"/>
          </p:nvPr>
        </p:nvSpPr>
        <p:spPr/>
        <p:txBody>
          <a:bodyPr>
            <a:normAutofit/>
          </a:bodyPr>
          <a:lstStyle/>
          <a:p>
            <a:r>
              <a:rPr lang="es-ES" dirty="0" smtClean="0"/>
              <a:t>Se </a:t>
            </a:r>
            <a:r>
              <a:rPr lang="es-ES" dirty="0"/>
              <a:t>requiere renovar el pacto entre los diversos actores educativos, con el fin de promover normas que regulen la convivencia diaria, establezcan vínculos entre los derechos y las responsabilidades, y delimiten el ejercicio del poder y de la autoridad en la escuela con la participación de la familia.</a:t>
            </a:r>
          </a:p>
        </p:txBody>
      </p:sp>
    </p:spTree>
    <p:extLst>
      <p:ext uri="{BB962C8B-B14F-4D97-AF65-F5344CB8AC3E}">
        <p14:creationId xmlns:p14="http://schemas.microsoft.com/office/powerpoint/2010/main" val="1046075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2800" b="1" dirty="0" smtClean="0"/>
              <a:t>1.11. REORIENTAR EL LIDERAZGO</a:t>
            </a:r>
            <a:endParaRPr lang="es-ES" sz="2800" b="1" dirty="0"/>
          </a:p>
        </p:txBody>
      </p:sp>
      <p:sp>
        <p:nvSpPr>
          <p:cNvPr id="3" name="2 Marcador de contenido"/>
          <p:cNvSpPr>
            <a:spLocks noGrp="1"/>
          </p:cNvSpPr>
          <p:nvPr>
            <p:ph idx="1"/>
          </p:nvPr>
        </p:nvSpPr>
        <p:spPr/>
        <p:txBody>
          <a:bodyPr>
            <a:normAutofit/>
          </a:bodyPr>
          <a:lstStyle/>
          <a:p>
            <a:r>
              <a:rPr lang="es-ES" dirty="0" smtClean="0"/>
              <a:t>Reorientar </a:t>
            </a:r>
            <a:r>
              <a:rPr lang="es-ES" dirty="0"/>
              <a:t>el liderazgo implica un compromiso personal y con el grupo, una relación horizontal en la que el diálogo informado favorezca la toma de decisiones centrada en el aprendizaje de los alumnos. </a:t>
            </a:r>
            <a:r>
              <a:rPr lang="es-ES" dirty="0" smtClean="0"/>
              <a:t/>
            </a:r>
            <a:br>
              <a:rPr lang="es-ES" dirty="0" smtClean="0"/>
            </a:br>
            <a:endParaRPr lang="es-ES" dirty="0"/>
          </a:p>
          <a:p>
            <a:pPr marL="0" indent="0" algn="ctr">
              <a:buNone/>
            </a:pPr>
            <a:r>
              <a:rPr lang="es-ES" sz="2000" b="1" i="1" dirty="0" smtClean="0"/>
              <a:t>El </a:t>
            </a:r>
            <a:r>
              <a:rPr lang="es-ES" sz="2000" b="1" i="1" dirty="0"/>
              <a:t>liderazgo es determinante para el aseguramiento de propósitos que resultan fundamentales para la calidad educativa.</a:t>
            </a:r>
            <a:r>
              <a:rPr lang="es-ES" i="1" dirty="0"/>
              <a:t/>
            </a:r>
            <a:br>
              <a:rPr lang="es-ES" i="1" dirty="0"/>
            </a:br>
            <a:endParaRPr lang="es-ES" dirty="0"/>
          </a:p>
        </p:txBody>
      </p:sp>
    </p:spTree>
    <p:extLst>
      <p:ext uri="{BB962C8B-B14F-4D97-AF65-F5344CB8AC3E}">
        <p14:creationId xmlns:p14="http://schemas.microsoft.com/office/powerpoint/2010/main" val="389437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2800" b="1" dirty="0" smtClean="0"/>
              <a:t>1.12. LA TUTORÍA Y LA ASESORÍA ACADÉMICA A LA ESCUELA</a:t>
            </a:r>
            <a:endParaRPr lang="es-ES" sz="2800" b="1" dirty="0"/>
          </a:p>
        </p:txBody>
      </p:sp>
      <p:sp>
        <p:nvSpPr>
          <p:cNvPr id="3" name="2 Marcador de contenido"/>
          <p:cNvSpPr>
            <a:spLocks noGrp="1"/>
          </p:cNvSpPr>
          <p:nvPr>
            <p:ph idx="1"/>
          </p:nvPr>
        </p:nvSpPr>
        <p:spPr/>
        <p:txBody>
          <a:bodyPr>
            <a:normAutofit/>
          </a:bodyPr>
          <a:lstStyle/>
          <a:p>
            <a:pPr algn="ctr"/>
            <a:r>
              <a:rPr lang="es-ES" dirty="0" smtClean="0"/>
              <a:t>La </a:t>
            </a:r>
            <a:r>
              <a:rPr lang="es-ES" dirty="0"/>
              <a:t>tutoría se concibe como el conjunto de alternativas de atención individualizada que parte de un diagnóstico. Sus destinatarios son estudiantes o docentes. En ambos casos se requiere del diseño de trayectos individualizados.</a:t>
            </a:r>
            <a:r>
              <a:rPr lang="es-ES" dirty="0" smtClean="0"/>
              <a:t/>
            </a:r>
            <a:br>
              <a:rPr lang="es-ES" dirty="0" smtClean="0"/>
            </a:br>
            <a:r>
              <a:rPr lang="es-ES" dirty="0"/>
              <a:t> </a:t>
            </a:r>
            <a:r>
              <a:rPr lang="es-ES" dirty="0" smtClean="0"/>
              <a:t/>
            </a:r>
            <a:br>
              <a:rPr lang="es-ES" dirty="0" smtClean="0"/>
            </a:br>
            <a:r>
              <a:rPr lang="es-ES" dirty="0"/>
              <a:t>La asesoría es un acompañamiento que se da a los docentes para la comprensión e implementación de las nuevas propuestas curriculares. Su reto está en la </a:t>
            </a:r>
            <a:r>
              <a:rPr lang="es-ES" dirty="0" err="1"/>
              <a:t>resignificación</a:t>
            </a:r>
            <a:r>
              <a:rPr lang="es-ES" dirty="0"/>
              <a:t> de conceptos y prácticas.</a:t>
            </a:r>
            <a:r>
              <a:rPr lang="es-ES" dirty="0" smtClean="0"/>
              <a:t/>
            </a:r>
            <a:br>
              <a:rPr lang="es-ES" dirty="0" smtClean="0"/>
            </a:br>
            <a:r>
              <a:rPr lang="es-ES" dirty="0" smtClean="0"/>
              <a:t/>
            </a:r>
            <a:br>
              <a:rPr lang="es-ES" dirty="0" smtClean="0"/>
            </a:br>
            <a:r>
              <a:rPr lang="es-ES" sz="2600" b="1" i="1" dirty="0" smtClean="0"/>
              <a:t>Tanto </a:t>
            </a:r>
            <a:r>
              <a:rPr lang="es-ES" sz="2600" b="1" i="1" dirty="0"/>
              <a:t>la tutoría como la asesoría suponen un acompañamiento cercano.</a:t>
            </a:r>
            <a:endParaRPr lang="es-ES" sz="2600" dirty="0"/>
          </a:p>
        </p:txBody>
      </p:sp>
    </p:spTree>
    <p:extLst>
      <p:ext uri="{BB962C8B-B14F-4D97-AF65-F5344CB8AC3E}">
        <p14:creationId xmlns:p14="http://schemas.microsoft.com/office/powerpoint/2010/main" val="3119071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2800" b="1" dirty="0"/>
              <a:t>1.1. CENTRAR LA ATENCIÓN EN LOS ESTUDIANTES Y EN SUS PROCESOS DE APRENDIZAJE.</a:t>
            </a:r>
          </a:p>
        </p:txBody>
      </p:sp>
      <p:sp>
        <p:nvSpPr>
          <p:cNvPr id="3" name="2 Marcador de contenido"/>
          <p:cNvSpPr>
            <a:spLocks noGrp="1"/>
          </p:cNvSpPr>
          <p:nvPr>
            <p:ph idx="1"/>
          </p:nvPr>
        </p:nvSpPr>
        <p:spPr/>
        <p:txBody>
          <a:bodyPr/>
          <a:lstStyle/>
          <a:p>
            <a:r>
              <a:rPr lang="es-ES" dirty="0"/>
              <a:t> El centro y el referente  fundamental  del aprendizaje es el estudiante, es necesario reconocer la diversidad social, cultural, lingüística, de capacidades, estilos y ritmos de  aprendizaje que tienen. </a:t>
            </a:r>
          </a:p>
        </p:txBody>
      </p:sp>
    </p:spTree>
    <p:extLst>
      <p:ext uri="{BB962C8B-B14F-4D97-AF65-F5344CB8AC3E}">
        <p14:creationId xmlns:p14="http://schemas.microsoft.com/office/powerpoint/2010/main" val="957552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2800" b="1" dirty="0"/>
              <a:t>1.2. PLANIFICAR PARA POTENCIAR EL APRENDIZAJE. </a:t>
            </a:r>
          </a:p>
        </p:txBody>
      </p:sp>
      <p:sp>
        <p:nvSpPr>
          <p:cNvPr id="3" name="2 Marcador de contenido"/>
          <p:cNvSpPr>
            <a:spLocks noGrp="1"/>
          </p:cNvSpPr>
          <p:nvPr>
            <p:ph idx="1"/>
          </p:nvPr>
        </p:nvSpPr>
        <p:spPr/>
        <p:txBody>
          <a:bodyPr>
            <a:normAutofit/>
          </a:bodyPr>
          <a:lstStyle/>
          <a:p>
            <a:pPr marL="0" indent="0">
              <a:buNone/>
            </a:pPr>
            <a:r>
              <a:rPr lang="es-ES" dirty="0" smtClean="0"/>
              <a:t>La </a:t>
            </a:r>
            <a:r>
              <a:rPr lang="es-ES" dirty="0"/>
              <a:t>planificación es un elemento sustantivo de la práctica docente para potenciar el  aprendizaje de los estudiantes hacia el desarrollo de competencias.</a:t>
            </a:r>
            <a:r>
              <a:rPr lang="es-ES" dirty="0" smtClean="0"/>
              <a:t/>
            </a:r>
            <a:br>
              <a:rPr lang="es-ES" dirty="0" smtClean="0"/>
            </a:br>
            <a:r>
              <a:rPr lang="es-ES" dirty="0" smtClean="0"/>
              <a:t/>
            </a:r>
            <a:br>
              <a:rPr lang="es-ES" dirty="0" smtClean="0"/>
            </a:br>
            <a:r>
              <a:rPr lang="es-ES" dirty="0"/>
              <a:t>Diseñar actividades implica responder a cuestiones como las siguientes: </a:t>
            </a:r>
            <a:r>
              <a:rPr lang="es-ES" dirty="0" smtClean="0"/>
              <a:t/>
            </a:r>
            <a:br>
              <a:rPr lang="es-ES" dirty="0" smtClean="0"/>
            </a:br>
            <a:r>
              <a:rPr lang="es-ES" dirty="0"/>
              <a:t> </a:t>
            </a:r>
            <a:r>
              <a:rPr lang="es-ES" dirty="0" smtClean="0"/>
              <a:t/>
            </a:r>
            <a:br>
              <a:rPr lang="es-ES" dirty="0" smtClean="0"/>
            </a:br>
            <a:r>
              <a:rPr lang="es-ES" dirty="0"/>
              <a:t> </a:t>
            </a:r>
            <a:r>
              <a:rPr lang="es-ES" dirty="0" smtClean="0"/>
              <a:t>•¿</a:t>
            </a:r>
            <a:r>
              <a:rPr lang="es-ES" dirty="0"/>
              <a:t>Qué situaciones resultarán interesantes y desafiantes para que los estudiantes indaguen, cuestionen, analicen, comprendan y reflexionen? </a:t>
            </a:r>
            <a:r>
              <a:rPr lang="es-ES" dirty="0" smtClean="0"/>
              <a:t/>
            </a:r>
            <a:br>
              <a:rPr lang="es-ES" dirty="0" smtClean="0"/>
            </a:br>
            <a:r>
              <a:rPr lang="es-ES" dirty="0"/>
              <a:t> </a:t>
            </a:r>
            <a:r>
              <a:rPr lang="es-ES" dirty="0" smtClean="0"/>
              <a:t>•¿Cuál </a:t>
            </a:r>
            <a:r>
              <a:rPr lang="es-ES" dirty="0"/>
              <a:t>es el nivel de complejidad que se requiere para la actividad que se planteará y cuáles son los saberes que los alumnos tienen? </a:t>
            </a:r>
            <a:r>
              <a:rPr lang="es-ES" dirty="0" smtClean="0"/>
              <a:t/>
            </a:r>
            <a:br>
              <a:rPr lang="es-ES" dirty="0" smtClean="0"/>
            </a:br>
            <a:r>
              <a:rPr lang="es-ES" dirty="0"/>
              <a:t> </a:t>
            </a:r>
            <a:r>
              <a:rPr lang="es-ES" dirty="0" smtClean="0"/>
              <a:t>•¿</a:t>
            </a:r>
            <a:r>
              <a:rPr lang="es-ES" dirty="0"/>
              <a:t>Qué aspectos quedarán a cargo de los alumnos y cuáles será necesario explicar para que puedan avanzar? </a:t>
            </a:r>
            <a:r>
              <a:rPr lang="es-ES" dirty="0" smtClean="0"/>
              <a:t/>
            </a:r>
            <a:br>
              <a:rPr lang="es-ES" dirty="0" smtClean="0"/>
            </a:br>
            <a:r>
              <a:rPr lang="es-ES" dirty="0"/>
              <a:t> </a:t>
            </a:r>
            <a:r>
              <a:rPr lang="es-ES" dirty="0" smtClean="0"/>
              <a:t>•¿</a:t>
            </a:r>
            <a:r>
              <a:rPr lang="es-ES" dirty="0"/>
              <a:t>De qué manera pondrán en práctica la movilización de saberes para lograr los aprendizajes y qué desempeños los harán evidentes?</a:t>
            </a:r>
          </a:p>
        </p:txBody>
      </p:sp>
    </p:spTree>
    <p:extLst>
      <p:ext uri="{BB962C8B-B14F-4D97-AF65-F5344CB8AC3E}">
        <p14:creationId xmlns:p14="http://schemas.microsoft.com/office/powerpoint/2010/main" val="3558041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b="1" dirty="0" smtClean="0"/>
              <a:t>1.3. GENERAR AMBIENTES DE APRENDIZAJE</a:t>
            </a:r>
            <a:endParaRPr lang="es-ES" b="1" dirty="0"/>
          </a:p>
        </p:txBody>
      </p:sp>
      <p:sp>
        <p:nvSpPr>
          <p:cNvPr id="3" name="2 Marcador de contenido"/>
          <p:cNvSpPr>
            <a:spLocks noGrp="1"/>
          </p:cNvSpPr>
          <p:nvPr>
            <p:ph idx="1"/>
          </p:nvPr>
        </p:nvSpPr>
        <p:spPr/>
        <p:txBody>
          <a:bodyPr/>
          <a:lstStyle/>
          <a:p>
            <a:r>
              <a:rPr lang="es-ES" dirty="0" smtClean="0"/>
              <a:t>Se </a:t>
            </a:r>
            <a:r>
              <a:rPr lang="es-ES" dirty="0"/>
              <a:t>denomina ambiente de aprendizaje al espacio donde se desarrolla la comunicación  y las interacciones que posibilitan el Aprendizaje. </a:t>
            </a:r>
            <a:r>
              <a:rPr lang="es-ES" dirty="0" smtClean="0"/>
              <a:t/>
            </a:r>
            <a:br>
              <a:rPr lang="es-ES" dirty="0" smtClean="0"/>
            </a:br>
            <a:r>
              <a:rPr lang="es-ES" dirty="0"/>
              <a:t>          Con esta perspectiva se asume que  en los ambientes de aprendizaje media la actuación del docente para construirlos y  emplearlos como tales.</a:t>
            </a:r>
          </a:p>
        </p:txBody>
      </p:sp>
    </p:spTree>
    <p:extLst>
      <p:ext uri="{BB962C8B-B14F-4D97-AF65-F5344CB8AC3E}">
        <p14:creationId xmlns:p14="http://schemas.microsoft.com/office/powerpoint/2010/main" val="2344388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2800" b="1" dirty="0" smtClean="0"/>
              <a:t>1.4. TRABAJAR EN COLABORACIÓN PARA CONSTRUIR EL APRENDIZAJE</a:t>
            </a:r>
            <a:endParaRPr lang="es-ES" sz="2800" b="1" dirty="0"/>
          </a:p>
        </p:txBody>
      </p:sp>
      <p:sp>
        <p:nvSpPr>
          <p:cNvPr id="3" name="2 Marcador de contenido"/>
          <p:cNvSpPr>
            <a:spLocks noGrp="1"/>
          </p:cNvSpPr>
          <p:nvPr>
            <p:ph idx="1"/>
          </p:nvPr>
        </p:nvSpPr>
        <p:spPr/>
        <p:txBody>
          <a:bodyPr>
            <a:normAutofit/>
          </a:bodyPr>
          <a:lstStyle/>
          <a:p>
            <a:r>
              <a:rPr lang="es-ES" dirty="0" smtClean="0"/>
              <a:t>El </a:t>
            </a:r>
            <a:r>
              <a:rPr lang="es-ES" dirty="0"/>
              <a:t>trabajo colaborativo alude a estudiantes y maestros, y orienta las acciones para el descubrimiento, la búsqueda de soluciones, coincidencias y diferencias, con el propósito de construir aprendizajes en colectivo.  </a:t>
            </a:r>
            <a:r>
              <a:rPr lang="es-ES" dirty="0" smtClean="0"/>
              <a:t/>
            </a:r>
            <a:br>
              <a:rPr lang="es-ES" dirty="0" smtClean="0"/>
            </a:br>
            <a:r>
              <a:rPr lang="es-ES" dirty="0" smtClean="0"/>
              <a:t/>
            </a:r>
            <a:br>
              <a:rPr lang="es-ES" dirty="0" smtClean="0"/>
            </a:br>
            <a:r>
              <a:rPr lang="es-ES" dirty="0"/>
              <a:t>           Es necesario que la escuela promueva el trabajo colaborativo para enriquecer sus  prácticas considerando estas características.</a:t>
            </a:r>
          </a:p>
        </p:txBody>
      </p:sp>
    </p:spTree>
    <p:extLst>
      <p:ext uri="{BB962C8B-B14F-4D97-AF65-F5344CB8AC3E}">
        <p14:creationId xmlns:p14="http://schemas.microsoft.com/office/powerpoint/2010/main" val="3321661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2800" b="1" dirty="0" smtClean="0"/>
              <a:t>1.5. PONER ÉNFASIS EN EL DESARROLLO DE COMPETENCIAS, EL LOGRO DE LOS ESTÁNDARES CURRICULARES Y LOS APRENDIZAJES ESPERADOS.</a:t>
            </a:r>
            <a:endParaRPr lang="es-ES" sz="2800" b="1" dirty="0"/>
          </a:p>
        </p:txBody>
      </p:sp>
      <p:sp>
        <p:nvSpPr>
          <p:cNvPr id="3" name="2 Marcador de contenido"/>
          <p:cNvSpPr>
            <a:spLocks noGrp="1"/>
          </p:cNvSpPr>
          <p:nvPr>
            <p:ph idx="1"/>
          </p:nvPr>
        </p:nvSpPr>
        <p:spPr/>
        <p:txBody>
          <a:bodyPr>
            <a:normAutofit/>
          </a:bodyPr>
          <a:lstStyle/>
          <a:p>
            <a:r>
              <a:rPr lang="es-ES" dirty="0" smtClean="0"/>
              <a:t>La </a:t>
            </a:r>
            <a:r>
              <a:rPr lang="es-ES" dirty="0"/>
              <a:t>Educación Básica favorece el desarrollo de competencias, el logro de los estándares curriculares y los aprendizajes esperados porque: </a:t>
            </a:r>
            <a:r>
              <a:rPr lang="es-ES" dirty="0" smtClean="0"/>
              <a:t/>
            </a:r>
            <a:br>
              <a:rPr lang="es-ES" dirty="0" smtClean="0"/>
            </a:br>
            <a:r>
              <a:rPr lang="es-ES" dirty="0" smtClean="0"/>
              <a:t/>
            </a:r>
            <a:br>
              <a:rPr lang="es-ES" dirty="0" smtClean="0"/>
            </a:br>
            <a:r>
              <a:rPr lang="es-ES" dirty="0"/>
              <a:t>          - Una  competencia es la capacidad de responder a diferentes situaciones, e implica un saber hacer (habilidades) con saber (conocimiento), así como la valoración de las consecuencias de ese hacer (valores y actitudes).</a:t>
            </a:r>
            <a:r>
              <a:rPr lang="es-ES" dirty="0" smtClean="0"/>
              <a:t/>
            </a:r>
            <a:br>
              <a:rPr lang="es-ES" dirty="0" smtClean="0"/>
            </a:br>
            <a:r>
              <a:rPr lang="es-ES" dirty="0"/>
              <a:t>          - Los Estándares Curriculares son descriptores de logro y definen aquello que los alumnos demostrarán al concluir un periodo escolar; sintetizan los aprendizajes esperados. Constituyen referentes para evaluaciones nacionales e internacionales.</a:t>
            </a:r>
            <a:r>
              <a:rPr lang="es-ES" dirty="0" smtClean="0"/>
              <a:t/>
            </a:r>
            <a:br>
              <a:rPr lang="es-ES" dirty="0" smtClean="0"/>
            </a:br>
            <a:r>
              <a:rPr lang="es-ES" dirty="0"/>
              <a:t>          - Los aprendizajes esperados son indicadores de logro que, en términos de temporalidad definen lo que se espera de cada alumno en términos de saber, saber hacer y saber ser.</a:t>
            </a:r>
          </a:p>
        </p:txBody>
      </p:sp>
    </p:spTree>
    <p:extLst>
      <p:ext uri="{BB962C8B-B14F-4D97-AF65-F5344CB8AC3E}">
        <p14:creationId xmlns:p14="http://schemas.microsoft.com/office/powerpoint/2010/main" val="1439888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2800" b="1" dirty="0" smtClean="0"/>
              <a:t>1.6. USAR MATERIALES EDUCATIVOS PARA FAVORECER EL APRENDIZAJE</a:t>
            </a:r>
            <a:endParaRPr lang="es-ES" sz="2800" b="1" dirty="0"/>
          </a:p>
        </p:txBody>
      </p:sp>
      <p:sp>
        <p:nvSpPr>
          <p:cNvPr id="3" name="2 Marcador de contenido"/>
          <p:cNvSpPr>
            <a:spLocks noGrp="1"/>
          </p:cNvSpPr>
          <p:nvPr>
            <p:ph idx="1"/>
          </p:nvPr>
        </p:nvSpPr>
        <p:spPr/>
        <p:txBody>
          <a:bodyPr>
            <a:normAutofit/>
          </a:bodyPr>
          <a:lstStyle/>
          <a:p>
            <a:r>
              <a:rPr lang="es-ES" dirty="0" smtClean="0"/>
              <a:t>En </a:t>
            </a:r>
            <a:r>
              <a:rPr lang="es-ES" dirty="0"/>
              <a:t>la sociedad del siglo XXI los materiales educativos se han diversificado. Como sus  formatos y medios de acceso requieren habilidades específicas para su uso, una escuela  en la actualidad debe favorecer que la comunidad educativa, además de utilizar el libro  de texto, emplee otros materiales para el aprendizaje permanente.</a:t>
            </a:r>
          </a:p>
        </p:txBody>
      </p:sp>
    </p:spTree>
    <p:extLst>
      <p:ext uri="{BB962C8B-B14F-4D97-AF65-F5344CB8AC3E}">
        <p14:creationId xmlns:p14="http://schemas.microsoft.com/office/powerpoint/2010/main" val="2696840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2800" b="1" dirty="0" smtClean="0"/>
              <a:t>1.7. EVALUAR PARA APRENDER</a:t>
            </a:r>
            <a:endParaRPr lang="es-ES" sz="2800" b="1" dirty="0"/>
          </a:p>
        </p:txBody>
      </p:sp>
      <p:sp>
        <p:nvSpPr>
          <p:cNvPr id="3" name="2 Marcador de contenido"/>
          <p:cNvSpPr>
            <a:spLocks noGrp="1"/>
          </p:cNvSpPr>
          <p:nvPr>
            <p:ph idx="1"/>
          </p:nvPr>
        </p:nvSpPr>
        <p:spPr/>
        <p:txBody>
          <a:bodyPr>
            <a:normAutofit/>
          </a:bodyPr>
          <a:lstStyle/>
          <a:p>
            <a:r>
              <a:rPr lang="es-ES" dirty="0"/>
              <a:t>  La evaluación de los aprendizajes es el proceso  que  permite  obtener evidencias,  elaborar  juicios  y  brindar retroalimentación  sobre  los  logros  de aprendizaje de los alumnos a lo largo de su  formación;  por  tanto,  es  parte constitutiva  de  la  enseñanza  y  del aprendizaje.</a:t>
            </a:r>
            <a:r>
              <a:rPr lang="es-ES" dirty="0" smtClean="0"/>
              <a:t/>
            </a:r>
            <a:br>
              <a:rPr lang="es-ES" dirty="0" smtClean="0"/>
            </a:br>
            <a:r>
              <a:rPr lang="es-ES" dirty="0"/>
              <a:t>          Sirve  para  tomar  decisiones  que permitan mejorar el desempeño de los estudiantes y es de carácter formativo.</a:t>
            </a:r>
          </a:p>
        </p:txBody>
      </p:sp>
    </p:spTree>
    <p:extLst>
      <p:ext uri="{BB962C8B-B14F-4D97-AF65-F5344CB8AC3E}">
        <p14:creationId xmlns:p14="http://schemas.microsoft.com/office/powerpoint/2010/main" val="1103163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2800" b="1" dirty="0" smtClean="0"/>
              <a:t>1.8. FAVORECER LA INCLUSIÓN PARA ATENDER A LA DIVERSIDAD</a:t>
            </a:r>
            <a:endParaRPr lang="es-ES" sz="2800" b="1" dirty="0"/>
          </a:p>
        </p:txBody>
      </p:sp>
      <p:sp>
        <p:nvSpPr>
          <p:cNvPr id="3" name="2 Marcador de contenido"/>
          <p:cNvSpPr>
            <a:spLocks noGrp="1"/>
          </p:cNvSpPr>
          <p:nvPr>
            <p:ph idx="1"/>
          </p:nvPr>
        </p:nvSpPr>
        <p:spPr/>
        <p:txBody>
          <a:bodyPr>
            <a:normAutofit/>
          </a:bodyPr>
          <a:lstStyle/>
          <a:p>
            <a:r>
              <a:rPr lang="es-ES" dirty="0" smtClean="0"/>
              <a:t>Al </a:t>
            </a:r>
            <a:r>
              <a:rPr lang="es-ES" dirty="0"/>
              <a:t>reconocer la diversidad que existe en nuestro país, el sistema educativo hace efectivo este derecho al ofrecer  una educación pertinente e inclusiva. </a:t>
            </a:r>
            <a:r>
              <a:rPr lang="es-ES" dirty="0" smtClean="0"/>
              <a:t/>
            </a:r>
            <a:br>
              <a:rPr lang="es-ES" dirty="0" smtClean="0"/>
            </a:br>
            <a:r>
              <a:rPr lang="es-ES" dirty="0"/>
              <a:t> </a:t>
            </a:r>
            <a:r>
              <a:rPr lang="es-ES" dirty="0" smtClean="0"/>
              <a:t/>
            </a:r>
            <a:br>
              <a:rPr lang="es-ES" dirty="0" smtClean="0"/>
            </a:br>
            <a:r>
              <a:rPr lang="es-ES" dirty="0"/>
              <a:t>          - Pertinente porque valora, protege y desarrolla las culturas y sus visiones y conocimientos del mundo, mismos que se incluyen en el desarrollo curricular. </a:t>
            </a:r>
            <a:r>
              <a:rPr lang="es-ES" dirty="0" smtClean="0"/>
              <a:t/>
            </a:r>
            <a:br>
              <a:rPr lang="es-ES" dirty="0" smtClean="0"/>
            </a:br>
            <a:r>
              <a:rPr lang="es-ES" dirty="0"/>
              <a:t>          - Inclusiva porque se ocupa de reducir al máximo la desigualdad del acceso a las  oportunidades, y evita los distintos tipos de discriminación a los que están expuestos niñas, niños y adolescentes. </a:t>
            </a:r>
            <a:r>
              <a:rPr lang="es-ES" dirty="0" smtClean="0"/>
              <a:t/>
            </a:r>
            <a:br>
              <a:rPr lang="es-ES" dirty="0" smtClean="0"/>
            </a:br>
            <a:r>
              <a:rPr lang="es-ES" dirty="0"/>
              <a:t>         </a:t>
            </a:r>
            <a:r>
              <a:rPr lang="es-ES" dirty="0" smtClean="0"/>
              <a:t/>
            </a:r>
            <a:br>
              <a:rPr lang="es-ES" dirty="0" smtClean="0"/>
            </a:br>
            <a:r>
              <a:rPr lang="es-ES" dirty="0"/>
              <a:t>          A la Educación Básica le corresponde crear escenarios basados en los derechos humanos y el respeto a la dignidad humana, en los que cualquier estudiante, independientemente de sus condiciones, se desarrolle intelectual, social, emocional y físicamente</a:t>
            </a:r>
          </a:p>
        </p:txBody>
      </p:sp>
    </p:spTree>
    <p:extLst>
      <p:ext uri="{BB962C8B-B14F-4D97-AF65-F5344CB8AC3E}">
        <p14:creationId xmlns:p14="http://schemas.microsoft.com/office/powerpoint/2010/main" val="252881415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7</TotalTime>
  <Words>400</Words>
  <Application>Microsoft Office PowerPoint</Application>
  <PresentationFormat>Presentación en pantalla (4:3)</PresentationFormat>
  <Paragraphs>25</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Ángulos</vt:lpstr>
      <vt:lpstr>Presentación de PowerPoint</vt:lpstr>
      <vt:lpstr>1.1. CENTRAR LA ATENCIÓN EN LOS ESTUDIANTES Y EN SUS PROCESOS DE APRENDIZAJE.</vt:lpstr>
      <vt:lpstr>1.2. PLANIFICAR PARA POTENCIAR EL APRENDIZAJE. </vt:lpstr>
      <vt:lpstr>1.3. GENERAR AMBIENTES DE APRENDIZAJE</vt:lpstr>
      <vt:lpstr>1.4. TRABAJAR EN COLABORACIÓN PARA CONSTRUIR EL APRENDIZAJE</vt:lpstr>
      <vt:lpstr>1.5. PONER ÉNFASIS EN EL DESARROLLO DE COMPETENCIAS, EL LOGRO DE LOS ESTÁNDARES CURRICULARES Y LOS APRENDIZAJES ESPERADOS.</vt:lpstr>
      <vt:lpstr>1.6. USAR MATERIALES EDUCATIVOS PARA FAVORECER EL APRENDIZAJE</vt:lpstr>
      <vt:lpstr>1.7. EVALUAR PARA APRENDER</vt:lpstr>
      <vt:lpstr>1.8. FAVORECER LA INCLUSIÓN PARA ATENDER A LA DIVERSIDAD</vt:lpstr>
      <vt:lpstr>1.9. INCORPORAR TEMAS DE RELEVANCIA SOCIAL</vt:lpstr>
      <vt:lpstr>1.10. RENOVAR EL PACTO ENTRE EL ESTUDIANTE, EL DOCENTE, LA FAMILIA Y LA ESCUELA </vt:lpstr>
      <vt:lpstr>1.11. REORIENTAR EL LIDERAZGO</vt:lpstr>
      <vt:lpstr>1.12. LA TUTORÍA Y LA ASESORÍA ACADÉMICA A LA ESCUELA</vt:lpstr>
    </vt:vector>
  </TitlesOfParts>
  <Company>Papeleria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Wendy</dc:creator>
  <cp:lastModifiedBy>Wendy</cp:lastModifiedBy>
  <cp:revision>2</cp:revision>
  <dcterms:created xsi:type="dcterms:W3CDTF">2015-12-12T02:51:39Z</dcterms:created>
  <dcterms:modified xsi:type="dcterms:W3CDTF">2015-12-12T02:58:55Z</dcterms:modified>
</cp:coreProperties>
</file>