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6" r:id="rId3"/>
    <p:sldId id="257" r:id="rId4"/>
    <p:sldId id="258" r:id="rId5"/>
    <p:sldId id="259" r:id="rId6"/>
    <p:sldId id="260" r:id="rId7"/>
    <p:sldId id="262"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66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3" d="100"/>
          <a:sy n="73" d="100"/>
        </p:scale>
        <p:origin x="-1482" y="-4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7EBEEC57-DC63-4AE9-AC1F-1B97B08CD15E}" type="datetimeFigureOut">
              <a:rPr lang="es-MX" smtClean="0"/>
              <a:t>16/12/2015</a:t>
            </a:fld>
            <a:endParaRPr lang="es-MX"/>
          </a:p>
        </p:txBody>
      </p:sp>
      <p:sp>
        <p:nvSpPr>
          <p:cNvPr id="17" name="16 Marcador de pie de página"/>
          <p:cNvSpPr>
            <a:spLocks noGrp="1"/>
          </p:cNvSpPr>
          <p:nvPr>
            <p:ph type="ftr" sz="quarter" idx="11"/>
          </p:nvPr>
        </p:nvSpPr>
        <p:spPr>
          <a:xfrm>
            <a:off x="5410200" y="4205288"/>
            <a:ext cx="1295400" cy="457200"/>
          </a:xfrm>
        </p:spPr>
        <p:txBody>
          <a:bodyPr/>
          <a:lstStyle/>
          <a:p>
            <a:endParaRPr lang="es-MX"/>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9B0C61A-F157-4D80-8183-AEB778B801A3}"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EBEEC57-DC63-4AE9-AC1F-1B97B08CD15E}" type="datetimeFigureOut">
              <a:rPr lang="es-MX" smtClean="0"/>
              <a:t>16/12/2015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9B0C61A-F157-4D80-8183-AEB778B801A3}"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EBEEC57-DC63-4AE9-AC1F-1B97B08CD15E}" type="datetimeFigureOut">
              <a:rPr lang="es-MX" smtClean="0"/>
              <a:t>16/12/2015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9B0C61A-F157-4D80-8183-AEB778B801A3}"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EBEEC57-DC63-4AE9-AC1F-1B97B08CD15E}" type="datetimeFigureOut">
              <a:rPr lang="es-MX" smtClean="0"/>
              <a:t>16/12/2015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9B0C61A-F157-4D80-8183-AEB778B801A3}"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7EBEEC57-DC63-4AE9-AC1F-1B97B08CD15E}" type="datetimeFigureOut">
              <a:rPr lang="es-MX" smtClean="0"/>
              <a:t>16/12/2015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19B0C61A-F157-4D80-8183-AEB778B801A3}"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EBEEC57-DC63-4AE9-AC1F-1B97B08CD15E}" type="datetimeFigureOut">
              <a:rPr lang="es-MX" smtClean="0"/>
              <a:t>16/12/2015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9B0C61A-F157-4D80-8183-AEB778B801A3}"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7EBEEC57-DC63-4AE9-AC1F-1B97B08CD15E}" type="datetimeFigureOut">
              <a:rPr lang="es-MX" smtClean="0"/>
              <a:t>16/12/2015</a:t>
            </a:fld>
            <a:endParaRPr lang="es-MX"/>
          </a:p>
        </p:txBody>
      </p:sp>
      <p:sp>
        <p:nvSpPr>
          <p:cNvPr id="27" name="26 Marcador de número de diapositiva"/>
          <p:cNvSpPr>
            <a:spLocks noGrp="1"/>
          </p:cNvSpPr>
          <p:nvPr>
            <p:ph type="sldNum" sz="quarter" idx="11"/>
          </p:nvPr>
        </p:nvSpPr>
        <p:spPr/>
        <p:txBody>
          <a:bodyPr rtlCol="0"/>
          <a:lstStyle/>
          <a:p>
            <a:fld id="{19B0C61A-F157-4D80-8183-AEB778B801A3}" type="slidenum">
              <a:rPr lang="es-MX" smtClean="0"/>
              <a:t>‹Nº›</a:t>
            </a:fld>
            <a:endParaRPr lang="es-MX"/>
          </a:p>
        </p:txBody>
      </p:sp>
      <p:sp>
        <p:nvSpPr>
          <p:cNvPr id="28" name="2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7EBEEC57-DC63-4AE9-AC1F-1B97B08CD15E}" type="datetimeFigureOut">
              <a:rPr lang="es-MX" smtClean="0"/>
              <a:t>16/12/2015</a:t>
            </a:fld>
            <a:endParaRPr lang="es-MX"/>
          </a:p>
        </p:txBody>
      </p:sp>
      <p:sp>
        <p:nvSpPr>
          <p:cNvPr id="4" name="3 Marcador de pie de página"/>
          <p:cNvSpPr>
            <a:spLocks noGrp="1"/>
          </p:cNvSpPr>
          <p:nvPr>
            <p:ph type="ftr" sz="quarter" idx="11"/>
          </p:nvPr>
        </p:nvSpPr>
        <p:spPr>
          <a:xfrm>
            <a:off x="5257800" y="612648"/>
            <a:ext cx="1325880" cy="457200"/>
          </a:xfrm>
        </p:spPr>
        <p:txBody>
          <a:bodyPr/>
          <a:lstStyle/>
          <a:p>
            <a:endParaRPr lang="es-MX"/>
          </a:p>
        </p:txBody>
      </p:sp>
      <p:sp>
        <p:nvSpPr>
          <p:cNvPr id="5" name="4 Marcador de número de diapositiva"/>
          <p:cNvSpPr>
            <a:spLocks noGrp="1"/>
          </p:cNvSpPr>
          <p:nvPr>
            <p:ph type="sldNum" sz="quarter" idx="12"/>
          </p:nvPr>
        </p:nvSpPr>
        <p:spPr>
          <a:xfrm>
            <a:off x="8174736" y="2272"/>
            <a:ext cx="762000" cy="365760"/>
          </a:xfrm>
        </p:spPr>
        <p:txBody>
          <a:bodyPr/>
          <a:lstStyle/>
          <a:p>
            <a:fld id="{19B0C61A-F157-4D80-8183-AEB778B801A3}"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EBEEC57-DC63-4AE9-AC1F-1B97B08CD15E}" type="datetimeFigureOut">
              <a:rPr lang="es-MX" smtClean="0"/>
              <a:t>16/12/2015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19B0C61A-F157-4D80-8183-AEB778B801A3}"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EBEEC57-DC63-4AE9-AC1F-1B97B08CD15E}" type="datetimeFigureOut">
              <a:rPr lang="es-MX" smtClean="0"/>
              <a:t>16/12/2015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9B0C61A-F157-4D80-8183-AEB778B801A3}"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7EBEEC57-DC63-4AE9-AC1F-1B97B08CD15E}" type="datetimeFigureOut">
              <a:rPr lang="es-MX" smtClean="0"/>
              <a:t>16/12/2015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19B0C61A-F157-4D80-8183-AEB778B801A3}"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EBEEC57-DC63-4AE9-AC1F-1B97B08CD15E}" type="datetimeFigureOut">
              <a:rPr lang="es-MX" smtClean="0"/>
              <a:t>16/12/2015</a:t>
            </a:fld>
            <a:endParaRPr lang="es-MX"/>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MX"/>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9B0C61A-F157-4D80-8183-AEB778B801A3}"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51520" y="692696"/>
            <a:ext cx="8640960" cy="5616624"/>
          </a:xfrm>
        </p:spPr>
        <p:txBody>
          <a:bodyPr>
            <a:normAutofit/>
          </a:bodyPr>
          <a:lstStyle/>
          <a:p>
            <a:r>
              <a:rPr lang="es-MX" sz="4800" b="1" dirty="0" smtClean="0">
                <a:solidFill>
                  <a:srgbClr val="24667A"/>
                </a:solidFill>
              </a:rPr>
              <a:t>SIGNIFICADO Y APRENDIZAJE SIGNIFICATIVO. </a:t>
            </a:r>
            <a:br>
              <a:rPr lang="es-MX" sz="4800" b="1" dirty="0" smtClean="0">
                <a:solidFill>
                  <a:srgbClr val="24667A"/>
                </a:solidFill>
              </a:rPr>
            </a:br>
            <a:r>
              <a:rPr lang="es-MX" dirty="0">
                <a:solidFill>
                  <a:srgbClr val="24667A"/>
                </a:solidFill>
              </a:rPr>
              <a:t/>
            </a:r>
            <a:br>
              <a:rPr lang="es-MX" dirty="0">
                <a:solidFill>
                  <a:srgbClr val="24667A"/>
                </a:solidFill>
              </a:rPr>
            </a:br>
            <a:r>
              <a:rPr lang="es-MX" sz="4000" i="1" dirty="0" smtClean="0">
                <a:solidFill>
                  <a:srgbClr val="24667A"/>
                </a:solidFill>
              </a:rPr>
              <a:t>D</a:t>
            </a:r>
            <a:r>
              <a:rPr lang="es-MX" sz="4000" i="1" dirty="0">
                <a:solidFill>
                  <a:srgbClr val="24667A"/>
                </a:solidFill>
              </a:rPr>
              <a:t>. Ausubel. </a:t>
            </a:r>
            <a:r>
              <a:rPr lang="es-MX" sz="4000" i="1" dirty="0" smtClean="0"/>
              <a:t/>
            </a:r>
            <a:br>
              <a:rPr lang="es-MX" sz="4000" i="1" dirty="0" smtClean="0"/>
            </a:br>
            <a:r>
              <a:rPr lang="es-MX" dirty="0" smtClean="0">
                <a:solidFill>
                  <a:srgbClr val="00B0F0"/>
                </a:solidFill>
              </a:rPr>
              <a:t/>
            </a:r>
            <a:br>
              <a:rPr lang="es-MX" dirty="0" smtClean="0">
                <a:solidFill>
                  <a:srgbClr val="00B0F0"/>
                </a:solidFill>
              </a:rPr>
            </a:br>
            <a:r>
              <a:rPr lang="es-MX" dirty="0" smtClean="0">
                <a:solidFill>
                  <a:schemeClr val="bg2">
                    <a:lumMod val="50000"/>
                  </a:schemeClr>
                </a:solidFill>
              </a:rPr>
              <a:t>(</a:t>
            </a:r>
            <a:r>
              <a:rPr lang="es-MX" dirty="0">
                <a:solidFill>
                  <a:schemeClr val="bg2">
                    <a:lumMod val="50000"/>
                  </a:schemeClr>
                </a:solidFill>
              </a:rPr>
              <a:t>Psicología Educativa. Un punto de vista cognoscitivo. Trillas, México).</a:t>
            </a:r>
          </a:p>
        </p:txBody>
      </p:sp>
    </p:spTree>
    <p:extLst>
      <p:ext uri="{BB962C8B-B14F-4D97-AF65-F5344CB8AC3E}">
        <p14:creationId xmlns:p14="http://schemas.microsoft.com/office/powerpoint/2010/main" val="93297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3059832" y="260648"/>
            <a:ext cx="2808312" cy="648072"/>
          </a:xfrm>
          <a:prstGeom prst="roundRect">
            <a:avLst/>
          </a:prstGeom>
          <a:ln w="38100">
            <a:solidFill>
              <a:schemeClr val="bg1">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smtClean="0"/>
              <a:t>Aprendizaje significativo </a:t>
            </a:r>
            <a:endParaRPr lang="es-MX" dirty="0"/>
          </a:p>
        </p:txBody>
      </p:sp>
      <p:cxnSp>
        <p:nvCxnSpPr>
          <p:cNvPr id="6" name="5 Conector recto de flecha"/>
          <p:cNvCxnSpPr/>
          <p:nvPr/>
        </p:nvCxnSpPr>
        <p:spPr>
          <a:xfrm>
            <a:off x="4463988" y="908720"/>
            <a:ext cx="0" cy="792088"/>
          </a:xfrm>
          <a:prstGeom prst="straightConnector1">
            <a:avLst/>
          </a:prstGeom>
          <a:ln w="38100">
            <a:solidFill>
              <a:schemeClr val="tx1">
                <a:lumMod val="85000"/>
                <a:lumOff val="15000"/>
              </a:schemeClr>
            </a:solidFill>
            <a:tailEnd type="arrow"/>
          </a:ln>
        </p:spPr>
        <p:style>
          <a:lnRef idx="1">
            <a:schemeClr val="accent1"/>
          </a:lnRef>
          <a:fillRef idx="0">
            <a:schemeClr val="accent1"/>
          </a:fillRef>
          <a:effectRef idx="0">
            <a:schemeClr val="accent1"/>
          </a:effectRef>
          <a:fontRef idx="minor">
            <a:schemeClr val="tx1"/>
          </a:fontRef>
        </p:style>
      </p:cxnSp>
      <p:sp>
        <p:nvSpPr>
          <p:cNvPr id="7" name="6 Rectángulo redondeado"/>
          <p:cNvSpPr/>
          <p:nvPr/>
        </p:nvSpPr>
        <p:spPr>
          <a:xfrm>
            <a:off x="539552" y="1700808"/>
            <a:ext cx="8208912" cy="1357746"/>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s-MX" sz="1200" dirty="0">
                <a:latin typeface="Century Gothic" panose="020B0502020202020204" pitchFamily="34" charset="0"/>
              </a:rPr>
              <a:t>C</a:t>
            </a:r>
            <a:r>
              <a:rPr lang="es-MX" sz="1200" dirty="0" smtClean="0">
                <a:latin typeface="Century Gothic" panose="020B0502020202020204" pitchFamily="34" charset="0"/>
              </a:rPr>
              <a:t>omprende la adquisición de nuevos significados y, a la inversa, éstos son producto del aprendizaje significativo. El surgimiento de nuevos significados en el alumno refleja la consumación de un proceso de aprendizaje significativo. Después de indicar con algunos pormenores lo abarcado por este proceso, examinaremos más explícitamente tanto la naturaleza del significado como su relación con el aprendizaje significativo</a:t>
            </a:r>
            <a:endParaRPr lang="es-MX" sz="1200" dirty="0">
              <a:latin typeface="Century Gothic" panose="020B0502020202020204" pitchFamily="34" charset="0"/>
            </a:endParaRPr>
          </a:p>
        </p:txBody>
      </p:sp>
      <p:cxnSp>
        <p:nvCxnSpPr>
          <p:cNvPr id="9" name="8 Conector recto de flecha"/>
          <p:cNvCxnSpPr/>
          <p:nvPr/>
        </p:nvCxnSpPr>
        <p:spPr>
          <a:xfrm flipH="1">
            <a:off x="1691680" y="3140968"/>
            <a:ext cx="648072" cy="5760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a:off x="6804248" y="3212976"/>
            <a:ext cx="864096" cy="43204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13 CuadroTexto"/>
          <p:cNvSpPr txBox="1"/>
          <p:nvPr/>
        </p:nvSpPr>
        <p:spPr>
          <a:xfrm>
            <a:off x="3995936" y="3283526"/>
            <a:ext cx="1296144" cy="276999"/>
          </a:xfrm>
          <a:prstGeom prst="rect">
            <a:avLst/>
          </a:prstGeom>
          <a:noFill/>
        </p:spPr>
        <p:txBody>
          <a:bodyPr wrap="square" rtlCol="0">
            <a:spAutoFit/>
          </a:bodyPr>
          <a:lstStyle/>
          <a:p>
            <a:pPr algn="ctr"/>
            <a:r>
              <a:rPr lang="es-MX" sz="1200" dirty="0" smtClean="0">
                <a:latin typeface="Century Gothic" panose="020B0502020202020204" pitchFamily="34" charset="0"/>
              </a:rPr>
              <a:t>factores</a:t>
            </a:r>
            <a:endParaRPr lang="es-MX" sz="1200" dirty="0">
              <a:latin typeface="Century Gothic" panose="020B0502020202020204" pitchFamily="34" charset="0"/>
            </a:endParaRPr>
          </a:p>
        </p:txBody>
      </p:sp>
      <p:sp>
        <p:nvSpPr>
          <p:cNvPr id="15" name="14 Rectángulo redondeado"/>
          <p:cNvSpPr/>
          <p:nvPr/>
        </p:nvSpPr>
        <p:spPr>
          <a:xfrm>
            <a:off x="251520" y="3789040"/>
            <a:ext cx="3312368" cy="2918226"/>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s-MX" sz="1200" dirty="0">
                <a:latin typeface="Century Gothic" panose="020B0502020202020204" pitchFamily="34" charset="0"/>
              </a:rPr>
              <a:t>L</a:t>
            </a:r>
            <a:r>
              <a:rPr lang="es-MX" sz="1200" dirty="0" smtClean="0">
                <a:latin typeface="Century Gothic" panose="020B0502020202020204" pitchFamily="34" charset="0"/>
              </a:rPr>
              <a:t>a naturaleza del material, es obvio que no debe pecar de arbitrario ni de vago para que pueda relacionarse de modo intencionado y sustancial con las correspondientes ideas pertinentes que se hallen dentro del dominio de la capacidad humana (a las correspondientes ideas pertinentes ideas que por lo menos algunos seres humanos sean capaces de aprender sí se les concede la oportunidad de hacerlo)</a:t>
            </a:r>
            <a:endParaRPr lang="es-MX" sz="1200" dirty="0">
              <a:latin typeface="Century Gothic" panose="020B0502020202020204" pitchFamily="34" charset="0"/>
            </a:endParaRPr>
          </a:p>
        </p:txBody>
      </p:sp>
      <p:sp>
        <p:nvSpPr>
          <p:cNvPr id="17" name="16 Rectángulo redondeado"/>
          <p:cNvSpPr/>
          <p:nvPr/>
        </p:nvSpPr>
        <p:spPr>
          <a:xfrm>
            <a:off x="5508104" y="3930646"/>
            <a:ext cx="3492388" cy="2918226"/>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s-MX" sz="1200" dirty="0" smtClean="0">
                <a:latin typeface="Century Gothic" panose="020B0502020202020204" pitchFamily="34" charset="0"/>
              </a:rPr>
              <a:t>El segundo factor determinante de que el material de aprendizaje sea o no potencialmente significativo varía exclusivamente en función de la estructura cognoscitiva del alumno. La adquisición de significados como fenómeno natural ocurre en seres humanos específicos, y no en la humanidad en general. </a:t>
            </a:r>
            <a:endParaRPr lang="es-MX" sz="1200" dirty="0">
              <a:latin typeface="Century Gothic" panose="020B0502020202020204" pitchFamily="34" charset="0"/>
            </a:endParaRPr>
          </a:p>
        </p:txBody>
      </p:sp>
    </p:spTree>
    <p:extLst>
      <p:ext uri="{BB962C8B-B14F-4D97-AF65-F5344CB8AC3E}">
        <p14:creationId xmlns:p14="http://schemas.microsoft.com/office/powerpoint/2010/main" val="1614071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redondeado"/>
          <p:cNvSpPr/>
          <p:nvPr/>
        </p:nvSpPr>
        <p:spPr>
          <a:xfrm>
            <a:off x="3059832" y="260648"/>
            <a:ext cx="2808312" cy="648072"/>
          </a:xfrm>
          <a:prstGeom prst="roundRect">
            <a:avLst/>
          </a:prstGeom>
          <a:ln w="38100">
            <a:solidFill>
              <a:schemeClr val="bg1">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smtClean="0">
                <a:latin typeface="Century Gothic" panose="020B0502020202020204" pitchFamily="34" charset="0"/>
              </a:rPr>
              <a:t>Tipos de aprendizaje </a:t>
            </a:r>
            <a:endParaRPr lang="es-MX" dirty="0">
              <a:latin typeface="Century Gothic" panose="020B0502020202020204" pitchFamily="34" charset="0"/>
            </a:endParaRPr>
          </a:p>
        </p:txBody>
      </p:sp>
      <p:cxnSp>
        <p:nvCxnSpPr>
          <p:cNvPr id="7" name="6 Conector recto de flecha"/>
          <p:cNvCxnSpPr/>
          <p:nvPr/>
        </p:nvCxnSpPr>
        <p:spPr>
          <a:xfrm flipH="1">
            <a:off x="1619672" y="1052736"/>
            <a:ext cx="1728192" cy="7920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p:nvPr/>
        </p:nvCxnSpPr>
        <p:spPr>
          <a:xfrm>
            <a:off x="4463988" y="1052736"/>
            <a:ext cx="0" cy="7920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a:off x="5580112" y="1052736"/>
            <a:ext cx="1944216" cy="792088"/>
          </a:xfrm>
          <a:prstGeom prst="straightConnector1">
            <a:avLst/>
          </a:prstGeom>
          <a:ln w="38100">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3" name="12 Rectángulo redondeado"/>
          <p:cNvSpPr/>
          <p:nvPr/>
        </p:nvSpPr>
        <p:spPr>
          <a:xfrm>
            <a:off x="179512" y="2029660"/>
            <a:ext cx="2448272" cy="1152128"/>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smtClean="0">
                <a:latin typeface="Century Gothic" panose="020B0502020202020204" pitchFamily="34" charset="0"/>
              </a:rPr>
              <a:t>Aprendizaje por representaciones </a:t>
            </a:r>
            <a:endParaRPr lang="es-MX" dirty="0">
              <a:latin typeface="Century Gothic" panose="020B0502020202020204" pitchFamily="34" charset="0"/>
            </a:endParaRPr>
          </a:p>
        </p:txBody>
      </p:sp>
      <p:sp>
        <p:nvSpPr>
          <p:cNvPr id="14" name="13 Rectángulo redondeado"/>
          <p:cNvSpPr/>
          <p:nvPr/>
        </p:nvSpPr>
        <p:spPr>
          <a:xfrm>
            <a:off x="3239852" y="2060848"/>
            <a:ext cx="2448272" cy="1152128"/>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smtClean="0">
                <a:latin typeface="Century Gothic" panose="020B0502020202020204" pitchFamily="34" charset="0"/>
              </a:rPr>
              <a:t>Aprendizaje por conceptos </a:t>
            </a:r>
            <a:endParaRPr lang="es-MX" dirty="0">
              <a:latin typeface="Century Gothic" panose="020B0502020202020204" pitchFamily="34" charset="0"/>
            </a:endParaRPr>
          </a:p>
        </p:txBody>
      </p:sp>
      <p:sp>
        <p:nvSpPr>
          <p:cNvPr id="15" name="14 Rectángulo redondeado"/>
          <p:cNvSpPr/>
          <p:nvPr/>
        </p:nvSpPr>
        <p:spPr>
          <a:xfrm>
            <a:off x="6542767" y="2013248"/>
            <a:ext cx="2448272" cy="1152128"/>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smtClean="0">
                <a:latin typeface="Century Gothic" panose="020B0502020202020204" pitchFamily="34" charset="0"/>
              </a:rPr>
              <a:t>Aprendizaje por proposiciones </a:t>
            </a:r>
            <a:endParaRPr lang="es-MX" dirty="0">
              <a:latin typeface="Century Gothic" panose="020B0502020202020204" pitchFamily="34" charset="0"/>
            </a:endParaRPr>
          </a:p>
        </p:txBody>
      </p:sp>
      <p:cxnSp>
        <p:nvCxnSpPr>
          <p:cNvPr id="16" name="15 Conector recto de flecha"/>
          <p:cNvCxnSpPr/>
          <p:nvPr/>
        </p:nvCxnSpPr>
        <p:spPr>
          <a:xfrm>
            <a:off x="1403648" y="3212976"/>
            <a:ext cx="0" cy="7920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a:off x="4463988" y="3212976"/>
            <a:ext cx="0" cy="7920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17 Conector recto de flecha"/>
          <p:cNvCxnSpPr/>
          <p:nvPr/>
        </p:nvCxnSpPr>
        <p:spPr>
          <a:xfrm>
            <a:off x="7884368" y="3165376"/>
            <a:ext cx="0" cy="7920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18 Rectángulo redondeado"/>
          <p:cNvSpPr/>
          <p:nvPr/>
        </p:nvSpPr>
        <p:spPr>
          <a:xfrm>
            <a:off x="73077" y="4035718"/>
            <a:ext cx="2700300" cy="2016224"/>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s-MX" sz="1400" dirty="0" smtClean="0">
                <a:latin typeface="Century Gothic" panose="020B0502020202020204" pitchFamily="34" charset="0"/>
              </a:rPr>
              <a:t>Es cuando el niño adquiere el vocabulario. Primero aprende palabras que representan objetos reales que tienen significado parapara el. Sin embargo no los identifica como categorías</a:t>
            </a:r>
            <a:endParaRPr lang="es-MX" sz="1400" dirty="0">
              <a:latin typeface="Century Gothic" panose="020B0502020202020204" pitchFamily="34" charset="0"/>
            </a:endParaRPr>
          </a:p>
        </p:txBody>
      </p:sp>
      <p:sp>
        <p:nvSpPr>
          <p:cNvPr id="21" name="20 Rectángulo redondeado"/>
          <p:cNvSpPr/>
          <p:nvPr/>
        </p:nvSpPr>
        <p:spPr>
          <a:xfrm>
            <a:off x="3239852" y="4206018"/>
            <a:ext cx="2700300" cy="2016224"/>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s-MX" sz="1400" dirty="0" smtClean="0">
                <a:latin typeface="Century Gothic" panose="020B0502020202020204" pitchFamily="34" charset="0"/>
              </a:rPr>
              <a:t>En este tipo de aprendizaje el sujeto abstrae de la realidad objetiva aquellos atributos comunes a los objetos que les hace pertenecer a una cierta clase. </a:t>
            </a:r>
            <a:r>
              <a:rPr lang="es-MX" sz="1400" dirty="0" err="1" smtClean="0">
                <a:latin typeface="Century Gothic" panose="020B0502020202020204" pitchFamily="34" charset="0"/>
              </a:rPr>
              <a:t>Ausbel</a:t>
            </a:r>
            <a:r>
              <a:rPr lang="es-MX" sz="1400" dirty="0" smtClean="0">
                <a:latin typeface="Century Gothic" panose="020B0502020202020204" pitchFamily="34" charset="0"/>
              </a:rPr>
              <a:t> define los conceptos como objetos</a:t>
            </a:r>
            <a:endParaRPr lang="es-MX" sz="1400" dirty="0">
              <a:latin typeface="Century Gothic" panose="020B0502020202020204" pitchFamily="34" charset="0"/>
            </a:endParaRPr>
          </a:p>
        </p:txBody>
      </p:sp>
      <p:sp>
        <p:nvSpPr>
          <p:cNvPr id="22" name="21 Rectángulo redondeado"/>
          <p:cNvSpPr/>
          <p:nvPr/>
        </p:nvSpPr>
        <p:spPr>
          <a:xfrm>
            <a:off x="6416753" y="4220795"/>
            <a:ext cx="2700300" cy="2016224"/>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s-MX" sz="1200" dirty="0" smtClean="0">
                <a:latin typeface="Century Gothic" panose="020B0502020202020204" pitchFamily="34" charset="0"/>
              </a:rPr>
              <a:t>Cuando conoce el significado de los conceptos, puede formar frases que contengan dos o mas conceptos en donde afirme o niegue algo. </a:t>
            </a:r>
            <a:r>
              <a:rPr lang="es-MX" sz="1200" dirty="0" err="1">
                <a:latin typeface="Century Gothic" panose="020B0502020202020204" pitchFamily="34" charset="0"/>
              </a:rPr>
              <a:t>A</a:t>
            </a:r>
            <a:r>
              <a:rPr lang="es-MX" sz="1200" dirty="0" err="1" smtClean="0">
                <a:latin typeface="Century Gothic" panose="020B0502020202020204" pitchFamily="34" charset="0"/>
              </a:rPr>
              <a:t>si</a:t>
            </a:r>
            <a:r>
              <a:rPr lang="es-MX" sz="1200" dirty="0" smtClean="0">
                <a:latin typeface="Century Gothic" panose="020B0502020202020204" pitchFamily="34" charset="0"/>
              </a:rPr>
              <a:t>, un   concepto nuevo es asimilando al integrarlo en su estructura cognitiva con los conocimientos previos </a:t>
            </a:r>
            <a:endParaRPr lang="es-MX" sz="1200" dirty="0">
              <a:latin typeface="Century Gothic" panose="020B0502020202020204" pitchFamily="34" charset="0"/>
            </a:endParaRPr>
          </a:p>
        </p:txBody>
      </p:sp>
      <p:pic>
        <p:nvPicPr>
          <p:cNvPr id="2050" name="Picture 2" descr="http://3.bp.blogspot.com/-5LBVc0RJ8Yg/TfqEH1UeBkI/AAAAAAAAACU/l0MVzSPdKB0/s1600/un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458712">
            <a:off x="385083" y="237002"/>
            <a:ext cx="1345047" cy="1367687"/>
          </a:xfrm>
          <a:prstGeom prst="rect">
            <a:avLst/>
          </a:prstGeom>
          <a:noFill/>
          <a:extLst>
            <a:ext uri="{909E8E84-426E-40DD-AFC4-6F175D3DCCD1}">
              <a14:hiddenFill xmlns:a14="http://schemas.microsoft.com/office/drawing/2010/main">
                <a:solidFill>
                  <a:srgbClr val="FFFFFF"/>
                </a:solidFill>
              </a14:hiddenFill>
            </a:ext>
          </a:extLst>
        </p:spPr>
      </p:pic>
      <p:sp>
        <p:nvSpPr>
          <p:cNvPr id="23" name="AutoShape 4" descr="https://encrypted-tbn2.gstatic.com/images?q=tbn:ANd9GcSeREEqAEYG1OMILN1Bjktgb1De8_gOWk3Wv6RGYks7OwdmT7k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24" name="AutoShape 6" descr="https://encrypted-tbn2.gstatic.com/images?q=tbn:ANd9GcSeREEqAEYG1OMILN1Bjktgb1De8_gOWk3Wv6RGYks7OwdmT7k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25" name="2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849455">
            <a:off x="7145724" y="154260"/>
            <a:ext cx="1872208" cy="1372000"/>
          </a:xfrm>
          <a:prstGeom prst="rect">
            <a:avLst/>
          </a:prstGeom>
        </p:spPr>
      </p:pic>
    </p:spTree>
    <p:extLst>
      <p:ext uri="{BB962C8B-B14F-4D97-AF65-F5344CB8AC3E}">
        <p14:creationId xmlns:p14="http://schemas.microsoft.com/office/powerpoint/2010/main" val="3744400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3059832" y="260648"/>
            <a:ext cx="2808312" cy="648072"/>
          </a:xfrm>
          <a:prstGeom prst="roundRect">
            <a:avLst/>
          </a:prstGeom>
          <a:ln w="38100">
            <a:solidFill>
              <a:schemeClr val="bg1">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b="1" dirty="0" smtClean="0">
                <a:latin typeface="Century Gothic" panose="020B0502020202020204" pitchFamily="34" charset="0"/>
              </a:rPr>
              <a:t>Metacognición </a:t>
            </a:r>
            <a:endParaRPr lang="es-MX" b="1" dirty="0">
              <a:latin typeface="Century Gothic" panose="020B0502020202020204" pitchFamily="34" charset="0"/>
            </a:endParaRPr>
          </a:p>
        </p:txBody>
      </p:sp>
      <p:sp>
        <p:nvSpPr>
          <p:cNvPr id="5" name="4 Rectángulo redondeado"/>
          <p:cNvSpPr/>
          <p:nvPr/>
        </p:nvSpPr>
        <p:spPr>
          <a:xfrm>
            <a:off x="951803" y="1340768"/>
            <a:ext cx="3528392" cy="2592288"/>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s-MX" sz="1400" dirty="0">
                <a:latin typeface="Century Gothic" pitchFamily="34" charset="0"/>
              </a:rPr>
              <a:t>D</a:t>
            </a:r>
            <a:r>
              <a:rPr lang="es-MX" sz="1400" dirty="0" smtClean="0">
                <a:latin typeface="Century Gothic" pitchFamily="34" charset="0"/>
              </a:rPr>
              <a:t>isposición </a:t>
            </a:r>
            <a:r>
              <a:rPr lang="es-MX" sz="1400" dirty="0">
                <a:latin typeface="Century Gothic" pitchFamily="34" charset="0"/>
              </a:rPr>
              <a:t>para relacionar, no arbitraria, sino sustancialmente, el material nuevo con su estructura cognoscitiva, como que el material que aprende es potencialmente significativo para él, especialmente relacionable con su estructura de conocimiento, de modo intencional y no al pie de la letra.</a:t>
            </a:r>
          </a:p>
          <a:p>
            <a:pPr algn="ctr"/>
            <a:endParaRPr lang="es-MX" sz="1400" dirty="0">
              <a:latin typeface="Century Gothic" pitchFamily="34" charset="0"/>
            </a:endParaRPr>
          </a:p>
        </p:txBody>
      </p:sp>
      <p:sp>
        <p:nvSpPr>
          <p:cNvPr id="6" name="5 Rectángulo redondeado"/>
          <p:cNvSpPr/>
          <p:nvPr/>
        </p:nvSpPr>
        <p:spPr>
          <a:xfrm>
            <a:off x="4932040" y="1393443"/>
            <a:ext cx="3528392" cy="2592288"/>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r>
              <a:rPr lang="es-MX" sz="1400" dirty="0"/>
              <a:t> </a:t>
            </a:r>
          </a:p>
          <a:p>
            <a:pPr algn="ctr"/>
            <a:r>
              <a:rPr lang="es-MX" sz="1400" dirty="0">
                <a:latin typeface="Century Gothic" pitchFamily="34" charset="0"/>
              </a:rPr>
              <a:t>Los conceptos se adquieren con más facilidad cuando los casos concretos de los que son abstraídos se asocian frecuentemente en lugar de rara vez con los atributos (de criterio) que los definen, y cuando los sujetos poseen más información pertinente sobre la naturaleza de ese atributo</a:t>
            </a:r>
          </a:p>
          <a:p>
            <a:pPr algn="ctr"/>
            <a:r>
              <a:rPr lang="es-MX" sz="1400" dirty="0">
                <a:latin typeface="Century Gothic" pitchFamily="34" charset="0"/>
              </a:rPr>
              <a:t>(</a:t>
            </a:r>
            <a:r>
              <a:rPr lang="es-MX" sz="1400" dirty="0" err="1">
                <a:latin typeface="Century Gothic" pitchFamily="34" charset="0"/>
              </a:rPr>
              <a:t>Underwood</a:t>
            </a:r>
            <a:r>
              <a:rPr lang="es-MX" sz="1400" dirty="0">
                <a:latin typeface="Century Gothic" pitchFamily="34" charset="0"/>
              </a:rPr>
              <a:t> y Richardson, 1956).</a:t>
            </a:r>
          </a:p>
          <a:p>
            <a:pPr algn="ctr"/>
            <a:endParaRPr lang="es-MX" sz="1400" dirty="0">
              <a:latin typeface="Century Gothic" pitchFamily="34" charset="0"/>
            </a:endParaRPr>
          </a:p>
        </p:txBody>
      </p:sp>
      <p:sp>
        <p:nvSpPr>
          <p:cNvPr id="7" name="6 Rectángulo redondeado"/>
          <p:cNvSpPr/>
          <p:nvPr/>
        </p:nvSpPr>
        <p:spPr>
          <a:xfrm>
            <a:off x="2987824" y="4725144"/>
            <a:ext cx="3528392" cy="792088"/>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sz="1400" dirty="0" smtClean="0"/>
          </a:p>
          <a:p>
            <a:pPr algn="ctr"/>
            <a:endParaRPr lang="es-MX" sz="1400" dirty="0"/>
          </a:p>
          <a:p>
            <a:pPr algn="ctr"/>
            <a:r>
              <a:rPr lang="es-MX" sz="1400" dirty="0" smtClean="0">
                <a:latin typeface="Century Gothic" pitchFamily="34" charset="0"/>
              </a:rPr>
              <a:t>Meta  </a:t>
            </a:r>
            <a:r>
              <a:rPr lang="es-MX" sz="1400" dirty="0">
                <a:latin typeface="Century Gothic" pitchFamily="34" charset="0"/>
              </a:rPr>
              <a:t>del aprendizaje: adquisición de significados nuevos.</a:t>
            </a:r>
          </a:p>
          <a:p>
            <a:pPr algn="ctr"/>
            <a:r>
              <a:rPr lang="es-MX" sz="1400" dirty="0"/>
              <a:t> </a:t>
            </a:r>
          </a:p>
          <a:p>
            <a:pPr algn="ctr"/>
            <a:endParaRPr lang="es-MX" sz="1400" dirty="0">
              <a:latin typeface="Century Gothic" panose="020B0502020202020204" pitchFamily="34" charset="0"/>
            </a:endParaRPr>
          </a:p>
        </p:txBody>
      </p:sp>
      <p:cxnSp>
        <p:nvCxnSpPr>
          <p:cNvPr id="8" name="7 Conector recto de flecha"/>
          <p:cNvCxnSpPr>
            <a:endCxn id="5" idx="0"/>
          </p:cNvCxnSpPr>
          <p:nvPr/>
        </p:nvCxnSpPr>
        <p:spPr>
          <a:xfrm flipH="1">
            <a:off x="2715999" y="908720"/>
            <a:ext cx="847889" cy="43204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a:endCxn id="6" idx="0"/>
          </p:cNvCxnSpPr>
          <p:nvPr/>
        </p:nvCxnSpPr>
        <p:spPr>
          <a:xfrm>
            <a:off x="5724128" y="908720"/>
            <a:ext cx="972108" cy="48472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p:cNvCxnSpPr>
            <a:stCxn id="5" idx="2"/>
            <a:endCxn id="7" idx="0"/>
          </p:cNvCxnSpPr>
          <p:nvPr/>
        </p:nvCxnSpPr>
        <p:spPr>
          <a:xfrm>
            <a:off x="2715999" y="3933056"/>
            <a:ext cx="2036021" cy="792088"/>
          </a:xfrm>
          <a:prstGeom prst="line">
            <a:avLst/>
          </a:prstGeom>
        </p:spPr>
        <p:style>
          <a:lnRef idx="2">
            <a:schemeClr val="dk1"/>
          </a:lnRef>
          <a:fillRef idx="0">
            <a:schemeClr val="dk1"/>
          </a:fillRef>
          <a:effectRef idx="1">
            <a:schemeClr val="dk1"/>
          </a:effectRef>
          <a:fontRef idx="minor">
            <a:schemeClr val="tx1"/>
          </a:fontRef>
        </p:style>
      </p:cxnSp>
      <p:cxnSp>
        <p:nvCxnSpPr>
          <p:cNvPr id="18" name="17 Conector recto"/>
          <p:cNvCxnSpPr>
            <a:stCxn id="7" idx="0"/>
            <a:endCxn id="6" idx="2"/>
          </p:cNvCxnSpPr>
          <p:nvPr/>
        </p:nvCxnSpPr>
        <p:spPr>
          <a:xfrm flipV="1">
            <a:off x="4752020" y="3985731"/>
            <a:ext cx="1944216" cy="739413"/>
          </a:xfrm>
          <a:prstGeom prst="line">
            <a:avLst/>
          </a:prstGeom>
        </p:spPr>
        <p:style>
          <a:lnRef idx="2">
            <a:schemeClr val="dk1"/>
          </a:lnRef>
          <a:fillRef idx="0">
            <a:schemeClr val="dk1"/>
          </a:fillRef>
          <a:effectRef idx="1">
            <a:schemeClr val="dk1"/>
          </a:effectRef>
          <a:fontRef idx="minor">
            <a:schemeClr val="tx1"/>
          </a:fontRef>
        </p:style>
      </p:cxnSp>
      <p:pic>
        <p:nvPicPr>
          <p:cNvPr id="1026" name="Picture 2" descr="http://conexiones.digital/wp-content/uploads/2015/05/MetacognitiveSkills.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4436920"/>
            <a:ext cx="2728358" cy="151235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thumbs.dreamstime.com/thumb_275/12123538472UdpS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93613" y="4436920"/>
            <a:ext cx="2065412" cy="2065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3564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4102" y="-27384"/>
            <a:ext cx="1442120" cy="16551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Rectángulo redondeado"/>
          <p:cNvSpPr/>
          <p:nvPr/>
        </p:nvSpPr>
        <p:spPr>
          <a:xfrm>
            <a:off x="3059832" y="260648"/>
            <a:ext cx="3024336" cy="648072"/>
          </a:xfrm>
          <a:prstGeom prst="roundRect">
            <a:avLst/>
          </a:prstGeom>
          <a:ln w="38100">
            <a:solidFill>
              <a:schemeClr val="bg1">
                <a:lumMod val="20000"/>
                <a:lumOff val="8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MX" b="1" dirty="0" smtClean="0">
                <a:latin typeface="Century Gothic" panose="020B0502020202020204" pitchFamily="34" charset="0"/>
              </a:rPr>
              <a:t>USOS EN LA EDUCACIÓN</a:t>
            </a:r>
          </a:p>
          <a:p>
            <a:pPr algn="ctr"/>
            <a:r>
              <a:rPr lang="es-MX" b="1" dirty="0" smtClean="0">
                <a:latin typeface="Century Gothic" panose="020B0502020202020204" pitchFamily="34" charset="0"/>
              </a:rPr>
              <a:t>Metacognición </a:t>
            </a:r>
            <a:endParaRPr lang="es-MX" b="1" dirty="0">
              <a:latin typeface="Century Gothic" panose="020B0502020202020204" pitchFamily="34" charset="0"/>
            </a:endParaRPr>
          </a:p>
        </p:txBody>
      </p:sp>
      <p:sp>
        <p:nvSpPr>
          <p:cNvPr id="6" name="5 Rectángulo redondeado"/>
          <p:cNvSpPr/>
          <p:nvPr/>
        </p:nvSpPr>
        <p:spPr>
          <a:xfrm>
            <a:off x="1187624" y="1484784"/>
            <a:ext cx="6768752" cy="1584176"/>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s-MX" sz="1400" dirty="0"/>
              <a:t> </a:t>
            </a:r>
            <a:r>
              <a:rPr lang="es-MX" sz="1400" dirty="0" smtClean="0"/>
              <a:t>Refleja </a:t>
            </a:r>
            <a:r>
              <a:rPr lang="es-MX" sz="1400" dirty="0"/>
              <a:t>diferencias de organización de la personalidad y otras determinadas genéticamente y por la experiencia, en cuanto a capacidad y funcionamiento cognoscitivos; y en sentido muy real, media entre la motivación y la emoción, por una parte, y entre la cognición por la otra (Paul, 1959</a:t>
            </a:r>
            <a:r>
              <a:rPr lang="es-MX" sz="1400" dirty="0" smtClean="0"/>
              <a:t>).</a:t>
            </a:r>
          </a:p>
          <a:p>
            <a:pPr algn="ctr"/>
            <a:endParaRPr lang="es-MX" sz="1400" dirty="0">
              <a:latin typeface="Century Gothic" pitchFamily="34" charset="0"/>
            </a:endParaRPr>
          </a:p>
          <a:p>
            <a:pPr algn="ctr"/>
            <a:r>
              <a:rPr lang="es-MX" sz="1400" dirty="0"/>
              <a:t>Entre los diversos atributos generales de la organización y el funcionamiento cognoscitivos que ya estudiamos en este volumen están:</a:t>
            </a:r>
            <a:endParaRPr lang="es-MX" sz="1400" dirty="0">
              <a:latin typeface="Century Gothic" pitchFamily="34" charset="0"/>
            </a:endParaRPr>
          </a:p>
        </p:txBody>
      </p:sp>
      <p:sp>
        <p:nvSpPr>
          <p:cNvPr id="7" name="6 Rectángulo redondeado"/>
          <p:cNvSpPr/>
          <p:nvPr/>
        </p:nvSpPr>
        <p:spPr>
          <a:xfrm>
            <a:off x="268680" y="4149080"/>
            <a:ext cx="2808312" cy="1584176"/>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sz="1200" dirty="0" smtClean="0"/>
          </a:p>
          <a:p>
            <a:pPr algn="ctr"/>
            <a:r>
              <a:rPr lang="es-MX" sz="1200" dirty="0" smtClean="0">
                <a:latin typeface="Century Gothic" pitchFamily="34" charset="0"/>
              </a:rPr>
              <a:t>a</a:t>
            </a:r>
            <a:r>
              <a:rPr lang="es-MX" sz="1200" dirty="0">
                <a:latin typeface="Century Gothic" pitchFamily="34" charset="0"/>
              </a:rPr>
              <a:t>) la tendencia a que el</a:t>
            </a:r>
          </a:p>
          <a:p>
            <a:pPr algn="ctr"/>
            <a:r>
              <a:rPr lang="es-MX" sz="1200" dirty="0">
                <a:latin typeface="Century Gothic" pitchFamily="34" charset="0"/>
              </a:rPr>
              <a:t>alumno adquiera cuerpos enteramente nuevos de conocimientos o componentes</a:t>
            </a:r>
          </a:p>
          <a:p>
            <a:pPr algn="ctr"/>
            <a:r>
              <a:rPr lang="es-MX" sz="1200" dirty="0">
                <a:latin typeface="Century Gothic" pitchFamily="34" charset="0"/>
              </a:rPr>
              <a:t>nuevos de cuerpos familiares de conocimiento para seguir el principio de</a:t>
            </a:r>
          </a:p>
          <a:p>
            <a:pPr algn="ctr"/>
            <a:r>
              <a:rPr lang="es-MX" sz="1200" dirty="0">
                <a:latin typeface="Century Gothic" pitchFamily="34" charset="0"/>
              </a:rPr>
              <a:t>diferenciación progresiva</a:t>
            </a:r>
            <a:r>
              <a:rPr lang="es-MX" sz="1200" dirty="0" smtClean="0"/>
              <a:t> </a:t>
            </a:r>
          </a:p>
          <a:p>
            <a:pPr algn="ctr"/>
            <a:endParaRPr lang="es-MX" sz="1200" dirty="0">
              <a:latin typeface="Century Gothic" panose="020B0502020202020204" pitchFamily="34" charset="0"/>
            </a:endParaRPr>
          </a:p>
        </p:txBody>
      </p:sp>
      <p:cxnSp>
        <p:nvCxnSpPr>
          <p:cNvPr id="8" name="7 Conector recto de flecha"/>
          <p:cNvCxnSpPr>
            <a:endCxn id="6" idx="0"/>
          </p:cNvCxnSpPr>
          <p:nvPr/>
        </p:nvCxnSpPr>
        <p:spPr>
          <a:xfrm flipH="1">
            <a:off x="4572000" y="908720"/>
            <a:ext cx="2" cy="5760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p:cNvCxnSpPr>
            <a:stCxn id="6" idx="2"/>
            <a:endCxn id="20" idx="0"/>
          </p:cNvCxnSpPr>
          <p:nvPr/>
        </p:nvCxnSpPr>
        <p:spPr>
          <a:xfrm>
            <a:off x="4572000" y="3068960"/>
            <a:ext cx="2916324" cy="864096"/>
          </a:xfrm>
          <a:prstGeom prst="line">
            <a:avLst/>
          </a:prstGeom>
        </p:spPr>
        <p:style>
          <a:lnRef idx="2">
            <a:schemeClr val="dk1"/>
          </a:lnRef>
          <a:fillRef idx="0">
            <a:schemeClr val="dk1"/>
          </a:fillRef>
          <a:effectRef idx="1">
            <a:schemeClr val="dk1"/>
          </a:effectRef>
          <a:fontRef idx="minor">
            <a:schemeClr val="tx1"/>
          </a:fontRef>
        </p:style>
      </p:cxnSp>
      <p:sp>
        <p:nvSpPr>
          <p:cNvPr id="19" name="18 Rectángulo redondeado"/>
          <p:cNvSpPr/>
          <p:nvPr/>
        </p:nvSpPr>
        <p:spPr>
          <a:xfrm>
            <a:off x="3275858" y="3933056"/>
            <a:ext cx="2592288" cy="2366178"/>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s-MX" sz="1200" dirty="0" smtClean="0">
                <a:latin typeface="Century Gothic" pitchFamily="34" charset="0"/>
              </a:rPr>
              <a:t>b</a:t>
            </a:r>
            <a:r>
              <a:rPr lang="es-MX" sz="1200" dirty="0">
                <a:latin typeface="Century Gothic" pitchFamily="34" charset="0"/>
              </a:rPr>
              <a:t>) la tendencia al reduccionismo o simplificación</a:t>
            </a:r>
          </a:p>
          <a:p>
            <a:pPr algn="ctr"/>
            <a:r>
              <a:rPr lang="es-MX" sz="1200" dirty="0">
                <a:latin typeface="Century Gothic" pitchFamily="34" charset="0"/>
              </a:rPr>
              <a:t>cognoscitivos a fin de aminorar la carga cognoscitiva que se manifiesta en</a:t>
            </a:r>
          </a:p>
          <a:p>
            <a:pPr algn="ctr"/>
            <a:r>
              <a:rPr lang="es-MX" sz="1200" dirty="0">
                <a:latin typeface="Century Gothic" pitchFamily="34" charset="0"/>
              </a:rPr>
              <a:t>procesos como la abstracción, formación de conceptos, categorización,</a:t>
            </a:r>
          </a:p>
          <a:p>
            <a:pPr algn="ctr"/>
            <a:r>
              <a:rPr lang="es-MX" sz="1200" dirty="0">
                <a:latin typeface="Century Gothic" pitchFamily="34" charset="0"/>
              </a:rPr>
              <a:t>generalización y asimilación </a:t>
            </a:r>
            <a:r>
              <a:rPr lang="es-MX" sz="1200" dirty="0" err="1">
                <a:latin typeface="Century Gothic" pitchFamily="34" charset="0"/>
              </a:rPr>
              <a:t>obliterativa</a:t>
            </a:r>
            <a:endParaRPr lang="es-MX" sz="1200" dirty="0">
              <a:latin typeface="Century Gothic" panose="020B0502020202020204" pitchFamily="34" charset="0"/>
            </a:endParaRPr>
          </a:p>
        </p:txBody>
      </p:sp>
      <p:sp>
        <p:nvSpPr>
          <p:cNvPr id="20" name="19 Rectángulo redondeado"/>
          <p:cNvSpPr/>
          <p:nvPr/>
        </p:nvSpPr>
        <p:spPr>
          <a:xfrm>
            <a:off x="6084168" y="3933056"/>
            <a:ext cx="2808312" cy="2523550"/>
          </a:xfrm>
          <a:prstGeom prst="roundRect">
            <a:avLst/>
          </a:prstGeom>
          <a:ln w="38100">
            <a:solidFill>
              <a:schemeClr val="bg1">
                <a:lumMod val="20000"/>
                <a:lumOff val="80000"/>
              </a:schemeClr>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s-MX" sz="1200" dirty="0">
                <a:latin typeface="Century Gothic" pitchFamily="34" charset="0"/>
              </a:rPr>
              <a:t>c) la tendencia a lograr mayor consistencia o congruencia internas de significado dentro de la estructura</a:t>
            </a:r>
          </a:p>
          <a:p>
            <a:pPr algn="ctr"/>
            <a:r>
              <a:rPr lang="es-MX" sz="1200" dirty="0">
                <a:latin typeface="Century Gothic" pitchFamily="34" charset="0"/>
              </a:rPr>
              <a:t>cognoscitiva, olvidando selectivamente o malentendiendo de la misma manera las</a:t>
            </a:r>
          </a:p>
          <a:p>
            <a:pPr algn="ctr"/>
            <a:r>
              <a:rPr lang="es-MX" sz="1200" dirty="0">
                <a:latin typeface="Century Gothic" pitchFamily="34" charset="0"/>
              </a:rPr>
              <a:t>ideas nuevas desconocidas o incongruentes con los significados establecidos en</a:t>
            </a:r>
          </a:p>
          <a:p>
            <a:pPr algn="ctr"/>
            <a:r>
              <a:rPr lang="es-MX" sz="1200" dirty="0">
                <a:latin typeface="Century Gothic" pitchFamily="34" charset="0"/>
              </a:rPr>
              <a:t>la estructura cognoscitiva</a:t>
            </a:r>
          </a:p>
        </p:txBody>
      </p:sp>
      <p:cxnSp>
        <p:nvCxnSpPr>
          <p:cNvPr id="22" name="21 Conector recto"/>
          <p:cNvCxnSpPr>
            <a:stCxn id="6" idx="2"/>
            <a:endCxn id="19" idx="0"/>
          </p:cNvCxnSpPr>
          <p:nvPr/>
        </p:nvCxnSpPr>
        <p:spPr>
          <a:xfrm>
            <a:off x="4572000" y="3068960"/>
            <a:ext cx="2" cy="864096"/>
          </a:xfrm>
          <a:prstGeom prst="line">
            <a:avLst/>
          </a:prstGeom>
        </p:spPr>
        <p:style>
          <a:lnRef idx="2">
            <a:schemeClr val="dk1"/>
          </a:lnRef>
          <a:fillRef idx="0">
            <a:schemeClr val="dk1"/>
          </a:fillRef>
          <a:effectRef idx="1">
            <a:schemeClr val="dk1"/>
          </a:effectRef>
          <a:fontRef idx="minor">
            <a:schemeClr val="tx1"/>
          </a:fontRef>
        </p:style>
      </p:cxnSp>
      <p:cxnSp>
        <p:nvCxnSpPr>
          <p:cNvPr id="26" name="25 Conector recto"/>
          <p:cNvCxnSpPr>
            <a:stCxn id="6" idx="2"/>
            <a:endCxn id="7" idx="0"/>
          </p:cNvCxnSpPr>
          <p:nvPr/>
        </p:nvCxnSpPr>
        <p:spPr>
          <a:xfrm flipH="1">
            <a:off x="1672836" y="3068960"/>
            <a:ext cx="2899164" cy="108012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780339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5151"/>
            <a:ext cx="9144000" cy="67895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9249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rotWithShape="1">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rcRect l="11133" t="2334" r="10937"/>
          <a:stretch/>
        </p:blipFill>
        <p:spPr bwMode="auto">
          <a:xfrm>
            <a:off x="11642" y="116632"/>
            <a:ext cx="9144000" cy="6829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79186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Personalizado 2">
      <a:dk1>
        <a:srgbClr val="7030A0"/>
      </a:dk1>
      <a:lt1>
        <a:srgbClr val="FF6699"/>
      </a:lt1>
      <a:dk2>
        <a:srgbClr val="EA005F"/>
      </a:dk2>
      <a:lt2>
        <a:srgbClr val="FF6699"/>
      </a:lt2>
      <a:accent1>
        <a:srgbClr val="512373"/>
      </a:accent1>
      <a:accent2>
        <a:srgbClr val="438086"/>
      </a:accent2>
      <a:accent3>
        <a:srgbClr val="A04DA3"/>
      </a:accent3>
      <a:accent4>
        <a:srgbClr val="FFFF00"/>
      </a:accent4>
      <a:accent5>
        <a:srgbClr val="00B0F0"/>
      </a:accent5>
      <a:accent6>
        <a:srgbClr val="92D050"/>
      </a:accent6>
      <a:hlink>
        <a:srgbClr val="FFFF00"/>
      </a:hlink>
      <a:folHlink>
        <a:srgbClr val="FFFFFF"/>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126</TotalTime>
  <Words>469</Words>
  <Application>Microsoft Office PowerPoint</Application>
  <PresentationFormat>Presentación en pantalla (4:3)</PresentationFormat>
  <Paragraphs>40</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Urbano</vt:lpstr>
      <vt:lpstr>SIGNIFICADO Y APRENDIZAJE SIGNIFICATIVO.   D. Ausubel.   (Psicología Educativa. Un punto de vista cognoscitivo. Trillas, México).</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DV5</dc:creator>
  <cp:lastModifiedBy>CCPA</cp:lastModifiedBy>
  <cp:revision>15</cp:revision>
  <dcterms:created xsi:type="dcterms:W3CDTF">2015-12-15T00:01:55Z</dcterms:created>
  <dcterms:modified xsi:type="dcterms:W3CDTF">2015-12-16T13:49:33Z</dcterms:modified>
</cp:coreProperties>
</file>