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60" r:id="rId5"/>
    <p:sldId id="259"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411690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322136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327365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582141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126849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333110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136696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110137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144000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23915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B99082-5B1E-46EE-BAD6-A942948291F0}"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225BD01-4206-439C-B36B-61BF5C83E4A0}" type="slidenum">
              <a:rPr lang="es-MX" smtClean="0"/>
              <a:t>‹Nº›</a:t>
            </a:fld>
            <a:endParaRPr lang="es-MX"/>
          </a:p>
        </p:txBody>
      </p:sp>
    </p:spTree>
    <p:extLst>
      <p:ext uri="{BB962C8B-B14F-4D97-AF65-F5344CB8AC3E}">
        <p14:creationId xmlns:p14="http://schemas.microsoft.com/office/powerpoint/2010/main" val="96330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99082-5B1E-46EE-BAD6-A942948291F0}" type="datetimeFigureOut">
              <a:rPr lang="es-MX" smtClean="0"/>
              <a:t>21/01/2016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5BD01-4206-439C-B36B-61BF5C83E4A0}" type="slidenum">
              <a:rPr lang="es-MX" smtClean="0"/>
              <a:t>‹Nº›</a:t>
            </a:fld>
            <a:endParaRPr lang="es-MX"/>
          </a:p>
        </p:txBody>
      </p:sp>
    </p:spTree>
    <p:extLst>
      <p:ext uri="{BB962C8B-B14F-4D97-AF65-F5344CB8AC3E}">
        <p14:creationId xmlns:p14="http://schemas.microsoft.com/office/powerpoint/2010/main" val="2463469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13992"/>
            <a:ext cx="8229600" cy="1143000"/>
          </a:xfrm>
        </p:spPr>
        <p:txBody>
          <a:bodyPr>
            <a:normAutofit fontScale="90000"/>
          </a:bodyPr>
          <a:lstStyle/>
          <a:p>
            <a:r>
              <a:rPr lang="es-MX" b="1" dirty="0" smtClean="0">
                <a:effectLst/>
              </a:rPr>
              <a:t>UNIDAD I Fundamentos generales del Plan de Estudios 2011 de Educación Básica </a:t>
            </a:r>
            <a:br>
              <a:rPr lang="es-MX" b="1" dirty="0" smtClean="0">
                <a:effectLst/>
              </a:rPr>
            </a:br>
            <a:r>
              <a:rPr lang="es-MX" b="1" dirty="0" smtClean="0">
                <a:effectLst/>
              </a:rPr>
              <a:t/>
            </a:r>
            <a:br>
              <a:rPr lang="es-MX" b="1" dirty="0" smtClean="0">
                <a:effectLst/>
              </a:rPr>
            </a:br>
            <a:r>
              <a:rPr lang="es-MX" b="1" dirty="0"/>
              <a:t/>
            </a:r>
            <a:br>
              <a:rPr lang="es-MX" b="1" dirty="0"/>
            </a:br>
            <a:r>
              <a:rPr lang="es-MX" b="1" dirty="0" smtClean="0">
                <a:effectLst/>
              </a:rPr>
              <a:t> CUADRO COMPARATIVO </a:t>
            </a:r>
            <a:endParaRPr lang="es-MX" dirty="0"/>
          </a:p>
        </p:txBody>
      </p:sp>
    </p:spTree>
    <p:extLst>
      <p:ext uri="{BB962C8B-B14F-4D97-AF65-F5344CB8AC3E}">
        <p14:creationId xmlns:p14="http://schemas.microsoft.com/office/powerpoint/2010/main" val="818962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MX" sz="5400" dirty="0" smtClean="0"/>
              <a:t>I</a:t>
            </a:r>
            <a:r>
              <a:rPr lang="es-MX" sz="4000" dirty="0" smtClean="0"/>
              <a:t>NTRODUCCION. </a:t>
            </a:r>
            <a:endParaRPr lang="es-MX" sz="4000" dirty="0"/>
          </a:p>
        </p:txBody>
      </p:sp>
      <p:sp>
        <p:nvSpPr>
          <p:cNvPr id="3" name="2 Marcador de contenido"/>
          <p:cNvSpPr>
            <a:spLocks noGrp="1"/>
          </p:cNvSpPr>
          <p:nvPr>
            <p:ph idx="1"/>
          </p:nvPr>
        </p:nvSpPr>
        <p:spPr/>
        <p:txBody>
          <a:bodyPr/>
          <a:lstStyle/>
          <a:p>
            <a:pPr algn="just"/>
            <a:r>
              <a:rPr lang="es-MX" dirty="0" smtClean="0"/>
              <a:t>El siguiente cuadro expone los principales conceptos que rigen el plan de estudios 2011, además muestra las características de cada uno de los elementos que se contemplan para realizar una intervención educativa. </a:t>
            </a:r>
            <a:endParaRPr lang="es-MX" dirty="0"/>
          </a:p>
        </p:txBody>
      </p:sp>
    </p:spTree>
    <p:extLst>
      <p:ext uri="{BB962C8B-B14F-4D97-AF65-F5344CB8AC3E}">
        <p14:creationId xmlns:p14="http://schemas.microsoft.com/office/powerpoint/2010/main" val="4160426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44624"/>
            <a:ext cx="9144000" cy="646331"/>
          </a:xfrm>
          <a:prstGeom prst="rect">
            <a:avLst/>
          </a:prstGeom>
        </p:spPr>
        <p:txBody>
          <a:bodyPr wrap="square">
            <a:spAutoFit/>
          </a:bodyPr>
          <a:lstStyle/>
          <a:p>
            <a:r>
              <a:rPr lang="es-MX" dirty="0" smtClean="0">
                <a:effectLst/>
              </a:rPr>
              <a:t>Cuadro comparativo donde incluya los principales conceptos y principios teóricos del enfoque formativo del Plan de Estudios de Educación Básica 2011. </a:t>
            </a:r>
            <a:endParaRPr lang="es-MX" dirty="0"/>
          </a:p>
        </p:txBody>
      </p:sp>
      <p:graphicFrame>
        <p:nvGraphicFramePr>
          <p:cNvPr id="11" name="10 Tabla"/>
          <p:cNvGraphicFramePr>
            <a:graphicFrameLocks noGrp="1"/>
          </p:cNvGraphicFramePr>
          <p:nvPr>
            <p:extLst>
              <p:ext uri="{D42A27DB-BD31-4B8C-83A1-F6EECF244321}">
                <p14:modId xmlns:p14="http://schemas.microsoft.com/office/powerpoint/2010/main" val="3847726026"/>
              </p:ext>
            </p:extLst>
          </p:nvPr>
        </p:nvGraphicFramePr>
        <p:xfrm>
          <a:off x="179512" y="836712"/>
          <a:ext cx="8496940" cy="5181600"/>
        </p:xfrm>
        <a:graphic>
          <a:graphicData uri="http://schemas.openxmlformats.org/drawingml/2006/table">
            <a:tbl>
              <a:tblPr firstRow="1" bandRow="1">
                <a:tableStyleId>{93296810-A885-4BE3-A3E7-6D5BEEA58F35}</a:tableStyleId>
              </a:tblPr>
              <a:tblGrid>
                <a:gridCol w="1699388"/>
                <a:gridCol w="1699388"/>
                <a:gridCol w="1699388"/>
                <a:gridCol w="1699388"/>
                <a:gridCol w="1699388"/>
              </a:tblGrid>
              <a:tr h="370840">
                <a:tc>
                  <a:txBody>
                    <a:bodyPr/>
                    <a:lstStyle/>
                    <a:p>
                      <a:pPr algn="ctr"/>
                      <a:r>
                        <a:rPr lang="es-MX" sz="1400" dirty="0" smtClean="0">
                          <a:latin typeface="Arial" panose="020B0604020202020204" pitchFamily="34" charset="0"/>
                          <a:cs typeface="Arial" panose="020B0604020202020204" pitchFamily="34" charset="0"/>
                        </a:rPr>
                        <a:t>Principio</a:t>
                      </a:r>
                      <a:r>
                        <a:rPr lang="es-MX" sz="1400" baseline="0" dirty="0" smtClean="0">
                          <a:latin typeface="Arial" panose="020B0604020202020204" pitchFamily="34" charset="0"/>
                          <a:cs typeface="Arial" panose="020B0604020202020204" pitchFamily="34" charset="0"/>
                        </a:rPr>
                        <a:t> pedagógico</a:t>
                      </a:r>
                      <a:endParaRPr lang="es-MX" sz="1400" dirty="0">
                        <a:latin typeface="Arial" panose="020B0604020202020204" pitchFamily="34" charset="0"/>
                        <a:cs typeface="Arial" panose="020B0604020202020204" pitchFamily="34" charset="0"/>
                      </a:endParaRPr>
                    </a:p>
                  </a:txBody>
                  <a:tcPr/>
                </a:tc>
                <a:tc>
                  <a:txBody>
                    <a:bodyPr/>
                    <a:lstStyle/>
                    <a:p>
                      <a:pPr algn="ctr"/>
                      <a:r>
                        <a:rPr lang="es-MX" sz="1400" dirty="0" smtClean="0">
                          <a:latin typeface="Arial" panose="020B0604020202020204" pitchFamily="34" charset="0"/>
                          <a:cs typeface="Arial" panose="020B0604020202020204" pitchFamily="34" charset="0"/>
                        </a:rPr>
                        <a:t>Competencia </a:t>
                      </a:r>
                      <a:endParaRPr lang="es-MX" sz="1400" dirty="0">
                        <a:latin typeface="Arial" panose="020B0604020202020204" pitchFamily="34" charset="0"/>
                        <a:cs typeface="Arial" panose="020B0604020202020204" pitchFamily="34" charset="0"/>
                      </a:endParaRPr>
                    </a:p>
                  </a:txBody>
                  <a:tcPr/>
                </a:tc>
                <a:tc>
                  <a:txBody>
                    <a:bodyPr/>
                    <a:lstStyle/>
                    <a:p>
                      <a:pPr algn="ctr"/>
                      <a:r>
                        <a:rPr lang="es-MX" sz="1400" dirty="0" smtClean="0">
                          <a:latin typeface="Arial" panose="020B0604020202020204" pitchFamily="34" charset="0"/>
                          <a:cs typeface="Arial" panose="020B0604020202020204" pitchFamily="34" charset="0"/>
                        </a:rPr>
                        <a:t>Estándar curricular </a:t>
                      </a:r>
                      <a:endParaRPr lang="es-MX" sz="1400" dirty="0">
                        <a:latin typeface="Arial" panose="020B0604020202020204" pitchFamily="34" charset="0"/>
                        <a:cs typeface="Arial" panose="020B0604020202020204" pitchFamily="34" charset="0"/>
                      </a:endParaRPr>
                    </a:p>
                  </a:txBody>
                  <a:tcPr/>
                </a:tc>
                <a:tc>
                  <a:txBody>
                    <a:bodyPr/>
                    <a:lstStyle/>
                    <a:p>
                      <a:pPr algn="ctr"/>
                      <a:r>
                        <a:rPr lang="es-MX" sz="1400" dirty="0" smtClean="0">
                          <a:latin typeface="Arial" panose="020B0604020202020204" pitchFamily="34" charset="0"/>
                          <a:cs typeface="Arial" panose="020B0604020202020204" pitchFamily="34" charset="0"/>
                        </a:rPr>
                        <a:t>Perfil de egreso</a:t>
                      </a:r>
                      <a:endParaRPr lang="es-MX" sz="1400" dirty="0">
                        <a:latin typeface="Arial" panose="020B0604020202020204" pitchFamily="34" charset="0"/>
                        <a:cs typeface="Arial" panose="020B0604020202020204" pitchFamily="34" charset="0"/>
                      </a:endParaRPr>
                    </a:p>
                  </a:txBody>
                  <a:tcPr/>
                </a:tc>
                <a:tc>
                  <a:txBody>
                    <a:bodyPr/>
                    <a:lstStyle/>
                    <a:p>
                      <a:pPr algn="ctr"/>
                      <a:r>
                        <a:rPr lang="es-MX" sz="1400" dirty="0" smtClean="0">
                          <a:latin typeface="Arial" panose="020B0604020202020204" pitchFamily="34" charset="0"/>
                          <a:cs typeface="Arial" panose="020B0604020202020204" pitchFamily="34" charset="0"/>
                        </a:rPr>
                        <a:t>Aprendizaje esperado</a:t>
                      </a:r>
                      <a:endParaRPr lang="es-MX" sz="1400" dirty="0">
                        <a:latin typeface="Arial" panose="020B0604020202020204" pitchFamily="34" charset="0"/>
                        <a:cs typeface="Arial" panose="020B0604020202020204" pitchFamily="34" charset="0"/>
                      </a:endParaRPr>
                    </a:p>
                  </a:txBody>
                  <a:tcPr/>
                </a:tc>
              </a:tr>
              <a:tr h="370840">
                <a:tc>
                  <a:txBody>
                    <a:bodyPr/>
                    <a:lstStyle/>
                    <a:p>
                      <a:pPr algn="l"/>
                      <a:r>
                        <a:rPr lang="es-MX" sz="1200" dirty="0" smtClean="0"/>
                        <a:t>Los principios pedagógicos son condiciones esenciales para la implementación del </a:t>
                      </a:r>
                      <a:endParaRPr lang="es-MX"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La competencia se define como “la capacidad de responder a diferentes situaciones e implica un saber hacer (habilidades) con saber (conocimiento), así como la valoración de las consecuencias de ese hacer (valores y actitudes)”.</a:t>
                      </a:r>
                    </a:p>
                    <a:p>
                      <a:pPr algn="l"/>
                      <a:endParaRPr lang="es-MX" sz="1200" dirty="0">
                        <a:latin typeface="Arial" panose="020B0604020202020204" pitchFamily="34" charset="0"/>
                        <a:cs typeface="Arial" panose="020B0604020202020204" pitchFamily="34" charset="0"/>
                      </a:endParaRPr>
                    </a:p>
                  </a:txBody>
                  <a:tcPr/>
                </a:tc>
                <a:tc>
                  <a:txBody>
                    <a:bodyPr/>
                    <a:lstStyle/>
                    <a:p>
                      <a:r>
                        <a:rPr lang="es-MX" sz="1200" dirty="0" smtClean="0"/>
                        <a:t>Los estándares son el referente para el diseño de instrumentos que, de manera externa, evalúen a los alumnos.</a:t>
                      </a:r>
                    </a:p>
                    <a:p>
                      <a:r>
                        <a:rPr lang="es-MX" sz="1200" dirty="0" smtClean="0"/>
                        <a:t>Asimismo, fincan las bases para que los institutos de evaluación de cada entidad federativa diseñen instrumentos que vayan más allá del diagnóstico de grupo y perfeccionen los métodos de la evaluación formativa</a:t>
                      </a:r>
                    </a:p>
                    <a:p>
                      <a:pPr algn="l"/>
                      <a:endParaRPr lang="es-MX" sz="1200" dirty="0">
                        <a:latin typeface="Arial" panose="020B0604020202020204" pitchFamily="34" charset="0"/>
                        <a:cs typeface="Arial" panose="020B0604020202020204" pitchFamily="34" charset="0"/>
                      </a:endParaRPr>
                    </a:p>
                  </a:txBody>
                  <a:tcPr/>
                </a:tc>
                <a:tc>
                  <a:txBody>
                    <a:bodyPr/>
                    <a:lstStyle/>
                    <a:p>
                      <a:pPr algn="l"/>
                      <a:r>
                        <a:rPr lang="es-MX" sz="1200" dirty="0" smtClean="0"/>
                        <a:t>El perfil de egreso define el tipo de alumno que se espera formar en el transcurso de la escolaridad básica y tiene un papel preponderante en el proceso de articulación de los tres niveles (preescolar, primaria y secundaria). </a:t>
                      </a:r>
                      <a:endParaRPr lang="es-MX" sz="1200" dirty="0">
                        <a:latin typeface="Arial" panose="020B0604020202020204" pitchFamily="34" charset="0"/>
                        <a:cs typeface="Arial" panose="020B0604020202020204" pitchFamily="34" charset="0"/>
                      </a:endParaRPr>
                    </a:p>
                  </a:txBody>
                  <a:tcPr/>
                </a:tc>
                <a:tc>
                  <a:txBody>
                    <a:bodyPr/>
                    <a:lstStyle/>
                    <a:p>
                      <a:pPr algn="l"/>
                      <a:r>
                        <a:rPr lang="es-MX" sz="1200" dirty="0" smtClean="0">
                          <a:latin typeface="Arial" panose="020B0604020202020204" pitchFamily="34" charset="0"/>
                          <a:cs typeface="Arial" panose="020B0604020202020204" pitchFamily="34" charset="0"/>
                        </a:rPr>
                        <a:t>Los aprendizajes esperados son enunciados que definen lo que se espera que los niños aprendan en términos de saber, saber hacer y saber ser. Expresan Gradualmente el progreso de los conocimientos, las habilidades, las actitudes y los valores que los alumnos deben alcanzar para acceder a conocimientos cada vez más complejos en un contexto de aprendizaje, al logro de los estándares curriculares y desarrollo de competencias.</a:t>
                      </a:r>
                    </a:p>
                    <a:p>
                      <a:pPr algn="l"/>
                      <a:endParaRPr lang="es-MX" sz="12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635180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MX" sz="5400" dirty="0"/>
              <a:t>C</a:t>
            </a:r>
            <a:r>
              <a:rPr lang="es-MX" sz="4000" dirty="0" smtClean="0"/>
              <a:t>ONCLUSION. </a:t>
            </a:r>
            <a:endParaRPr lang="es-MX" sz="4000" dirty="0"/>
          </a:p>
        </p:txBody>
      </p:sp>
      <p:sp>
        <p:nvSpPr>
          <p:cNvPr id="3" name="2 Marcador de contenido"/>
          <p:cNvSpPr>
            <a:spLocks noGrp="1"/>
          </p:cNvSpPr>
          <p:nvPr>
            <p:ph idx="1"/>
          </p:nvPr>
        </p:nvSpPr>
        <p:spPr>
          <a:xfrm>
            <a:off x="539552" y="1556792"/>
            <a:ext cx="8229600" cy="4525963"/>
          </a:xfrm>
        </p:spPr>
        <p:txBody>
          <a:bodyPr/>
          <a:lstStyle/>
          <a:p>
            <a:pPr algn="just"/>
            <a:r>
              <a:rPr lang="es-MX" dirty="0" smtClean="0"/>
              <a:t>Como conclusión considero que cada uno de los  elementos que se menciono, tiene una relación directa entre si, cada uno de ellos esta vinculado para una mejor implementación de estrategias didácticas, y promueve la educación integral de los alumnos de educación básica. </a:t>
            </a:r>
            <a:endParaRPr lang="es-MX" dirty="0"/>
          </a:p>
        </p:txBody>
      </p:sp>
    </p:spTree>
    <p:extLst>
      <p:ext uri="{BB962C8B-B14F-4D97-AF65-F5344CB8AC3E}">
        <p14:creationId xmlns:p14="http://schemas.microsoft.com/office/powerpoint/2010/main" val="4045131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spTree>
    <p:extLst>
      <p:ext uri="{BB962C8B-B14F-4D97-AF65-F5344CB8AC3E}">
        <p14:creationId xmlns:p14="http://schemas.microsoft.com/office/powerpoint/2010/main" val="1380697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7777"/>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346</Words>
  <Application>Microsoft Office PowerPoint</Application>
  <PresentationFormat>Presentación en pantalla (4:3)</PresentationFormat>
  <Paragraphs>17</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UNIDAD I Fundamentos generales del Plan de Estudios 2011 de Educación Básica     CUADRO COMPARATIVO </vt:lpstr>
      <vt:lpstr>INTRODUCCION. </vt:lpstr>
      <vt:lpstr>Presentación de PowerPoint</vt:lpstr>
      <vt:lpstr>CONCLUSION. </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Karla Rodz</dc:creator>
  <cp:lastModifiedBy>Karla Rodz</cp:lastModifiedBy>
  <cp:revision>3</cp:revision>
  <dcterms:created xsi:type="dcterms:W3CDTF">2016-01-21T17:12:44Z</dcterms:created>
  <dcterms:modified xsi:type="dcterms:W3CDTF">2016-01-21T17:38:46Z</dcterms:modified>
</cp:coreProperties>
</file>