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57" r:id="rId4"/>
    <p:sldId id="258" r:id="rId5"/>
    <p:sldId id="259" r:id="rId6"/>
    <p:sldId id="260" r:id="rId7"/>
  </p:sldIdLst>
  <p:sldSz cx="9144000" cy="5143500" type="screen16x9"/>
  <p:notesSz cx="6858000" cy="9144000"/>
  <p:defaultTextStyle>
    <a:defPPr>
      <a:defRPr lang="es-MX"/>
    </a:defPPr>
    <a:lvl1pPr marL="0" algn="l" defTabSz="848990" rtl="0" eaLnBrk="1" latinLnBrk="0" hangingPunct="1">
      <a:defRPr sz="1700" kern="1200">
        <a:solidFill>
          <a:schemeClr val="tx1"/>
        </a:solidFill>
        <a:latin typeface="+mn-lt"/>
        <a:ea typeface="+mn-ea"/>
        <a:cs typeface="+mn-cs"/>
      </a:defRPr>
    </a:lvl1pPr>
    <a:lvl2pPr marL="424496" algn="l" defTabSz="848990" rtl="0" eaLnBrk="1" latinLnBrk="0" hangingPunct="1">
      <a:defRPr sz="1700" kern="1200">
        <a:solidFill>
          <a:schemeClr val="tx1"/>
        </a:solidFill>
        <a:latin typeface="+mn-lt"/>
        <a:ea typeface="+mn-ea"/>
        <a:cs typeface="+mn-cs"/>
      </a:defRPr>
    </a:lvl2pPr>
    <a:lvl3pPr marL="848990" algn="l" defTabSz="848990" rtl="0" eaLnBrk="1" latinLnBrk="0" hangingPunct="1">
      <a:defRPr sz="1700" kern="1200">
        <a:solidFill>
          <a:schemeClr val="tx1"/>
        </a:solidFill>
        <a:latin typeface="+mn-lt"/>
        <a:ea typeface="+mn-ea"/>
        <a:cs typeface="+mn-cs"/>
      </a:defRPr>
    </a:lvl3pPr>
    <a:lvl4pPr marL="1273486" algn="l" defTabSz="848990" rtl="0" eaLnBrk="1" latinLnBrk="0" hangingPunct="1">
      <a:defRPr sz="1700" kern="1200">
        <a:solidFill>
          <a:schemeClr val="tx1"/>
        </a:solidFill>
        <a:latin typeface="+mn-lt"/>
        <a:ea typeface="+mn-ea"/>
        <a:cs typeface="+mn-cs"/>
      </a:defRPr>
    </a:lvl4pPr>
    <a:lvl5pPr marL="1697982" algn="l" defTabSz="848990" rtl="0" eaLnBrk="1" latinLnBrk="0" hangingPunct="1">
      <a:defRPr sz="1700" kern="1200">
        <a:solidFill>
          <a:schemeClr val="tx1"/>
        </a:solidFill>
        <a:latin typeface="+mn-lt"/>
        <a:ea typeface="+mn-ea"/>
        <a:cs typeface="+mn-cs"/>
      </a:defRPr>
    </a:lvl5pPr>
    <a:lvl6pPr marL="2122476" algn="l" defTabSz="848990" rtl="0" eaLnBrk="1" latinLnBrk="0" hangingPunct="1">
      <a:defRPr sz="1700" kern="1200">
        <a:solidFill>
          <a:schemeClr val="tx1"/>
        </a:solidFill>
        <a:latin typeface="+mn-lt"/>
        <a:ea typeface="+mn-ea"/>
        <a:cs typeface="+mn-cs"/>
      </a:defRPr>
    </a:lvl6pPr>
    <a:lvl7pPr marL="2546972" algn="l" defTabSz="848990" rtl="0" eaLnBrk="1" latinLnBrk="0" hangingPunct="1">
      <a:defRPr sz="1700" kern="1200">
        <a:solidFill>
          <a:schemeClr val="tx1"/>
        </a:solidFill>
        <a:latin typeface="+mn-lt"/>
        <a:ea typeface="+mn-ea"/>
        <a:cs typeface="+mn-cs"/>
      </a:defRPr>
    </a:lvl7pPr>
    <a:lvl8pPr marL="2971468" algn="l" defTabSz="848990" rtl="0" eaLnBrk="1" latinLnBrk="0" hangingPunct="1">
      <a:defRPr sz="1700" kern="1200">
        <a:solidFill>
          <a:schemeClr val="tx1"/>
        </a:solidFill>
        <a:latin typeface="+mn-lt"/>
        <a:ea typeface="+mn-ea"/>
        <a:cs typeface="+mn-cs"/>
      </a:defRPr>
    </a:lvl8pPr>
    <a:lvl9pPr marL="3395962" algn="l" defTabSz="848990"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35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4DE028-0BA9-4E68-A0EB-A9E7DAD182EE}" type="datetimeFigureOut">
              <a:rPr lang="es-MX" smtClean="0"/>
              <a:t>13/12/2015</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4345C-D5B2-40FC-BED7-FDBD3878BED0}" type="slidenum">
              <a:rPr lang="es-MX" smtClean="0"/>
              <a:t>‹Nº›</a:t>
            </a:fld>
            <a:endParaRPr lang="es-MX"/>
          </a:p>
        </p:txBody>
      </p:sp>
    </p:spTree>
    <p:extLst>
      <p:ext uri="{BB962C8B-B14F-4D97-AF65-F5344CB8AC3E}">
        <p14:creationId xmlns:p14="http://schemas.microsoft.com/office/powerpoint/2010/main" val="3663678279"/>
      </p:ext>
    </p:extLst>
  </p:cSld>
  <p:clrMap bg1="lt1" tx1="dk1" bg2="lt2" tx2="dk2" accent1="accent1" accent2="accent2" accent3="accent3" accent4="accent4" accent5="accent5" accent6="accent6" hlink="hlink" folHlink="folHlink"/>
  <p:notesStyle>
    <a:lvl1pPr marL="0" algn="l" defTabSz="848990" rtl="0" eaLnBrk="1" latinLnBrk="0" hangingPunct="1">
      <a:defRPr sz="1100" kern="1200">
        <a:solidFill>
          <a:schemeClr val="tx1"/>
        </a:solidFill>
        <a:latin typeface="+mn-lt"/>
        <a:ea typeface="+mn-ea"/>
        <a:cs typeface="+mn-cs"/>
      </a:defRPr>
    </a:lvl1pPr>
    <a:lvl2pPr marL="424496" algn="l" defTabSz="848990" rtl="0" eaLnBrk="1" latinLnBrk="0" hangingPunct="1">
      <a:defRPr sz="1100" kern="1200">
        <a:solidFill>
          <a:schemeClr val="tx1"/>
        </a:solidFill>
        <a:latin typeface="+mn-lt"/>
        <a:ea typeface="+mn-ea"/>
        <a:cs typeface="+mn-cs"/>
      </a:defRPr>
    </a:lvl2pPr>
    <a:lvl3pPr marL="848990" algn="l" defTabSz="848990" rtl="0" eaLnBrk="1" latinLnBrk="0" hangingPunct="1">
      <a:defRPr sz="1100" kern="1200">
        <a:solidFill>
          <a:schemeClr val="tx1"/>
        </a:solidFill>
        <a:latin typeface="+mn-lt"/>
        <a:ea typeface="+mn-ea"/>
        <a:cs typeface="+mn-cs"/>
      </a:defRPr>
    </a:lvl3pPr>
    <a:lvl4pPr marL="1273486" algn="l" defTabSz="848990" rtl="0" eaLnBrk="1" latinLnBrk="0" hangingPunct="1">
      <a:defRPr sz="1100" kern="1200">
        <a:solidFill>
          <a:schemeClr val="tx1"/>
        </a:solidFill>
        <a:latin typeface="+mn-lt"/>
        <a:ea typeface="+mn-ea"/>
        <a:cs typeface="+mn-cs"/>
      </a:defRPr>
    </a:lvl4pPr>
    <a:lvl5pPr marL="1697982" algn="l" defTabSz="848990" rtl="0" eaLnBrk="1" latinLnBrk="0" hangingPunct="1">
      <a:defRPr sz="1100" kern="1200">
        <a:solidFill>
          <a:schemeClr val="tx1"/>
        </a:solidFill>
        <a:latin typeface="+mn-lt"/>
        <a:ea typeface="+mn-ea"/>
        <a:cs typeface="+mn-cs"/>
      </a:defRPr>
    </a:lvl5pPr>
    <a:lvl6pPr marL="2122476" algn="l" defTabSz="848990" rtl="0" eaLnBrk="1" latinLnBrk="0" hangingPunct="1">
      <a:defRPr sz="1100" kern="1200">
        <a:solidFill>
          <a:schemeClr val="tx1"/>
        </a:solidFill>
        <a:latin typeface="+mn-lt"/>
        <a:ea typeface="+mn-ea"/>
        <a:cs typeface="+mn-cs"/>
      </a:defRPr>
    </a:lvl6pPr>
    <a:lvl7pPr marL="2546972" algn="l" defTabSz="848990" rtl="0" eaLnBrk="1" latinLnBrk="0" hangingPunct="1">
      <a:defRPr sz="1100" kern="1200">
        <a:solidFill>
          <a:schemeClr val="tx1"/>
        </a:solidFill>
        <a:latin typeface="+mn-lt"/>
        <a:ea typeface="+mn-ea"/>
        <a:cs typeface="+mn-cs"/>
      </a:defRPr>
    </a:lvl7pPr>
    <a:lvl8pPr marL="2971468" algn="l" defTabSz="848990" rtl="0" eaLnBrk="1" latinLnBrk="0" hangingPunct="1">
      <a:defRPr sz="1100" kern="1200">
        <a:solidFill>
          <a:schemeClr val="tx1"/>
        </a:solidFill>
        <a:latin typeface="+mn-lt"/>
        <a:ea typeface="+mn-ea"/>
        <a:cs typeface="+mn-cs"/>
      </a:defRPr>
    </a:lvl8pPr>
    <a:lvl9pPr marL="3395962" algn="l" defTabSz="84899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2A54345C-D5B2-40FC-BED7-FDBD3878BED0}" type="slidenum">
              <a:rPr lang="es-MX" smtClean="0"/>
              <a:t>3</a:t>
            </a:fld>
            <a:endParaRPr lang="es-MX"/>
          </a:p>
        </p:txBody>
      </p:sp>
    </p:spTree>
    <p:extLst>
      <p:ext uri="{BB962C8B-B14F-4D97-AF65-F5344CB8AC3E}">
        <p14:creationId xmlns:p14="http://schemas.microsoft.com/office/powerpoint/2010/main" val="124162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2A54345C-D5B2-40FC-BED7-FDBD3878BED0}" type="slidenum">
              <a:rPr lang="es-MX" smtClean="0"/>
              <a:t>5</a:t>
            </a:fld>
            <a:endParaRPr lang="es-MX"/>
          </a:p>
        </p:txBody>
      </p:sp>
    </p:spTree>
    <p:extLst>
      <p:ext uri="{BB962C8B-B14F-4D97-AF65-F5344CB8AC3E}">
        <p14:creationId xmlns:p14="http://schemas.microsoft.com/office/powerpoint/2010/main" val="332842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4" y="1597821"/>
            <a:ext cx="7772400" cy="1102519"/>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24496" indent="0" algn="ctr">
              <a:buNone/>
              <a:defRPr>
                <a:solidFill>
                  <a:schemeClr val="tx1">
                    <a:tint val="75000"/>
                  </a:schemeClr>
                </a:solidFill>
              </a:defRPr>
            </a:lvl2pPr>
            <a:lvl3pPr marL="848990" indent="0" algn="ctr">
              <a:buNone/>
              <a:defRPr>
                <a:solidFill>
                  <a:schemeClr val="tx1">
                    <a:tint val="75000"/>
                  </a:schemeClr>
                </a:solidFill>
              </a:defRPr>
            </a:lvl3pPr>
            <a:lvl4pPr marL="1273486" indent="0" algn="ctr">
              <a:buNone/>
              <a:defRPr>
                <a:solidFill>
                  <a:schemeClr val="tx1">
                    <a:tint val="75000"/>
                  </a:schemeClr>
                </a:solidFill>
              </a:defRPr>
            </a:lvl4pPr>
            <a:lvl5pPr marL="1697982" indent="0" algn="ctr">
              <a:buNone/>
              <a:defRPr>
                <a:solidFill>
                  <a:schemeClr val="tx1">
                    <a:tint val="75000"/>
                  </a:schemeClr>
                </a:solidFill>
              </a:defRPr>
            </a:lvl5pPr>
            <a:lvl6pPr marL="2122476" indent="0" algn="ctr">
              <a:buNone/>
              <a:defRPr>
                <a:solidFill>
                  <a:schemeClr val="tx1">
                    <a:tint val="75000"/>
                  </a:schemeClr>
                </a:solidFill>
              </a:defRPr>
            </a:lvl6pPr>
            <a:lvl7pPr marL="2546972" indent="0" algn="ctr">
              <a:buNone/>
              <a:defRPr>
                <a:solidFill>
                  <a:schemeClr val="tx1">
                    <a:tint val="75000"/>
                  </a:schemeClr>
                </a:solidFill>
              </a:defRPr>
            </a:lvl7pPr>
            <a:lvl8pPr marL="2971468" indent="0" algn="ctr">
              <a:buNone/>
              <a:defRPr>
                <a:solidFill>
                  <a:schemeClr val="tx1">
                    <a:tint val="75000"/>
                  </a:schemeClr>
                </a:solidFill>
              </a:defRPr>
            </a:lvl8pPr>
            <a:lvl9pPr marL="3395962"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135954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311606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399" y="205980"/>
            <a:ext cx="2057401" cy="4388644"/>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05980"/>
            <a:ext cx="6019801"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145985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321563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7" y="3305176"/>
            <a:ext cx="7772400" cy="1021556"/>
          </a:xfrm>
        </p:spPr>
        <p:txBody>
          <a:bodyPr anchor="t"/>
          <a:lstStyle>
            <a:lvl1pPr algn="l">
              <a:defRPr sz="3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7" y="2180035"/>
            <a:ext cx="7772400" cy="1125140"/>
          </a:xfrm>
        </p:spPr>
        <p:txBody>
          <a:bodyPr anchor="b"/>
          <a:lstStyle>
            <a:lvl1pPr marL="0" indent="0">
              <a:buNone/>
              <a:defRPr sz="1900">
                <a:solidFill>
                  <a:schemeClr val="tx1">
                    <a:tint val="75000"/>
                  </a:schemeClr>
                </a:solidFill>
              </a:defRPr>
            </a:lvl1pPr>
            <a:lvl2pPr marL="424496" indent="0">
              <a:buNone/>
              <a:defRPr sz="1700">
                <a:solidFill>
                  <a:schemeClr val="tx1">
                    <a:tint val="75000"/>
                  </a:schemeClr>
                </a:solidFill>
              </a:defRPr>
            </a:lvl2pPr>
            <a:lvl3pPr marL="848990" indent="0">
              <a:buNone/>
              <a:defRPr sz="1500">
                <a:solidFill>
                  <a:schemeClr val="tx1">
                    <a:tint val="75000"/>
                  </a:schemeClr>
                </a:solidFill>
              </a:defRPr>
            </a:lvl3pPr>
            <a:lvl4pPr marL="1273486" indent="0">
              <a:buNone/>
              <a:defRPr sz="1300">
                <a:solidFill>
                  <a:schemeClr val="tx1">
                    <a:tint val="75000"/>
                  </a:schemeClr>
                </a:solidFill>
              </a:defRPr>
            </a:lvl4pPr>
            <a:lvl5pPr marL="1697982" indent="0">
              <a:buNone/>
              <a:defRPr sz="1300">
                <a:solidFill>
                  <a:schemeClr val="tx1">
                    <a:tint val="75000"/>
                  </a:schemeClr>
                </a:solidFill>
              </a:defRPr>
            </a:lvl5pPr>
            <a:lvl6pPr marL="2122476" indent="0">
              <a:buNone/>
              <a:defRPr sz="1300">
                <a:solidFill>
                  <a:schemeClr val="tx1">
                    <a:tint val="75000"/>
                  </a:schemeClr>
                </a:solidFill>
              </a:defRPr>
            </a:lvl6pPr>
            <a:lvl7pPr marL="2546972" indent="0">
              <a:buNone/>
              <a:defRPr sz="1300">
                <a:solidFill>
                  <a:schemeClr val="tx1">
                    <a:tint val="75000"/>
                  </a:schemeClr>
                </a:solidFill>
              </a:defRPr>
            </a:lvl7pPr>
            <a:lvl8pPr marL="2971468" indent="0">
              <a:buNone/>
              <a:defRPr sz="1300">
                <a:solidFill>
                  <a:schemeClr val="tx1">
                    <a:tint val="75000"/>
                  </a:schemeClr>
                </a:solidFill>
              </a:defRPr>
            </a:lvl8pPr>
            <a:lvl9pPr marL="3395962" indent="0">
              <a:buNone/>
              <a:defRPr sz="13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18215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3" y="1200151"/>
            <a:ext cx="4038601" cy="339447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2" y="1200151"/>
            <a:ext cx="4038601" cy="339447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14990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200" b="1"/>
            </a:lvl1pPr>
            <a:lvl2pPr marL="424496" indent="0">
              <a:buNone/>
              <a:defRPr sz="1900" b="1"/>
            </a:lvl2pPr>
            <a:lvl3pPr marL="848990" indent="0">
              <a:buNone/>
              <a:defRPr sz="1700" b="1"/>
            </a:lvl3pPr>
            <a:lvl4pPr marL="1273486" indent="0">
              <a:buNone/>
              <a:defRPr sz="1500" b="1"/>
            </a:lvl4pPr>
            <a:lvl5pPr marL="1697982" indent="0">
              <a:buNone/>
              <a:defRPr sz="1500" b="1"/>
            </a:lvl5pPr>
            <a:lvl6pPr marL="2122476" indent="0">
              <a:buNone/>
              <a:defRPr sz="1500" b="1"/>
            </a:lvl6pPr>
            <a:lvl7pPr marL="2546972" indent="0">
              <a:buNone/>
              <a:defRPr sz="1500" b="1"/>
            </a:lvl7pPr>
            <a:lvl8pPr marL="2971468" indent="0">
              <a:buNone/>
              <a:defRPr sz="1500" b="1"/>
            </a:lvl8pPr>
            <a:lvl9pPr marL="3395962" indent="0">
              <a:buNone/>
              <a:defRPr sz="15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9" y="1151335"/>
            <a:ext cx="4041774" cy="479822"/>
          </a:xfrm>
        </p:spPr>
        <p:txBody>
          <a:bodyPr anchor="b"/>
          <a:lstStyle>
            <a:lvl1pPr marL="0" indent="0">
              <a:buNone/>
              <a:defRPr sz="2200" b="1"/>
            </a:lvl1pPr>
            <a:lvl2pPr marL="424496" indent="0">
              <a:buNone/>
              <a:defRPr sz="1900" b="1"/>
            </a:lvl2pPr>
            <a:lvl3pPr marL="848990" indent="0">
              <a:buNone/>
              <a:defRPr sz="1700" b="1"/>
            </a:lvl3pPr>
            <a:lvl4pPr marL="1273486" indent="0">
              <a:buNone/>
              <a:defRPr sz="1500" b="1"/>
            </a:lvl4pPr>
            <a:lvl5pPr marL="1697982" indent="0">
              <a:buNone/>
              <a:defRPr sz="1500" b="1"/>
            </a:lvl5pPr>
            <a:lvl6pPr marL="2122476" indent="0">
              <a:buNone/>
              <a:defRPr sz="1500" b="1"/>
            </a:lvl6pPr>
            <a:lvl7pPr marL="2546972" indent="0">
              <a:buNone/>
              <a:defRPr sz="1500" b="1"/>
            </a:lvl7pPr>
            <a:lvl8pPr marL="2971468" indent="0">
              <a:buNone/>
              <a:defRPr sz="1500" b="1"/>
            </a:lvl8pPr>
            <a:lvl9pPr marL="3395962" indent="0">
              <a:buNone/>
              <a:defRPr sz="15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9" y="1631156"/>
            <a:ext cx="4041774" cy="2963466"/>
          </a:xfr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320390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171854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63609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5" y="204787"/>
            <a:ext cx="3008313" cy="871538"/>
          </a:xfrm>
        </p:spPr>
        <p:txBody>
          <a:bodyPr anchor="b"/>
          <a:lstStyle>
            <a:lvl1pPr algn="l">
              <a:defRPr sz="19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4" y="204791"/>
            <a:ext cx="5111749" cy="4389835"/>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5" y="1076327"/>
            <a:ext cx="3008313" cy="3518297"/>
          </a:xfrm>
        </p:spPr>
        <p:txBody>
          <a:bodyPr/>
          <a:lstStyle>
            <a:lvl1pPr marL="0" indent="0">
              <a:buNone/>
              <a:defRPr sz="1300"/>
            </a:lvl1pPr>
            <a:lvl2pPr marL="424496" indent="0">
              <a:buNone/>
              <a:defRPr sz="1100"/>
            </a:lvl2pPr>
            <a:lvl3pPr marL="848990" indent="0">
              <a:buNone/>
              <a:defRPr sz="900"/>
            </a:lvl3pPr>
            <a:lvl4pPr marL="1273486" indent="0">
              <a:buNone/>
              <a:defRPr sz="800"/>
            </a:lvl4pPr>
            <a:lvl5pPr marL="1697982" indent="0">
              <a:buNone/>
              <a:defRPr sz="800"/>
            </a:lvl5pPr>
            <a:lvl6pPr marL="2122476" indent="0">
              <a:buNone/>
              <a:defRPr sz="800"/>
            </a:lvl6pPr>
            <a:lvl7pPr marL="2546972" indent="0">
              <a:buNone/>
              <a:defRPr sz="800"/>
            </a:lvl7pPr>
            <a:lvl8pPr marL="2971468" indent="0">
              <a:buNone/>
              <a:defRPr sz="800"/>
            </a:lvl8pPr>
            <a:lvl9pPr marL="3395962" indent="0">
              <a:buNone/>
              <a:defRPr sz="8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82591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1"/>
            <a:ext cx="5486400" cy="425054"/>
          </a:xfrm>
        </p:spPr>
        <p:txBody>
          <a:bodyPr anchor="b"/>
          <a:lstStyle>
            <a:lvl1pPr algn="l">
              <a:defRPr sz="19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000"/>
            </a:lvl1pPr>
            <a:lvl2pPr marL="424496" indent="0">
              <a:buNone/>
              <a:defRPr sz="2600"/>
            </a:lvl2pPr>
            <a:lvl3pPr marL="848990" indent="0">
              <a:buNone/>
              <a:defRPr sz="2200"/>
            </a:lvl3pPr>
            <a:lvl4pPr marL="1273486" indent="0">
              <a:buNone/>
              <a:defRPr sz="1900"/>
            </a:lvl4pPr>
            <a:lvl5pPr marL="1697982" indent="0">
              <a:buNone/>
              <a:defRPr sz="1900"/>
            </a:lvl5pPr>
            <a:lvl6pPr marL="2122476" indent="0">
              <a:buNone/>
              <a:defRPr sz="1900"/>
            </a:lvl6pPr>
            <a:lvl7pPr marL="2546972" indent="0">
              <a:buNone/>
              <a:defRPr sz="1900"/>
            </a:lvl7pPr>
            <a:lvl8pPr marL="2971468" indent="0">
              <a:buNone/>
              <a:defRPr sz="1900"/>
            </a:lvl8pPr>
            <a:lvl9pPr marL="3395962" indent="0">
              <a:buNone/>
              <a:defRPr sz="1900"/>
            </a:lvl9pPr>
          </a:lstStyle>
          <a:p>
            <a:endParaRPr lang="es-MX"/>
          </a:p>
        </p:txBody>
      </p:sp>
      <p:sp>
        <p:nvSpPr>
          <p:cNvPr id="4" name="3 Marcador de texto"/>
          <p:cNvSpPr>
            <a:spLocks noGrp="1"/>
          </p:cNvSpPr>
          <p:nvPr>
            <p:ph type="body" sz="half" idx="2"/>
          </p:nvPr>
        </p:nvSpPr>
        <p:spPr>
          <a:xfrm>
            <a:off x="1792288" y="4025505"/>
            <a:ext cx="5486400" cy="603646"/>
          </a:xfrm>
        </p:spPr>
        <p:txBody>
          <a:bodyPr/>
          <a:lstStyle>
            <a:lvl1pPr marL="0" indent="0">
              <a:buNone/>
              <a:defRPr sz="1300"/>
            </a:lvl1pPr>
            <a:lvl2pPr marL="424496" indent="0">
              <a:buNone/>
              <a:defRPr sz="1100"/>
            </a:lvl2pPr>
            <a:lvl3pPr marL="848990" indent="0">
              <a:buNone/>
              <a:defRPr sz="900"/>
            </a:lvl3pPr>
            <a:lvl4pPr marL="1273486" indent="0">
              <a:buNone/>
              <a:defRPr sz="800"/>
            </a:lvl4pPr>
            <a:lvl5pPr marL="1697982" indent="0">
              <a:buNone/>
              <a:defRPr sz="800"/>
            </a:lvl5pPr>
            <a:lvl6pPr marL="2122476" indent="0">
              <a:buNone/>
              <a:defRPr sz="800"/>
            </a:lvl6pPr>
            <a:lvl7pPr marL="2546972" indent="0">
              <a:buNone/>
              <a:defRPr sz="800"/>
            </a:lvl7pPr>
            <a:lvl8pPr marL="2971468" indent="0">
              <a:buNone/>
              <a:defRPr sz="800"/>
            </a:lvl8pPr>
            <a:lvl9pPr marL="3395962" indent="0">
              <a:buNone/>
              <a:defRPr sz="8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C80E036-12F4-43EA-A105-CC92941087D0}" type="datetimeFigureOut">
              <a:rPr lang="es-MX" smtClean="0"/>
              <a:t>13/12/2015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0806448-4BB3-48E1-874A-84B40C910D42}" type="slidenum">
              <a:rPr lang="es-MX" smtClean="0"/>
              <a:t>‹Nº›</a:t>
            </a:fld>
            <a:endParaRPr lang="es-MX"/>
          </a:p>
        </p:txBody>
      </p:sp>
    </p:spTree>
    <p:extLst>
      <p:ext uri="{BB962C8B-B14F-4D97-AF65-F5344CB8AC3E}">
        <p14:creationId xmlns:p14="http://schemas.microsoft.com/office/powerpoint/2010/main" val="422455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84899" tIns="42449" rIns="84899" bIns="42449"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84899" tIns="42449" rIns="84899" bIns="4244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2" y="4767264"/>
            <a:ext cx="2133600" cy="273844"/>
          </a:xfrm>
          <a:prstGeom prst="rect">
            <a:avLst/>
          </a:prstGeom>
        </p:spPr>
        <p:txBody>
          <a:bodyPr vert="horz" lIns="84899" tIns="42449" rIns="84899" bIns="42449" rtlCol="0" anchor="ctr"/>
          <a:lstStyle>
            <a:lvl1pPr algn="l">
              <a:defRPr sz="1100">
                <a:solidFill>
                  <a:schemeClr val="tx1">
                    <a:tint val="75000"/>
                  </a:schemeClr>
                </a:solidFill>
              </a:defRPr>
            </a:lvl1pPr>
          </a:lstStyle>
          <a:p>
            <a:fld id="{0C80E036-12F4-43EA-A105-CC92941087D0}" type="datetimeFigureOut">
              <a:rPr lang="es-MX" smtClean="0"/>
              <a:t>13/12/2015</a:t>
            </a:fld>
            <a:endParaRPr lang="es-MX"/>
          </a:p>
        </p:txBody>
      </p:sp>
      <p:sp>
        <p:nvSpPr>
          <p:cNvPr id="5" name="4 Marcador de pie de página"/>
          <p:cNvSpPr>
            <a:spLocks noGrp="1"/>
          </p:cNvSpPr>
          <p:nvPr>
            <p:ph type="ftr" sz="quarter" idx="3"/>
          </p:nvPr>
        </p:nvSpPr>
        <p:spPr>
          <a:xfrm>
            <a:off x="3124204" y="4767264"/>
            <a:ext cx="2895600" cy="273844"/>
          </a:xfrm>
          <a:prstGeom prst="rect">
            <a:avLst/>
          </a:prstGeom>
        </p:spPr>
        <p:txBody>
          <a:bodyPr vert="horz" lIns="84899" tIns="42449" rIns="84899" bIns="42449" rtlCol="0" anchor="ctr"/>
          <a:lstStyle>
            <a:lvl1pPr algn="ctr">
              <a:defRPr sz="11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4767264"/>
            <a:ext cx="2133600" cy="273844"/>
          </a:xfrm>
          <a:prstGeom prst="rect">
            <a:avLst/>
          </a:prstGeom>
        </p:spPr>
        <p:txBody>
          <a:bodyPr vert="horz" lIns="84899" tIns="42449" rIns="84899" bIns="42449" rtlCol="0" anchor="ctr"/>
          <a:lstStyle>
            <a:lvl1pPr algn="r">
              <a:defRPr sz="1100">
                <a:solidFill>
                  <a:schemeClr val="tx1">
                    <a:tint val="75000"/>
                  </a:schemeClr>
                </a:solidFill>
              </a:defRPr>
            </a:lvl1pPr>
          </a:lstStyle>
          <a:p>
            <a:fld id="{80806448-4BB3-48E1-874A-84B40C910D42}" type="slidenum">
              <a:rPr lang="es-MX" smtClean="0"/>
              <a:t>‹Nº›</a:t>
            </a:fld>
            <a:endParaRPr lang="es-MX"/>
          </a:p>
        </p:txBody>
      </p:sp>
    </p:spTree>
    <p:extLst>
      <p:ext uri="{BB962C8B-B14F-4D97-AF65-F5344CB8AC3E}">
        <p14:creationId xmlns:p14="http://schemas.microsoft.com/office/powerpoint/2010/main" val="321165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48990" rtl="0" eaLnBrk="1" latinLnBrk="0" hangingPunct="1">
        <a:spcBef>
          <a:spcPct val="0"/>
        </a:spcBef>
        <a:buNone/>
        <a:defRPr sz="4100" kern="1200">
          <a:solidFill>
            <a:schemeClr val="tx1"/>
          </a:solidFill>
          <a:latin typeface="+mj-lt"/>
          <a:ea typeface="+mj-ea"/>
          <a:cs typeface="+mj-cs"/>
        </a:defRPr>
      </a:lvl1pPr>
    </p:titleStyle>
    <p:bodyStyle>
      <a:lvl1pPr marL="318372" indent="-318372" algn="l" defTabSz="84899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89805" indent="-265309" algn="l" defTabSz="84899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61239" indent="-212247" algn="l" defTabSz="848990"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485733"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910229"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334725"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759219"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183715"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08211" indent="-212247" algn="l" defTabSz="848990"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s-MX"/>
      </a:defPPr>
      <a:lvl1pPr marL="0" algn="l" defTabSz="848990" rtl="0" eaLnBrk="1" latinLnBrk="0" hangingPunct="1">
        <a:defRPr sz="1700" kern="1200">
          <a:solidFill>
            <a:schemeClr val="tx1"/>
          </a:solidFill>
          <a:latin typeface="+mn-lt"/>
          <a:ea typeface="+mn-ea"/>
          <a:cs typeface="+mn-cs"/>
        </a:defRPr>
      </a:lvl1pPr>
      <a:lvl2pPr marL="424496" algn="l" defTabSz="848990" rtl="0" eaLnBrk="1" latinLnBrk="0" hangingPunct="1">
        <a:defRPr sz="1700" kern="1200">
          <a:solidFill>
            <a:schemeClr val="tx1"/>
          </a:solidFill>
          <a:latin typeface="+mn-lt"/>
          <a:ea typeface="+mn-ea"/>
          <a:cs typeface="+mn-cs"/>
        </a:defRPr>
      </a:lvl2pPr>
      <a:lvl3pPr marL="848990" algn="l" defTabSz="848990" rtl="0" eaLnBrk="1" latinLnBrk="0" hangingPunct="1">
        <a:defRPr sz="1700" kern="1200">
          <a:solidFill>
            <a:schemeClr val="tx1"/>
          </a:solidFill>
          <a:latin typeface="+mn-lt"/>
          <a:ea typeface="+mn-ea"/>
          <a:cs typeface="+mn-cs"/>
        </a:defRPr>
      </a:lvl3pPr>
      <a:lvl4pPr marL="1273486" algn="l" defTabSz="848990" rtl="0" eaLnBrk="1" latinLnBrk="0" hangingPunct="1">
        <a:defRPr sz="1700" kern="1200">
          <a:solidFill>
            <a:schemeClr val="tx1"/>
          </a:solidFill>
          <a:latin typeface="+mn-lt"/>
          <a:ea typeface="+mn-ea"/>
          <a:cs typeface="+mn-cs"/>
        </a:defRPr>
      </a:lvl4pPr>
      <a:lvl5pPr marL="1697982" algn="l" defTabSz="848990" rtl="0" eaLnBrk="1" latinLnBrk="0" hangingPunct="1">
        <a:defRPr sz="1700" kern="1200">
          <a:solidFill>
            <a:schemeClr val="tx1"/>
          </a:solidFill>
          <a:latin typeface="+mn-lt"/>
          <a:ea typeface="+mn-ea"/>
          <a:cs typeface="+mn-cs"/>
        </a:defRPr>
      </a:lvl5pPr>
      <a:lvl6pPr marL="2122476" algn="l" defTabSz="848990" rtl="0" eaLnBrk="1" latinLnBrk="0" hangingPunct="1">
        <a:defRPr sz="1700" kern="1200">
          <a:solidFill>
            <a:schemeClr val="tx1"/>
          </a:solidFill>
          <a:latin typeface="+mn-lt"/>
          <a:ea typeface="+mn-ea"/>
          <a:cs typeface="+mn-cs"/>
        </a:defRPr>
      </a:lvl6pPr>
      <a:lvl7pPr marL="2546972" algn="l" defTabSz="848990" rtl="0" eaLnBrk="1" latinLnBrk="0" hangingPunct="1">
        <a:defRPr sz="1700" kern="1200">
          <a:solidFill>
            <a:schemeClr val="tx1"/>
          </a:solidFill>
          <a:latin typeface="+mn-lt"/>
          <a:ea typeface="+mn-ea"/>
          <a:cs typeface="+mn-cs"/>
        </a:defRPr>
      </a:lvl7pPr>
      <a:lvl8pPr marL="2971468" algn="l" defTabSz="848990" rtl="0" eaLnBrk="1" latinLnBrk="0" hangingPunct="1">
        <a:defRPr sz="1700" kern="1200">
          <a:solidFill>
            <a:schemeClr val="tx1"/>
          </a:solidFill>
          <a:latin typeface="+mn-lt"/>
          <a:ea typeface="+mn-ea"/>
          <a:cs typeface="+mn-cs"/>
        </a:defRPr>
      </a:lvl8pPr>
      <a:lvl9pPr marL="3395962" algn="l" defTabSz="84899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23478"/>
            <a:ext cx="8712968" cy="1102519"/>
          </a:xfrm>
        </p:spPr>
        <p:txBody>
          <a:bodyPr>
            <a:noAutofit/>
          </a:bodyPr>
          <a:lstStyle/>
          <a:p>
            <a:r>
              <a:rPr lang="es-MX" sz="5400" dirty="0" smtClean="0">
                <a:latin typeface="Edwardian Script ITC" pitchFamily="66" charset="0"/>
              </a:rPr>
              <a:t>Escuela Normal de Educación Preescolar</a:t>
            </a:r>
            <a:endParaRPr lang="es-MX" sz="5400" dirty="0">
              <a:latin typeface="Edwardian Script ITC" pitchFamily="66" charset="0"/>
            </a:endParaRPr>
          </a:p>
        </p:txBody>
      </p:sp>
      <p:pic>
        <p:nvPicPr>
          <p:cNvPr id="2050" name="Picture 2" descr="https://valeriaenep135.files.wordpress.com/2014/06/escuela-normal-de-educacic3b3n-preescolar-del-estado-de-coahuil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838" y="1203598"/>
            <a:ext cx="1882899" cy="1400519"/>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547664" y="2794476"/>
            <a:ext cx="6235396" cy="877163"/>
          </a:xfrm>
          <a:prstGeom prst="rect">
            <a:avLst/>
          </a:prstGeom>
        </p:spPr>
        <p:txBody>
          <a:bodyPr wrap="square">
            <a:spAutoFit/>
          </a:bodyPr>
          <a:lstStyle/>
          <a:p>
            <a:pPr algn="just"/>
            <a:r>
              <a:rPr lang="es-MX" i="1" dirty="0"/>
              <a:t>Estructura pedagógica y educativa del Plan de estudios 2011 de educación básica. Conocer y analizar los principios pedagógicos del Plan de estudios 2011 de educación </a:t>
            </a:r>
            <a:r>
              <a:rPr lang="es-MX" i="1" dirty="0" smtClean="0"/>
              <a:t>básica.</a:t>
            </a:r>
            <a:endParaRPr lang="es-MX" i="1" dirty="0"/>
          </a:p>
        </p:txBody>
      </p:sp>
      <p:sp>
        <p:nvSpPr>
          <p:cNvPr id="5" name="4 CuadroTexto"/>
          <p:cNvSpPr txBox="1"/>
          <p:nvPr/>
        </p:nvSpPr>
        <p:spPr>
          <a:xfrm>
            <a:off x="1636992" y="4443958"/>
            <a:ext cx="5328592" cy="615553"/>
          </a:xfrm>
          <a:prstGeom prst="rect">
            <a:avLst/>
          </a:prstGeom>
          <a:noFill/>
        </p:spPr>
        <p:txBody>
          <a:bodyPr wrap="square" rtlCol="0">
            <a:spAutoFit/>
          </a:bodyPr>
          <a:lstStyle/>
          <a:p>
            <a:pPr algn="ctr"/>
            <a:r>
              <a:rPr lang="es-MX" dirty="0" smtClean="0"/>
              <a:t>Cristina Anai Escobedo Aguirre.                 </a:t>
            </a:r>
          </a:p>
          <a:p>
            <a:pPr algn="ctr"/>
            <a:r>
              <a:rPr lang="es-MX" dirty="0" smtClean="0"/>
              <a:t>#02              4° B</a:t>
            </a:r>
            <a:endParaRPr lang="es-MX" dirty="0"/>
          </a:p>
        </p:txBody>
      </p:sp>
    </p:spTree>
    <p:extLst>
      <p:ext uri="{BB962C8B-B14F-4D97-AF65-F5344CB8AC3E}">
        <p14:creationId xmlns:p14="http://schemas.microsoft.com/office/powerpoint/2010/main" val="3697070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descr="binder covers35 http://happilyhope.wordpress.com/2013/07/25/my-cute-binder-cover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357"/>
            <a:ext cx="9150396" cy="514350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0" y="903593"/>
            <a:ext cx="9144000" cy="1138773"/>
          </a:xfrm>
          <a:prstGeom prst="rect">
            <a:avLst/>
          </a:prstGeom>
          <a:ln>
            <a:noFill/>
          </a:ln>
        </p:spPr>
        <p:style>
          <a:lnRef idx="2">
            <a:schemeClr val="dk1"/>
          </a:lnRef>
          <a:fillRef idx="1001">
            <a:schemeClr val="lt1"/>
          </a:fillRef>
          <a:effectRef idx="0">
            <a:schemeClr val="dk1"/>
          </a:effectRef>
          <a:fontRef idx="minor">
            <a:schemeClr val="dk1"/>
          </a:fontRef>
        </p:style>
        <p:txBody>
          <a:bodyPr wrap="square" rtlCol="0">
            <a:spAutoFit/>
          </a:bodyPr>
          <a:lstStyle/>
          <a:p>
            <a:pPr algn="ctr"/>
            <a:r>
              <a:rPr lang="es-MX" sz="2000" dirty="0" smtClean="0">
                <a:latin typeface="Century Gothic" pitchFamily="34" charset="0"/>
              </a:rPr>
              <a:t>El Plan de estudios requiere partir de una visión que incluya los diversos aspectos que conforman el desarrollo curricular en su sentido más amplio, y que se expresan en los principios pedagógicos</a:t>
            </a:r>
            <a:r>
              <a:rPr lang="es-MX" sz="2800" dirty="0" smtClean="0">
                <a:latin typeface="Century Gothic" pitchFamily="34" charset="0"/>
              </a:rPr>
              <a:t>.</a:t>
            </a:r>
            <a:endParaRPr lang="es-MX" sz="2800" dirty="0">
              <a:latin typeface="Century Gothic" pitchFamily="34" charset="0"/>
            </a:endParaRPr>
          </a:p>
        </p:txBody>
      </p:sp>
    </p:spTree>
    <p:extLst>
      <p:ext uri="{BB962C8B-B14F-4D97-AF65-F5344CB8AC3E}">
        <p14:creationId xmlns:p14="http://schemas.microsoft.com/office/powerpoint/2010/main" val="3813562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3.bp.blogspot.com/-WrrVUjbe1VA/TuaNRXuHXnI/AAAAAAAAAC0/TrYBHV73BLI/s1600/Dibujo.JPG"/>
          <p:cNvPicPr>
            <a:picLocks noChangeAspect="1" noChangeArrowheads="1"/>
          </p:cNvPicPr>
          <p:nvPr/>
        </p:nvPicPr>
        <p:blipFill rotWithShape="1">
          <a:blip r:embed="rId3">
            <a:extLst>
              <a:ext uri="{28A0092B-C50C-407E-A947-70E740481C1C}">
                <a14:useLocalDpi xmlns:a14="http://schemas.microsoft.com/office/drawing/2010/main" val="0"/>
              </a:ext>
            </a:extLst>
          </a:blip>
          <a:srcRect l="1428" t="30310" r="57381" b="21424"/>
          <a:stretch/>
        </p:blipFill>
        <p:spPr bwMode="auto">
          <a:xfrm>
            <a:off x="1187625" y="-11892"/>
            <a:ext cx="6336704" cy="711435"/>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2804782" y="987575"/>
            <a:ext cx="3312370" cy="824391"/>
          </a:xfrm>
          <a:prstGeom prst="rect">
            <a:avLst/>
          </a:prstGeom>
          <a:noFill/>
          <a:ln>
            <a:noFill/>
          </a:ln>
        </p:spPr>
        <p:txBody>
          <a:bodyPr wrap="square" lIns="84899" tIns="42449" rIns="84899" bIns="42449" rtlCol="0">
            <a:spAutoFit/>
          </a:bodyPr>
          <a:lstStyle/>
          <a:p>
            <a:pPr algn="just"/>
            <a:r>
              <a:rPr lang="es-MX" sz="1200" dirty="0"/>
              <a:t>S</a:t>
            </a:r>
            <a:r>
              <a:rPr lang="es-MX" sz="1200" dirty="0" smtClean="0"/>
              <a:t>on condiciones esenciales para la implementación del currículo, la transformación de la práctica docente, el logro de los aprendizajes y la mejora de la calidad educativa</a:t>
            </a:r>
            <a:endParaRPr lang="es-MX" sz="1200" dirty="0"/>
          </a:p>
        </p:txBody>
      </p:sp>
      <p:sp>
        <p:nvSpPr>
          <p:cNvPr id="7" name="6 CuadroTexto"/>
          <p:cNvSpPr txBox="1"/>
          <p:nvPr/>
        </p:nvSpPr>
        <p:spPr>
          <a:xfrm>
            <a:off x="1483637" y="2189685"/>
            <a:ext cx="1224137" cy="932113"/>
          </a:xfrm>
          <a:prstGeom prst="rect">
            <a:avLst/>
          </a:prstGeom>
          <a:noFill/>
        </p:spPr>
        <p:txBody>
          <a:bodyPr wrap="square" lIns="84899" tIns="42449" rIns="84899" bIns="42449" rtlCol="0">
            <a:spAutoFit/>
          </a:bodyPr>
          <a:lstStyle/>
          <a:p>
            <a:pPr algn="ctr"/>
            <a:r>
              <a:rPr lang="es-MX" sz="1100" dirty="0" smtClean="0"/>
              <a:t>1.1. Centrar la atención en los estudiantes y en sus procesos de aprendizaje</a:t>
            </a:r>
            <a:endParaRPr lang="es-MX" sz="1100" dirty="0"/>
          </a:p>
        </p:txBody>
      </p:sp>
      <p:sp>
        <p:nvSpPr>
          <p:cNvPr id="11" name="10 CuadroTexto"/>
          <p:cNvSpPr txBox="1"/>
          <p:nvPr/>
        </p:nvSpPr>
        <p:spPr>
          <a:xfrm>
            <a:off x="1724663" y="-22262"/>
            <a:ext cx="5472608" cy="762836"/>
          </a:xfrm>
          <a:prstGeom prst="rect">
            <a:avLst/>
          </a:prstGeom>
          <a:noFill/>
        </p:spPr>
        <p:txBody>
          <a:bodyPr wrap="square" lIns="84899" tIns="42449" rIns="84899" bIns="42449" rtlCol="0">
            <a:spAutoFit/>
          </a:bodyPr>
          <a:lstStyle/>
          <a:p>
            <a:pPr algn="ctr"/>
            <a:r>
              <a:rPr lang="es-MX" sz="2200" b="1" dirty="0">
                <a:solidFill>
                  <a:schemeClr val="bg1"/>
                </a:solidFill>
                <a:latin typeface="Century Gothic" pitchFamily="34" charset="0"/>
              </a:rPr>
              <a:t>Principios pedagógicos que sustentan el Plan de estudios</a:t>
            </a:r>
          </a:p>
        </p:txBody>
      </p:sp>
      <p:cxnSp>
        <p:nvCxnSpPr>
          <p:cNvPr id="12" name="11 Conector recto de flecha"/>
          <p:cNvCxnSpPr>
            <a:stCxn id="11" idx="2"/>
          </p:cNvCxnSpPr>
          <p:nvPr/>
        </p:nvCxnSpPr>
        <p:spPr>
          <a:xfrm>
            <a:off x="4460967" y="740574"/>
            <a:ext cx="0" cy="3190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13 Conector recto"/>
          <p:cNvCxnSpPr/>
          <p:nvPr/>
        </p:nvCxnSpPr>
        <p:spPr>
          <a:xfrm>
            <a:off x="4460966" y="1811966"/>
            <a:ext cx="2" cy="255729"/>
          </a:xfrm>
          <a:prstGeom prst="line">
            <a:avLst/>
          </a:prstGeom>
        </p:spPr>
        <p:style>
          <a:lnRef idx="2">
            <a:schemeClr val="dk1"/>
          </a:lnRef>
          <a:fillRef idx="0">
            <a:schemeClr val="dk1"/>
          </a:fillRef>
          <a:effectRef idx="1">
            <a:schemeClr val="dk1"/>
          </a:effectRef>
          <a:fontRef idx="minor">
            <a:schemeClr val="tx1"/>
          </a:fontRef>
        </p:style>
      </p:cxnSp>
      <p:sp>
        <p:nvSpPr>
          <p:cNvPr id="16" name="15 CuadroTexto"/>
          <p:cNvSpPr txBox="1"/>
          <p:nvPr/>
        </p:nvSpPr>
        <p:spPr>
          <a:xfrm>
            <a:off x="4460965" y="1801330"/>
            <a:ext cx="1368153" cy="276999"/>
          </a:xfrm>
          <a:prstGeom prst="rect">
            <a:avLst/>
          </a:prstGeom>
          <a:noFill/>
        </p:spPr>
        <p:txBody>
          <a:bodyPr wrap="square" rtlCol="0">
            <a:spAutoFit/>
          </a:bodyPr>
          <a:lstStyle/>
          <a:p>
            <a:r>
              <a:rPr lang="es-MX" sz="1200" dirty="0" smtClean="0"/>
              <a:t>Se dividen en:</a:t>
            </a:r>
            <a:endParaRPr lang="es-MX" sz="1200" dirty="0"/>
          </a:p>
        </p:txBody>
      </p:sp>
      <p:cxnSp>
        <p:nvCxnSpPr>
          <p:cNvPr id="18" name="17 Conector recto"/>
          <p:cNvCxnSpPr/>
          <p:nvPr/>
        </p:nvCxnSpPr>
        <p:spPr>
          <a:xfrm flipH="1">
            <a:off x="467545" y="2078328"/>
            <a:ext cx="3993422" cy="0"/>
          </a:xfrm>
          <a:prstGeom prst="line">
            <a:avLst/>
          </a:prstGeom>
        </p:spPr>
        <p:style>
          <a:lnRef idx="2">
            <a:schemeClr val="dk1"/>
          </a:lnRef>
          <a:fillRef idx="0">
            <a:schemeClr val="dk1"/>
          </a:fillRef>
          <a:effectRef idx="1">
            <a:schemeClr val="dk1"/>
          </a:effectRef>
          <a:fontRef idx="minor">
            <a:schemeClr val="tx1"/>
          </a:fontRef>
        </p:style>
      </p:cxnSp>
      <p:cxnSp>
        <p:nvCxnSpPr>
          <p:cNvPr id="21" name="20 Conector recto"/>
          <p:cNvCxnSpPr/>
          <p:nvPr/>
        </p:nvCxnSpPr>
        <p:spPr>
          <a:xfrm flipV="1">
            <a:off x="467544" y="2078329"/>
            <a:ext cx="3" cy="3065171"/>
          </a:xfrm>
          <a:prstGeom prst="line">
            <a:avLst/>
          </a:prstGeom>
        </p:spPr>
        <p:style>
          <a:lnRef idx="2">
            <a:schemeClr val="dk1"/>
          </a:lnRef>
          <a:fillRef idx="0">
            <a:schemeClr val="dk1"/>
          </a:fillRef>
          <a:effectRef idx="1">
            <a:schemeClr val="dk1"/>
          </a:effectRef>
          <a:fontRef idx="minor">
            <a:schemeClr val="tx1"/>
          </a:fontRef>
        </p:style>
      </p:cxnSp>
      <p:cxnSp>
        <p:nvCxnSpPr>
          <p:cNvPr id="22" name="21 Conector recto de flecha"/>
          <p:cNvCxnSpPr/>
          <p:nvPr/>
        </p:nvCxnSpPr>
        <p:spPr>
          <a:xfrm>
            <a:off x="467545" y="2547478"/>
            <a:ext cx="1008111" cy="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pic>
        <p:nvPicPr>
          <p:cNvPr id="1028" name="Picture 4" descr="http://materialeducativo.org/wp-content/uploads/2015/07/Principios.jpg"/>
          <p:cNvPicPr>
            <a:picLocks noChangeAspect="1" noChangeArrowheads="1"/>
          </p:cNvPicPr>
          <p:nvPr/>
        </p:nvPicPr>
        <p:blipFill rotWithShape="1">
          <a:blip r:embed="rId4">
            <a:extLst>
              <a:ext uri="{28A0092B-C50C-407E-A947-70E740481C1C}">
                <a14:useLocalDpi xmlns:a14="http://schemas.microsoft.com/office/drawing/2010/main" val="0"/>
              </a:ext>
            </a:extLst>
          </a:blip>
          <a:srcRect l="6798" t="2040" r="78760" b="85331"/>
          <a:stretch/>
        </p:blipFill>
        <p:spPr bwMode="auto">
          <a:xfrm>
            <a:off x="2555776" y="2292476"/>
            <a:ext cx="830724" cy="662710"/>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31 Conector recto de flecha"/>
          <p:cNvCxnSpPr>
            <a:stCxn id="1028" idx="3"/>
          </p:cNvCxnSpPr>
          <p:nvPr/>
        </p:nvCxnSpPr>
        <p:spPr>
          <a:xfrm>
            <a:off x="3386500" y="2623831"/>
            <a:ext cx="412730" cy="0"/>
          </a:xfrm>
          <a:prstGeom prst="straightConnector1">
            <a:avLst/>
          </a:prstGeom>
          <a:ln>
            <a:solidFill>
              <a:schemeClr val="accent1"/>
            </a:solidFill>
            <a:tailEnd type="arrow"/>
          </a:ln>
        </p:spPr>
        <p:style>
          <a:lnRef idx="2">
            <a:schemeClr val="dk1"/>
          </a:lnRef>
          <a:fillRef idx="0">
            <a:schemeClr val="dk1"/>
          </a:fillRef>
          <a:effectRef idx="1">
            <a:schemeClr val="dk1"/>
          </a:effectRef>
          <a:fontRef idx="minor">
            <a:schemeClr val="tx1"/>
          </a:fontRef>
        </p:style>
      </p:cxnSp>
      <p:sp>
        <p:nvSpPr>
          <p:cNvPr id="23" name="22 CuadroTexto"/>
          <p:cNvSpPr txBox="1"/>
          <p:nvPr/>
        </p:nvSpPr>
        <p:spPr>
          <a:xfrm>
            <a:off x="3923928" y="2323749"/>
            <a:ext cx="3960440" cy="600164"/>
          </a:xfrm>
          <a:prstGeom prst="rect">
            <a:avLst/>
          </a:prstGeom>
          <a:noFill/>
        </p:spPr>
        <p:txBody>
          <a:bodyPr wrap="square" rtlCol="0">
            <a:spAutoFit/>
          </a:bodyPr>
          <a:lstStyle/>
          <a:p>
            <a:pPr algn="just"/>
            <a:r>
              <a:rPr lang="es-MX" sz="1100" dirty="0" smtClean="0"/>
              <a:t>El centro y el referente fundamental del aprendizaje es el estudiante, se requiere generar su disposición y capacidad de continuar aprendiendo a lo largo de su vida.</a:t>
            </a:r>
            <a:endParaRPr lang="es-MX" sz="1100" dirty="0"/>
          </a:p>
        </p:txBody>
      </p:sp>
      <p:cxnSp>
        <p:nvCxnSpPr>
          <p:cNvPr id="39" name="38 Conector recto de flecha"/>
          <p:cNvCxnSpPr/>
          <p:nvPr/>
        </p:nvCxnSpPr>
        <p:spPr>
          <a:xfrm>
            <a:off x="496061" y="3651870"/>
            <a:ext cx="1008111"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0" name="39 CuadroTexto"/>
          <p:cNvSpPr txBox="1"/>
          <p:nvPr/>
        </p:nvSpPr>
        <p:spPr>
          <a:xfrm>
            <a:off x="1504172" y="3355091"/>
            <a:ext cx="1224137" cy="593558"/>
          </a:xfrm>
          <a:prstGeom prst="rect">
            <a:avLst/>
          </a:prstGeom>
          <a:noFill/>
        </p:spPr>
        <p:txBody>
          <a:bodyPr wrap="square" lIns="84899" tIns="42449" rIns="84899" bIns="42449" rtlCol="0">
            <a:spAutoFit/>
          </a:bodyPr>
          <a:lstStyle/>
          <a:p>
            <a:pPr algn="ctr"/>
            <a:r>
              <a:rPr lang="es-MX" sz="1100" dirty="0" smtClean="0"/>
              <a:t>1.2. Planificar para potenciar el aprendizaje </a:t>
            </a:r>
            <a:endParaRPr lang="es-MX" sz="1100" dirty="0"/>
          </a:p>
        </p:txBody>
      </p:sp>
      <p:pic>
        <p:nvPicPr>
          <p:cNvPr id="41" name="Picture 4" descr="http://materialeducativo.org/wp-content/uploads/2015/07/Principios.jpg"/>
          <p:cNvPicPr>
            <a:picLocks noChangeAspect="1" noChangeArrowheads="1"/>
          </p:cNvPicPr>
          <p:nvPr/>
        </p:nvPicPr>
        <p:blipFill rotWithShape="1">
          <a:blip r:embed="rId4">
            <a:extLst>
              <a:ext uri="{28A0092B-C50C-407E-A947-70E740481C1C}">
                <a14:useLocalDpi xmlns:a14="http://schemas.microsoft.com/office/drawing/2010/main" val="0"/>
              </a:ext>
            </a:extLst>
          </a:blip>
          <a:srcRect l="31970" t="1854" r="54794" b="85517"/>
          <a:stretch/>
        </p:blipFill>
        <p:spPr bwMode="auto">
          <a:xfrm>
            <a:off x="2555776" y="3320514"/>
            <a:ext cx="830723" cy="723089"/>
          </a:xfrm>
          <a:prstGeom prst="rect">
            <a:avLst/>
          </a:prstGeom>
          <a:noFill/>
          <a:extLst>
            <a:ext uri="{909E8E84-426E-40DD-AFC4-6F175D3DCCD1}">
              <a14:hiddenFill xmlns:a14="http://schemas.microsoft.com/office/drawing/2010/main">
                <a:solidFill>
                  <a:srgbClr val="FFFFFF"/>
                </a:solidFill>
              </a14:hiddenFill>
            </a:ext>
          </a:extLst>
        </p:spPr>
      </p:pic>
      <p:cxnSp>
        <p:nvCxnSpPr>
          <p:cNvPr id="42" name="41 Conector recto de flecha"/>
          <p:cNvCxnSpPr/>
          <p:nvPr/>
        </p:nvCxnSpPr>
        <p:spPr>
          <a:xfrm>
            <a:off x="3350783" y="3696788"/>
            <a:ext cx="41273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43" name="42 CuadroTexto"/>
          <p:cNvSpPr txBox="1"/>
          <p:nvPr/>
        </p:nvSpPr>
        <p:spPr>
          <a:xfrm>
            <a:off x="3923928" y="3312067"/>
            <a:ext cx="4938231" cy="769441"/>
          </a:xfrm>
          <a:prstGeom prst="rect">
            <a:avLst/>
          </a:prstGeom>
          <a:noFill/>
        </p:spPr>
        <p:txBody>
          <a:bodyPr wrap="square" rtlCol="0">
            <a:spAutoFit/>
          </a:bodyPr>
          <a:lstStyle/>
          <a:p>
            <a:pPr algn="just"/>
            <a:r>
              <a:rPr lang="es-MX" sz="1100" dirty="0" smtClean="0"/>
              <a:t>La planificación es un elemento sustantivo de la práctica docente para potenciar el aprendizaje de los estudiantes hacia el desarrollo de competencias. Implica organizar actividades de aprendizaje a partir de diferentes formas de trabajo, como situaciones y secuencias didácticas y proyectos, entre otras. </a:t>
            </a:r>
            <a:endParaRPr lang="es-MX" sz="1100" dirty="0"/>
          </a:p>
        </p:txBody>
      </p:sp>
      <p:cxnSp>
        <p:nvCxnSpPr>
          <p:cNvPr id="44" name="43 Conector recto de flecha"/>
          <p:cNvCxnSpPr/>
          <p:nvPr/>
        </p:nvCxnSpPr>
        <p:spPr>
          <a:xfrm>
            <a:off x="467544" y="4659982"/>
            <a:ext cx="1008111"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5" name="44 CuadroTexto"/>
          <p:cNvSpPr txBox="1"/>
          <p:nvPr/>
        </p:nvSpPr>
        <p:spPr>
          <a:xfrm>
            <a:off x="1540484" y="4363203"/>
            <a:ext cx="1224137" cy="593558"/>
          </a:xfrm>
          <a:prstGeom prst="rect">
            <a:avLst/>
          </a:prstGeom>
          <a:noFill/>
        </p:spPr>
        <p:txBody>
          <a:bodyPr wrap="square" lIns="84899" tIns="42449" rIns="84899" bIns="42449" rtlCol="0">
            <a:spAutoFit/>
          </a:bodyPr>
          <a:lstStyle/>
          <a:p>
            <a:pPr algn="ctr"/>
            <a:r>
              <a:rPr lang="es-MX" sz="1100" dirty="0" smtClean="0"/>
              <a:t>1.3. Generar ambientes de aprendizaje</a:t>
            </a:r>
            <a:endParaRPr lang="es-MX" sz="1100" dirty="0"/>
          </a:p>
        </p:txBody>
      </p:sp>
      <p:pic>
        <p:nvPicPr>
          <p:cNvPr id="46" name="Picture 4" descr="http://materialeducativo.org/wp-content/uploads/2015/07/Principios.jpg"/>
          <p:cNvPicPr>
            <a:picLocks noChangeAspect="1" noChangeArrowheads="1"/>
          </p:cNvPicPr>
          <p:nvPr/>
        </p:nvPicPr>
        <p:blipFill rotWithShape="1">
          <a:blip r:embed="rId4">
            <a:extLst>
              <a:ext uri="{28A0092B-C50C-407E-A947-70E740481C1C}">
                <a14:useLocalDpi xmlns:a14="http://schemas.microsoft.com/office/drawing/2010/main" val="0"/>
              </a:ext>
            </a:extLst>
          </a:blip>
          <a:srcRect l="53131" t="2401" r="30345" b="82553"/>
          <a:stretch/>
        </p:blipFill>
        <p:spPr bwMode="auto">
          <a:xfrm>
            <a:off x="2555777" y="4227934"/>
            <a:ext cx="955330" cy="793592"/>
          </a:xfrm>
          <a:prstGeom prst="rect">
            <a:avLst/>
          </a:prstGeom>
          <a:noFill/>
          <a:extLst>
            <a:ext uri="{909E8E84-426E-40DD-AFC4-6F175D3DCCD1}">
              <a14:hiddenFill xmlns:a14="http://schemas.microsoft.com/office/drawing/2010/main">
                <a:solidFill>
                  <a:srgbClr val="FFFFFF"/>
                </a:solidFill>
              </a14:hiddenFill>
            </a:ext>
          </a:extLst>
        </p:spPr>
      </p:pic>
      <p:cxnSp>
        <p:nvCxnSpPr>
          <p:cNvPr id="48" name="47 Conector recto de flecha"/>
          <p:cNvCxnSpPr/>
          <p:nvPr/>
        </p:nvCxnSpPr>
        <p:spPr>
          <a:xfrm>
            <a:off x="3525948" y="4659982"/>
            <a:ext cx="412730"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49" name="48 CuadroTexto"/>
          <p:cNvSpPr txBox="1"/>
          <p:nvPr/>
        </p:nvSpPr>
        <p:spPr>
          <a:xfrm>
            <a:off x="3923926" y="4296207"/>
            <a:ext cx="4938231" cy="769441"/>
          </a:xfrm>
          <a:prstGeom prst="rect">
            <a:avLst/>
          </a:prstGeom>
          <a:noFill/>
        </p:spPr>
        <p:txBody>
          <a:bodyPr wrap="square" rtlCol="0">
            <a:spAutoFit/>
          </a:bodyPr>
          <a:lstStyle/>
          <a:p>
            <a:pPr algn="just"/>
            <a:r>
              <a:rPr lang="es-MX" sz="1100" dirty="0" smtClean="0"/>
              <a:t>Se denomina ambiente de aprendizaje al espacio donde se desarrolla la comunicación y las interacciones que posibilitan el aprendizaje. Con esta perspectiva se asume que en los ambientes de aprendizaje media la actuación del docente para construirlos y emplearlos como tales.</a:t>
            </a:r>
            <a:endParaRPr lang="es-MX" sz="1100" dirty="0"/>
          </a:p>
        </p:txBody>
      </p:sp>
    </p:spTree>
    <p:extLst>
      <p:ext uri="{BB962C8B-B14F-4D97-AF65-F5344CB8AC3E}">
        <p14:creationId xmlns:p14="http://schemas.microsoft.com/office/powerpoint/2010/main" val="1075199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1 Conector recto"/>
          <p:cNvCxnSpPr/>
          <p:nvPr/>
        </p:nvCxnSpPr>
        <p:spPr>
          <a:xfrm flipV="1">
            <a:off x="467544" y="0"/>
            <a:ext cx="3" cy="5143501"/>
          </a:xfrm>
          <a:prstGeom prst="line">
            <a:avLst/>
          </a:prstGeom>
        </p:spPr>
        <p:style>
          <a:lnRef idx="2">
            <a:schemeClr val="dk1"/>
          </a:lnRef>
          <a:fillRef idx="0">
            <a:schemeClr val="dk1"/>
          </a:fillRef>
          <a:effectRef idx="1">
            <a:schemeClr val="dk1"/>
          </a:effectRef>
          <a:fontRef idx="minor">
            <a:schemeClr val="tx1"/>
          </a:fontRef>
        </p:style>
      </p:cxnSp>
      <p:cxnSp>
        <p:nvCxnSpPr>
          <p:cNvPr id="4" name="3 Conector recto de flecha"/>
          <p:cNvCxnSpPr/>
          <p:nvPr/>
        </p:nvCxnSpPr>
        <p:spPr>
          <a:xfrm>
            <a:off x="467544" y="195486"/>
            <a:ext cx="1043524" cy="0"/>
          </a:xfrm>
          <a:prstGeom prst="straightConnector1">
            <a:avLst/>
          </a:prstGeom>
          <a:ln>
            <a:solidFill>
              <a:srgbClr val="FF0000"/>
            </a:solidFill>
            <a:tailEnd type="arrow"/>
          </a:ln>
        </p:spPr>
        <p:style>
          <a:lnRef idx="2">
            <a:schemeClr val="accent5"/>
          </a:lnRef>
          <a:fillRef idx="0">
            <a:schemeClr val="accent5"/>
          </a:fillRef>
          <a:effectRef idx="1">
            <a:schemeClr val="accent5"/>
          </a:effectRef>
          <a:fontRef idx="minor">
            <a:schemeClr val="tx1"/>
          </a:fontRef>
        </p:style>
      </p:cxnSp>
      <p:sp>
        <p:nvSpPr>
          <p:cNvPr id="6" name="5 CuadroTexto"/>
          <p:cNvSpPr txBox="1"/>
          <p:nvPr/>
        </p:nvSpPr>
        <p:spPr>
          <a:xfrm>
            <a:off x="1619672" y="10689"/>
            <a:ext cx="1224137" cy="762836"/>
          </a:xfrm>
          <a:prstGeom prst="rect">
            <a:avLst/>
          </a:prstGeom>
          <a:noFill/>
        </p:spPr>
        <p:txBody>
          <a:bodyPr wrap="square" lIns="84899" tIns="42449" rIns="84899" bIns="42449" rtlCol="0">
            <a:spAutoFit/>
          </a:bodyPr>
          <a:lstStyle/>
          <a:p>
            <a:pPr algn="ctr"/>
            <a:r>
              <a:rPr lang="es-MX" sz="1100" dirty="0" smtClean="0"/>
              <a:t>1.4. Trabajar en colaboración para construir el aprendizaje</a:t>
            </a:r>
            <a:endParaRPr lang="es-MX" sz="1100" dirty="0"/>
          </a:p>
        </p:txBody>
      </p:sp>
      <p:cxnSp>
        <p:nvCxnSpPr>
          <p:cNvPr id="7" name="6 Conector recto de flecha"/>
          <p:cNvCxnSpPr/>
          <p:nvPr/>
        </p:nvCxnSpPr>
        <p:spPr>
          <a:xfrm>
            <a:off x="3684020" y="392107"/>
            <a:ext cx="360039" cy="0"/>
          </a:xfrm>
          <a:prstGeom prst="straightConnector1">
            <a:avLst/>
          </a:prstGeom>
          <a:ln>
            <a:solidFill>
              <a:srgbClr val="FF0000"/>
            </a:solidFill>
            <a:tailEnd type="arrow"/>
          </a:ln>
        </p:spPr>
        <p:style>
          <a:lnRef idx="2">
            <a:schemeClr val="accent5"/>
          </a:lnRef>
          <a:fillRef idx="0">
            <a:schemeClr val="accent5"/>
          </a:fillRef>
          <a:effectRef idx="1">
            <a:schemeClr val="accent5"/>
          </a:effectRef>
          <a:fontRef idx="minor">
            <a:schemeClr val="tx1"/>
          </a:fontRef>
        </p:style>
      </p:cxnSp>
      <p:pic>
        <p:nvPicPr>
          <p:cNvPr id="10" name="Picture 4" descr="http://materialeducativo.org/wp-content/uploads/2015/07/Principios.jpg"/>
          <p:cNvPicPr>
            <a:picLocks noChangeAspect="1" noChangeArrowheads="1"/>
          </p:cNvPicPr>
          <p:nvPr/>
        </p:nvPicPr>
        <p:blipFill rotWithShape="1">
          <a:blip r:embed="rId2">
            <a:extLst>
              <a:ext uri="{28A0092B-C50C-407E-A947-70E740481C1C}">
                <a14:useLocalDpi xmlns:a14="http://schemas.microsoft.com/office/drawing/2010/main" val="0"/>
              </a:ext>
            </a:extLst>
          </a:blip>
          <a:srcRect l="80749" t="2186" r="7400" b="86529"/>
          <a:stretch/>
        </p:blipFill>
        <p:spPr bwMode="auto">
          <a:xfrm>
            <a:off x="2843809" y="48043"/>
            <a:ext cx="792086" cy="688127"/>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4139952" y="95520"/>
            <a:ext cx="4464496" cy="600164"/>
          </a:xfrm>
          <a:prstGeom prst="rect">
            <a:avLst/>
          </a:prstGeom>
          <a:noFill/>
        </p:spPr>
        <p:txBody>
          <a:bodyPr wrap="square" rtlCol="0">
            <a:spAutoFit/>
          </a:bodyPr>
          <a:lstStyle/>
          <a:p>
            <a:pPr algn="just"/>
            <a:r>
              <a:rPr lang="es-MX" sz="1100" dirty="0" smtClean="0"/>
              <a:t>El trabajo colaborativo alude a estudiantes y maestros, y orienta las acciones para el descubrimiento, la búsqueda de soluciones, coincidencias y diferencias, con el propósito de construir aprendizajes en colectivo. </a:t>
            </a:r>
            <a:endParaRPr lang="es-MX" sz="1100" dirty="0"/>
          </a:p>
        </p:txBody>
      </p:sp>
      <p:cxnSp>
        <p:nvCxnSpPr>
          <p:cNvPr id="12" name="11 Conector recto de flecha"/>
          <p:cNvCxnSpPr/>
          <p:nvPr/>
        </p:nvCxnSpPr>
        <p:spPr>
          <a:xfrm>
            <a:off x="467544" y="1538269"/>
            <a:ext cx="1043524" cy="0"/>
          </a:xfrm>
          <a:prstGeom prst="straightConnector1">
            <a:avLst/>
          </a:prstGeom>
          <a:ln>
            <a:solidFill>
              <a:srgbClr val="7030A0"/>
            </a:solidFill>
            <a:tailEnd type="arrow"/>
          </a:ln>
        </p:spPr>
        <p:style>
          <a:lnRef idx="2">
            <a:schemeClr val="accent5"/>
          </a:lnRef>
          <a:fillRef idx="0">
            <a:schemeClr val="accent5"/>
          </a:fillRef>
          <a:effectRef idx="1">
            <a:schemeClr val="accent5"/>
          </a:effectRef>
          <a:fontRef idx="minor">
            <a:schemeClr val="tx1"/>
          </a:fontRef>
        </p:style>
      </p:cxnSp>
      <p:sp>
        <p:nvSpPr>
          <p:cNvPr id="13" name="12 CuadroTexto"/>
          <p:cNvSpPr txBox="1"/>
          <p:nvPr/>
        </p:nvSpPr>
        <p:spPr>
          <a:xfrm>
            <a:off x="1403647" y="987574"/>
            <a:ext cx="1576321" cy="1101390"/>
          </a:xfrm>
          <a:prstGeom prst="rect">
            <a:avLst/>
          </a:prstGeom>
          <a:noFill/>
        </p:spPr>
        <p:txBody>
          <a:bodyPr wrap="square" lIns="84899" tIns="42449" rIns="84899" bIns="42449" rtlCol="0">
            <a:spAutoFit/>
          </a:bodyPr>
          <a:lstStyle/>
          <a:p>
            <a:pPr algn="ctr"/>
            <a:r>
              <a:rPr lang="es-MX" sz="1100" dirty="0" smtClean="0"/>
              <a:t>1.5. Poner énfasis en el desarrollo de competencias, el logro de los Estándares Curriculares y los aprendizajes esperados</a:t>
            </a:r>
            <a:endParaRPr lang="es-MX" sz="1100" dirty="0"/>
          </a:p>
        </p:txBody>
      </p:sp>
      <p:pic>
        <p:nvPicPr>
          <p:cNvPr id="14" name="Picture 4" descr="http://materialeducativo.org/wp-content/uploads/2015/07/Principios.jpg"/>
          <p:cNvPicPr>
            <a:picLocks noChangeAspect="1" noChangeArrowheads="1"/>
          </p:cNvPicPr>
          <p:nvPr/>
        </p:nvPicPr>
        <p:blipFill rotWithShape="1">
          <a:blip r:embed="rId2">
            <a:extLst>
              <a:ext uri="{28A0092B-C50C-407E-A947-70E740481C1C}">
                <a14:useLocalDpi xmlns:a14="http://schemas.microsoft.com/office/drawing/2010/main" val="0"/>
              </a:ext>
            </a:extLst>
          </a:blip>
          <a:srcRect l="81056" t="30138" r="9679" b="57399"/>
          <a:stretch/>
        </p:blipFill>
        <p:spPr bwMode="auto">
          <a:xfrm>
            <a:off x="2911931" y="1164000"/>
            <a:ext cx="792086" cy="796955"/>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14 Conector recto de flecha"/>
          <p:cNvCxnSpPr/>
          <p:nvPr/>
        </p:nvCxnSpPr>
        <p:spPr>
          <a:xfrm>
            <a:off x="3779913" y="1562477"/>
            <a:ext cx="360039" cy="0"/>
          </a:xfrm>
          <a:prstGeom prst="straightConnector1">
            <a:avLst/>
          </a:prstGeom>
          <a:ln>
            <a:solidFill>
              <a:srgbClr val="7030A0"/>
            </a:solidFill>
            <a:tailEnd type="arrow"/>
          </a:ln>
        </p:spPr>
        <p:style>
          <a:lnRef idx="2">
            <a:schemeClr val="accent5"/>
          </a:lnRef>
          <a:fillRef idx="0">
            <a:schemeClr val="accent5"/>
          </a:fillRef>
          <a:effectRef idx="1">
            <a:schemeClr val="accent5"/>
          </a:effectRef>
          <a:fontRef idx="minor">
            <a:schemeClr val="tx1"/>
          </a:fontRef>
        </p:style>
      </p:cxnSp>
      <p:sp>
        <p:nvSpPr>
          <p:cNvPr id="16" name="15 CuadroTexto"/>
          <p:cNvSpPr txBox="1"/>
          <p:nvPr/>
        </p:nvSpPr>
        <p:spPr>
          <a:xfrm>
            <a:off x="4292585" y="843558"/>
            <a:ext cx="4464496" cy="1615827"/>
          </a:xfrm>
          <a:prstGeom prst="rect">
            <a:avLst/>
          </a:prstGeom>
          <a:noFill/>
        </p:spPr>
        <p:txBody>
          <a:bodyPr wrap="square" rtlCol="0">
            <a:spAutoFit/>
          </a:bodyPr>
          <a:lstStyle/>
          <a:p>
            <a:pPr algn="just"/>
            <a:r>
              <a:rPr lang="es-MX" sz="1100" dirty="0" smtClean="0"/>
              <a:t>La Educación Básica favorece el desarrollo de competencias, el logro de los Estándares Curriculares y los aprendizajes esperados, porque: </a:t>
            </a:r>
          </a:p>
          <a:p>
            <a:pPr marL="171450" indent="-171450" algn="just">
              <a:buFont typeface="Arial" pitchFamily="34" charset="0"/>
              <a:buChar char="•"/>
            </a:pPr>
            <a:r>
              <a:rPr lang="es-MX" sz="1100" b="1" dirty="0" smtClean="0"/>
              <a:t>Una competencia </a:t>
            </a:r>
            <a:r>
              <a:rPr lang="es-MX" sz="1100" dirty="0" smtClean="0"/>
              <a:t>es la capacidad de responder a diferentes situaciones, e implica un saber hacer con saber), así como la valoración de las consecuencias de ese hacer.</a:t>
            </a:r>
          </a:p>
          <a:p>
            <a:pPr marL="171450" indent="-171450" algn="just">
              <a:buFont typeface="Arial" pitchFamily="34" charset="0"/>
              <a:buChar char="•"/>
            </a:pPr>
            <a:r>
              <a:rPr lang="es-MX" sz="1100" b="1" dirty="0" smtClean="0"/>
              <a:t>Los Estándares Curriculares </a:t>
            </a:r>
            <a:r>
              <a:rPr lang="es-MX" sz="1100" dirty="0" smtClean="0"/>
              <a:t>son descriptores de logro y definen aquello que los alumnos demostrarán al concluir un periodo escolar.</a:t>
            </a:r>
          </a:p>
          <a:p>
            <a:pPr marL="171450" indent="-171450" algn="just">
              <a:buFont typeface="Arial" pitchFamily="34" charset="0"/>
              <a:buChar char="•"/>
            </a:pPr>
            <a:r>
              <a:rPr lang="es-MX" sz="1100" b="1" dirty="0" smtClean="0"/>
              <a:t>Los aprendizajes esperados </a:t>
            </a:r>
            <a:r>
              <a:rPr lang="es-MX" sz="1100" dirty="0" smtClean="0"/>
              <a:t>son indicadores de logro que, en términos de la temporalidad establecida en los programas de estudio,</a:t>
            </a:r>
            <a:endParaRPr lang="es-MX" sz="1100" dirty="0"/>
          </a:p>
        </p:txBody>
      </p:sp>
      <p:cxnSp>
        <p:nvCxnSpPr>
          <p:cNvPr id="17" name="16 Conector recto de flecha"/>
          <p:cNvCxnSpPr/>
          <p:nvPr/>
        </p:nvCxnSpPr>
        <p:spPr>
          <a:xfrm>
            <a:off x="467547" y="3075806"/>
            <a:ext cx="1043524" cy="0"/>
          </a:xfrm>
          <a:prstGeom prst="straightConnector1">
            <a:avLst/>
          </a:prstGeom>
          <a:ln>
            <a:solidFill>
              <a:srgbClr val="FFC000"/>
            </a:solidFill>
            <a:tailEnd type="arrow"/>
          </a:ln>
        </p:spPr>
        <p:style>
          <a:lnRef idx="2">
            <a:schemeClr val="accent5"/>
          </a:lnRef>
          <a:fillRef idx="0">
            <a:schemeClr val="accent5"/>
          </a:fillRef>
          <a:effectRef idx="1">
            <a:schemeClr val="accent5"/>
          </a:effectRef>
          <a:fontRef idx="minor">
            <a:schemeClr val="tx1"/>
          </a:fontRef>
        </p:style>
      </p:cxnSp>
      <p:sp>
        <p:nvSpPr>
          <p:cNvPr id="18" name="17 CuadroTexto"/>
          <p:cNvSpPr txBox="1"/>
          <p:nvPr/>
        </p:nvSpPr>
        <p:spPr>
          <a:xfrm>
            <a:off x="1561044" y="2779027"/>
            <a:ext cx="1576321" cy="593558"/>
          </a:xfrm>
          <a:prstGeom prst="rect">
            <a:avLst/>
          </a:prstGeom>
          <a:noFill/>
        </p:spPr>
        <p:txBody>
          <a:bodyPr wrap="square" lIns="84899" tIns="42449" rIns="84899" bIns="42449" rtlCol="0">
            <a:spAutoFit/>
          </a:bodyPr>
          <a:lstStyle/>
          <a:p>
            <a:pPr algn="ctr"/>
            <a:r>
              <a:rPr lang="es-MX" sz="1100" dirty="0" smtClean="0"/>
              <a:t>1.6. Usar materiales educativos para favorecer el aprendizaje</a:t>
            </a:r>
            <a:endParaRPr lang="es-MX" sz="1100" dirty="0"/>
          </a:p>
        </p:txBody>
      </p:sp>
      <p:pic>
        <p:nvPicPr>
          <p:cNvPr id="19" name="Picture 4" descr="http://materialeducativo.org/wp-content/uploads/2015/07/Principios.jpg"/>
          <p:cNvPicPr>
            <a:picLocks noChangeAspect="1" noChangeArrowheads="1"/>
          </p:cNvPicPr>
          <p:nvPr/>
        </p:nvPicPr>
        <p:blipFill rotWithShape="1">
          <a:blip r:embed="rId2">
            <a:extLst>
              <a:ext uri="{28A0092B-C50C-407E-A947-70E740481C1C}">
                <a14:useLocalDpi xmlns:a14="http://schemas.microsoft.com/office/drawing/2010/main" val="0"/>
              </a:ext>
            </a:extLst>
          </a:blip>
          <a:srcRect l="81229" t="57211" r="8165" b="33507"/>
          <a:stretch/>
        </p:blipFill>
        <p:spPr bwMode="auto">
          <a:xfrm>
            <a:off x="3053238" y="2769989"/>
            <a:ext cx="906694" cy="593558"/>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19 Conector recto de flecha"/>
          <p:cNvCxnSpPr/>
          <p:nvPr/>
        </p:nvCxnSpPr>
        <p:spPr>
          <a:xfrm>
            <a:off x="3986648" y="3020939"/>
            <a:ext cx="360039" cy="0"/>
          </a:xfrm>
          <a:prstGeom prst="straightConnector1">
            <a:avLst/>
          </a:prstGeom>
          <a:ln>
            <a:solidFill>
              <a:srgbClr val="FFC000"/>
            </a:solidFill>
            <a:tailEnd type="arrow"/>
          </a:ln>
        </p:spPr>
        <p:style>
          <a:lnRef idx="2">
            <a:schemeClr val="accent5"/>
          </a:lnRef>
          <a:fillRef idx="0">
            <a:schemeClr val="accent5"/>
          </a:fillRef>
          <a:effectRef idx="1">
            <a:schemeClr val="accent5"/>
          </a:effectRef>
          <a:fontRef idx="minor">
            <a:schemeClr val="tx1"/>
          </a:fontRef>
        </p:style>
      </p:cxnSp>
      <p:sp>
        <p:nvSpPr>
          <p:cNvPr id="21" name="20 CuadroTexto"/>
          <p:cNvSpPr txBox="1"/>
          <p:nvPr/>
        </p:nvSpPr>
        <p:spPr>
          <a:xfrm>
            <a:off x="4374321" y="2720857"/>
            <a:ext cx="4464496" cy="938719"/>
          </a:xfrm>
          <a:prstGeom prst="rect">
            <a:avLst/>
          </a:prstGeom>
          <a:noFill/>
        </p:spPr>
        <p:txBody>
          <a:bodyPr wrap="square" rtlCol="0">
            <a:spAutoFit/>
          </a:bodyPr>
          <a:lstStyle/>
          <a:p>
            <a:pPr algn="just"/>
            <a:r>
              <a:rPr lang="es-MX" sz="1100" dirty="0" smtClean="0"/>
              <a:t>En la sociedad del siglo XXI los materiales educativos se han diversificado. Como sus formatos y medios de acceso requieren habilidades específicas para su uso, una escuela en la actualidad debe favorecer que la comunidad educativa, además de utilizar el libro de texto, emplee otros materiales para el aprendizaje permanente.</a:t>
            </a:r>
            <a:endParaRPr lang="es-MX" sz="1100" dirty="0"/>
          </a:p>
        </p:txBody>
      </p:sp>
      <p:cxnSp>
        <p:nvCxnSpPr>
          <p:cNvPr id="22" name="21 Conector recto de flecha"/>
          <p:cNvCxnSpPr/>
          <p:nvPr/>
        </p:nvCxnSpPr>
        <p:spPr>
          <a:xfrm>
            <a:off x="467544" y="4299942"/>
            <a:ext cx="1043524" cy="0"/>
          </a:xfrm>
          <a:prstGeom prst="straightConnector1">
            <a:avLst/>
          </a:prstGeom>
          <a:ln>
            <a:solidFill>
              <a:srgbClr val="00B050"/>
            </a:solidFill>
            <a:tailEnd type="arrow"/>
          </a:ln>
        </p:spPr>
        <p:style>
          <a:lnRef idx="2">
            <a:schemeClr val="accent5"/>
          </a:lnRef>
          <a:fillRef idx="0">
            <a:schemeClr val="accent5"/>
          </a:fillRef>
          <a:effectRef idx="1">
            <a:schemeClr val="accent5"/>
          </a:effectRef>
          <a:fontRef idx="minor">
            <a:schemeClr val="tx1"/>
          </a:fontRef>
        </p:style>
      </p:cxnSp>
      <p:sp>
        <p:nvSpPr>
          <p:cNvPr id="23" name="22 CuadroTexto"/>
          <p:cNvSpPr txBox="1"/>
          <p:nvPr/>
        </p:nvSpPr>
        <p:spPr>
          <a:xfrm>
            <a:off x="1594595" y="4003163"/>
            <a:ext cx="1576321" cy="424281"/>
          </a:xfrm>
          <a:prstGeom prst="rect">
            <a:avLst/>
          </a:prstGeom>
          <a:noFill/>
        </p:spPr>
        <p:txBody>
          <a:bodyPr wrap="square" lIns="84899" tIns="42449" rIns="84899" bIns="42449" rtlCol="0">
            <a:spAutoFit/>
          </a:bodyPr>
          <a:lstStyle/>
          <a:p>
            <a:pPr algn="ctr"/>
            <a:r>
              <a:rPr lang="es-MX" sz="1100" dirty="0" smtClean="0"/>
              <a:t>1.7. Evaluar para aprender</a:t>
            </a:r>
            <a:endParaRPr lang="es-MX" sz="1100" dirty="0"/>
          </a:p>
        </p:txBody>
      </p:sp>
      <p:pic>
        <p:nvPicPr>
          <p:cNvPr id="25" name="Picture 4" descr="http://materialeducativo.org/wp-content/uploads/2015/07/Principios.jpg"/>
          <p:cNvPicPr>
            <a:picLocks noChangeAspect="1" noChangeArrowheads="1"/>
          </p:cNvPicPr>
          <p:nvPr/>
        </p:nvPicPr>
        <p:blipFill rotWithShape="1">
          <a:blip r:embed="rId2">
            <a:extLst>
              <a:ext uri="{28A0092B-C50C-407E-A947-70E740481C1C}">
                <a14:useLocalDpi xmlns:a14="http://schemas.microsoft.com/office/drawing/2010/main" val="0"/>
              </a:ext>
            </a:extLst>
          </a:blip>
          <a:srcRect l="81544" t="78145" r="4887" b="9600"/>
          <a:stretch/>
        </p:blipFill>
        <p:spPr bwMode="auto">
          <a:xfrm>
            <a:off x="2926593" y="3888712"/>
            <a:ext cx="1159984" cy="783772"/>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26 Conector recto de flecha"/>
          <p:cNvCxnSpPr/>
          <p:nvPr/>
        </p:nvCxnSpPr>
        <p:spPr>
          <a:xfrm>
            <a:off x="4083369" y="4299942"/>
            <a:ext cx="360039" cy="0"/>
          </a:xfrm>
          <a:prstGeom prst="straightConnector1">
            <a:avLst/>
          </a:prstGeom>
          <a:ln>
            <a:solidFill>
              <a:srgbClr val="00B050"/>
            </a:solidFill>
            <a:tailEnd type="arrow"/>
          </a:ln>
        </p:spPr>
        <p:style>
          <a:lnRef idx="2">
            <a:schemeClr val="accent5"/>
          </a:lnRef>
          <a:fillRef idx="0">
            <a:schemeClr val="accent5"/>
          </a:fillRef>
          <a:effectRef idx="1">
            <a:schemeClr val="accent5"/>
          </a:effectRef>
          <a:fontRef idx="minor">
            <a:schemeClr val="tx1"/>
          </a:fontRef>
        </p:style>
      </p:cxnSp>
      <p:sp>
        <p:nvSpPr>
          <p:cNvPr id="28" name="27 CuadroTexto"/>
          <p:cNvSpPr txBox="1"/>
          <p:nvPr/>
        </p:nvSpPr>
        <p:spPr>
          <a:xfrm>
            <a:off x="4471158" y="4003162"/>
            <a:ext cx="4464496" cy="769441"/>
          </a:xfrm>
          <a:prstGeom prst="rect">
            <a:avLst/>
          </a:prstGeom>
          <a:noFill/>
        </p:spPr>
        <p:txBody>
          <a:bodyPr wrap="square" rtlCol="0">
            <a:spAutoFit/>
          </a:bodyPr>
          <a:lstStyle/>
          <a:p>
            <a:pPr algn="just"/>
            <a:r>
              <a:rPr lang="es-MX" sz="1100" dirty="0" smtClean="0"/>
              <a:t>El docente es el encargado de la evaluación de los aprendizajes de los alumnos y quien realiza el seguimiento, crea oportunidades de aprendizaje y hace modificaciones en su práctica para que éstos logren los aprendizajes establecidos en el Plan y los programas de estudio.</a:t>
            </a:r>
            <a:endParaRPr lang="es-MX" sz="1100" dirty="0"/>
          </a:p>
        </p:txBody>
      </p:sp>
    </p:spTree>
    <p:extLst>
      <p:ext uri="{BB962C8B-B14F-4D97-AF65-F5344CB8AC3E}">
        <p14:creationId xmlns:p14="http://schemas.microsoft.com/office/powerpoint/2010/main" val="1344423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1 Conector recto"/>
          <p:cNvCxnSpPr/>
          <p:nvPr/>
        </p:nvCxnSpPr>
        <p:spPr>
          <a:xfrm flipV="1">
            <a:off x="467544" y="0"/>
            <a:ext cx="3" cy="5143501"/>
          </a:xfrm>
          <a:prstGeom prst="line">
            <a:avLst/>
          </a:prstGeom>
        </p:spPr>
        <p:style>
          <a:lnRef idx="2">
            <a:schemeClr val="dk1"/>
          </a:lnRef>
          <a:fillRef idx="0">
            <a:schemeClr val="dk1"/>
          </a:fillRef>
          <a:effectRef idx="1">
            <a:schemeClr val="dk1"/>
          </a:effectRef>
          <a:fontRef idx="minor">
            <a:schemeClr val="tx1"/>
          </a:fontRef>
        </p:style>
      </p:cxnSp>
      <p:cxnSp>
        <p:nvCxnSpPr>
          <p:cNvPr id="4" name="3 Conector recto de flecha"/>
          <p:cNvCxnSpPr/>
          <p:nvPr/>
        </p:nvCxnSpPr>
        <p:spPr>
          <a:xfrm>
            <a:off x="467544" y="195486"/>
            <a:ext cx="1043524" cy="0"/>
          </a:xfrm>
          <a:prstGeom prst="straightConnector1">
            <a:avLst/>
          </a:prstGeom>
          <a:ln>
            <a:solidFill>
              <a:srgbClr val="FF0000"/>
            </a:solidFill>
            <a:tailEnd type="arrow"/>
          </a:ln>
        </p:spPr>
        <p:style>
          <a:lnRef idx="2">
            <a:schemeClr val="accent5"/>
          </a:lnRef>
          <a:fillRef idx="0">
            <a:schemeClr val="accent5"/>
          </a:fillRef>
          <a:effectRef idx="1">
            <a:schemeClr val="accent5"/>
          </a:effectRef>
          <a:fontRef idx="minor">
            <a:schemeClr val="tx1"/>
          </a:fontRef>
        </p:style>
      </p:cxnSp>
      <p:sp>
        <p:nvSpPr>
          <p:cNvPr id="6" name="5 CuadroTexto"/>
          <p:cNvSpPr txBox="1"/>
          <p:nvPr/>
        </p:nvSpPr>
        <p:spPr>
          <a:xfrm>
            <a:off x="1619672" y="10689"/>
            <a:ext cx="1224137" cy="762836"/>
          </a:xfrm>
          <a:prstGeom prst="rect">
            <a:avLst/>
          </a:prstGeom>
          <a:noFill/>
        </p:spPr>
        <p:txBody>
          <a:bodyPr wrap="square" lIns="84899" tIns="42449" rIns="84899" bIns="42449" rtlCol="0">
            <a:spAutoFit/>
          </a:bodyPr>
          <a:lstStyle/>
          <a:p>
            <a:pPr algn="ctr"/>
            <a:r>
              <a:rPr lang="es-MX" sz="1100" dirty="0" smtClean="0"/>
              <a:t>1.8. Favorecer la inclusión para atender a la diversidad</a:t>
            </a:r>
            <a:endParaRPr lang="es-MX" sz="1100" dirty="0"/>
          </a:p>
        </p:txBody>
      </p:sp>
      <p:cxnSp>
        <p:nvCxnSpPr>
          <p:cNvPr id="7" name="6 Conector recto de flecha"/>
          <p:cNvCxnSpPr/>
          <p:nvPr/>
        </p:nvCxnSpPr>
        <p:spPr>
          <a:xfrm>
            <a:off x="3684020" y="392107"/>
            <a:ext cx="360039" cy="0"/>
          </a:xfrm>
          <a:prstGeom prst="straightConnector1">
            <a:avLst/>
          </a:prstGeom>
          <a:ln>
            <a:solidFill>
              <a:srgbClr val="FF0000"/>
            </a:solidFill>
            <a:tailEnd type="arrow"/>
          </a:ln>
        </p:spPr>
        <p:style>
          <a:lnRef idx="2">
            <a:schemeClr val="accent5"/>
          </a:lnRef>
          <a:fillRef idx="0">
            <a:schemeClr val="accent5"/>
          </a:fillRef>
          <a:effectRef idx="1">
            <a:schemeClr val="accent5"/>
          </a:effectRef>
          <a:fontRef idx="minor">
            <a:schemeClr val="tx1"/>
          </a:fontRef>
        </p:style>
      </p:cxnSp>
      <p:pic>
        <p:nvPicPr>
          <p:cNvPr id="10" name="Picture 4" descr="http://materialeducativo.org/wp-content/uploads/2015/07/Principios.jpg"/>
          <p:cNvPicPr>
            <a:picLocks noChangeAspect="1" noChangeArrowheads="1"/>
          </p:cNvPicPr>
          <p:nvPr/>
        </p:nvPicPr>
        <p:blipFill rotWithShape="1">
          <a:blip r:embed="rId3">
            <a:extLst>
              <a:ext uri="{28A0092B-C50C-407E-A947-70E740481C1C}">
                <a14:useLocalDpi xmlns:a14="http://schemas.microsoft.com/office/drawing/2010/main" val="0"/>
              </a:ext>
            </a:extLst>
          </a:blip>
          <a:srcRect l="50794" t="70846" r="32042" b="16108"/>
          <a:stretch/>
        </p:blipFill>
        <p:spPr bwMode="auto">
          <a:xfrm>
            <a:off x="2769481" y="125453"/>
            <a:ext cx="934536" cy="648072"/>
          </a:xfrm>
          <a:prstGeom prst="rect">
            <a:avLst/>
          </a:prstGeom>
          <a:noFill/>
          <a:extLst>
            <a:ext uri="{909E8E84-426E-40DD-AFC4-6F175D3DCCD1}">
              <a14:hiddenFill xmlns:a14="http://schemas.microsoft.com/office/drawing/2010/main">
                <a:solidFill>
                  <a:srgbClr val="FFFFFF"/>
                </a:solidFill>
              </a14:hiddenFill>
            </a:ext>
          </a:extLst>
        </p:spPr>
      </p:pic>
      <p:sp>
        <p:nvSpPr>
          <p:cNvPr id="11" name="10 CuadroTexto"/>
          <p:cNvSpPr txBox="1"/>
          <p:nvPr/>
        </p:nvSpPr>
        <p:spPr>
          <a:xfrm>
            <a:off x="4139952" y="95520"/>
            <a:ext cx="4464496" cy="600164"/>
          </a:xfrm>
          <a:prstGeom prst="rect">
            <a:avLst/>
          </a:prstGeom>
          <a:noFill/>
        </p:spPr>
        <p:txBody>
          <a:bodyPr wrap="square" rtlCol="0">
            <a:spAutoFit/>
          </a:bodyPr>
          <a:lstStyle/>
          <a:p>
            <a:pPr algn="just"/>
            <a:r>
              <a:rPr lang="es-MX" sz="1100" dirty="0" smtClean="0"/>
              <a:t>La educación es un derecho fundamental y una estrategia para ampliar las oportunidades, instrumentar las relaciones interculturales, reducir las desigualdades entre grupos sociales, cerrar brechas e impulsar la equidad.</a:t>
            </a:r>
            <a:endParaRPr lang="es-MX" sz="1100" dirty="0"/>
          </a:p>
        </p:txBody>
      </p:sp>
      <p:cxnSp>
        <p:nvCxnSpPr>
          <p:cNvPr id="12" name="11 Conector recto de flecha"/>
          <p:cNvCxnSpPr/>
          <p:nvPr/>
        </p:nvCxnSpPr>
        <p:spPr>
          <a:xfrm>
            <a:off x="467544" y="1538269"/>
            <a:ext cx="1043524" cy="0"/>
          </a:xfrm>
          <a:prstGeom prst="straightConnector1">
            <a:avLst/>
          </a:prstGeom>
          <a:ln>
            <a:solidFill>
              <a:srgbClr val="7030A0"/>
            </a:solidFill>
            <a:tailEnd type="arrow"/>
          </a:ln>
        </p:spPr>
        <p:style>
          <a:lnRef idx="2">
            <a:schemeClr val="accent5"/>
          </a:lnRef>
          <a:fillRef idx="0">
            <a:schemeClr val="accent5"/>
          </a:fillRef>
          <a:effectRef idx="1">
            <a:schemeClr val="accent5"/>
          </a:effectRef>
          <a:fontRef idx="minor">
            <a:schemeClr val="tx1"/>
          </a:fontRef>
        </p:style>
      </p:cxnSp>
      <p:sp>
        <p:nvSpPr>
          <p:cNvPr id="13" name="12 CuadroTexto"/>
          <p:cNvSpPr txBox="1"/>
          <p:nvPr/>
        </p:nvSpPr>
        <p:spPr>
          <a:xfrm>
            <a:off x="1619672" y="1326128"/>
            <a:ext cx="1224137" cy="593558"/>
          </a:xfrm>
          <a:prstGeom prst="rect">
            <a:avLst/>
          </a:prstGeom>
          <a:noFill/>
        </p:spPr>
        <p:txBody>
          <a:bodyPr wrap="square" lIns="84899" tIns="42449" rIns="84899" bIns="42449" rtlCol="0">
            <a:spAutoFit/>
          </a:bodyPr>
          <a:lstStyle/>
          <a:p>
            <a:pPr algn="ctr"/>
            <a:r>
              <a:rPr lang="es-MX" sz="1100" dirty="0" smtClean="0"/>
              <a:t>1.9. Incorporar temas de relevancia social</a:t>
            </a:r>
            <a:endParaRPr lang="es-MX" sz="1100" dirty="0"/>
          </a:p>
        </p:txBody>
      </p:sp>
      <p:pic>
        <p:nvPicPr>
          <p:cNvPr id="14" name="Picture 4" descr="http://materialeducativo.org/wp-content/uploads/2015/07/Principios.jpg"/>
          <p:cNvPicPr>
            <a:picLocks noChangeAspect="1" noChangeArrowheads="1"/>
          </p:cNvPicPr>
          <p:nvPr/>
        </p:nvPicPr>
        <p:blipFill rotWithShape="1">
          <a:blip r:embed="rId3">
            <a:extLst>
              <a:ext uri="{28A0092B-C50C-407E-A947-70E740481C1C}">
                <a14:useLocalDpi xmlns:a14="http://schemas.microsoft.com/office/drawing/2010/main" val="0"/>
              </a:ext>
            </a:extLst>
          </a:blip>
          <a:srcRect l="31631" t="69771" r="55127" b="17766"/>
          <a:stretch/>
        </p:blipFill>
        <p:spPr bwMode="auto">
          <a:xfrm>
            <a:off x="2878099" y="1284859"/>
            <a:ext cx="901814" cy="634827"/>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14 Conector recto de flecha"/>
          <p:cNvCxnSpPr/>
          <p:nvPr/>
        </p:nvCxnSpPr>
        <p:spPr>
          <a:xfrm>
            <a:off x="3779913" y="1562477"/>
            <a:ext cx="360039" cy="0"/>
          </a:xfrm>
          <a:prstGeom prst="straightConnector1">
            <a:avLst/>
          </a:prstGeom>
          <a:ln>
            <a:solidFill>
              <a:srgbClr val="7030A0"/>
            </a:solidFill>
            <a:tailEnd type="arrow"/>
          </a:ln>
        </p:spPr>
        <p:style>
          <a:lnRef idx="2">
            <a:schemeClr val="accent5"/>
          </a:lnRef>
          <a:fillRef idx="0">
            <a:schemeClr val="accent5"/>
          </a:fillRef>
          <a:effectRef idx="1">
            <a:schemeClr val="accent5"/>
          </a:effectRef>
          <a:fontRef idx="minor">
            <a:schemeClr val="tx1"/>
          </a:fontRef>
        </p:style>
      </p:cxnSp>
      <p:sp>
        <p:nvSpPr>
          <p:cNvPr id="16" name="15 CuadroTexto"/>
          <p:cNvSpPr txBox="1"/>
          <p:nvPr/>
        </p:nvSpPr>
        <p:spPr>
          <a:xfrm>
            <a:off x="4263388" y="1177756"/>
            <a:ext cx="4464496" cy="769441"/>
          </a:xfrm>
          <a:prstGeom prst="rect">
            <a:avLst/>
          </a:prstGeom>
          <a:noFill/>
        </p:spPr>
        <p:txBody>
          <a:bodyPr wrap="square" rtlCol="0">
            <a:spAutoFit/>
          </a:bodyPr>
          <a:lstStyle/>
          <a:p>
            <a:pPr algn="just"/>
            <a:r>
              <a:rPr lang="es-MX" sz="1100" dirty="0" smtClean="0"/>
              <a:t>Los temas de relevancia social se derivan de los retos de una sociedad que cambia constantemente y requiere que todos sus integrantes actúen con responsabilidad ante el medio natural y social, la vida y la salud, y la diversidad social, cultural y lingüística. ,</a:t>
            </a:r>
            <a:endParaRPr lang="es-MX" sz="1100" dirty="0"/>
          </a:p>
        </p:txBody>
      </p:sp>
      <p:cxnSp>
        <p:nvCxnSpPr>
          <p:cNvPr id="17" name="16 Conector recto de flecha"/>
          <p:cNvCxnSpPr/>
          <p:nvPr/>
        </p:nvCxnSpPr>
        <p:spPr>
          <a:xfrm>
            <a:off x="467547" y="2571750"/>
            <a:ext cx="971513" cy="0"/>
          </a:xfrm>
          <a:prstGeom prst="straightConnector1">
            <a:avLst/>
          </a:prstGeom>
          <a:ln>
            <a:solidFill>
              <a:srgbClr val="FFC000"/>
            </a:solidFill>
            <a:tailEnd type="arrow"/>
          </a:ln>
        </p:spPr>
        <p:style>
          <a:lnRef idx="2">
            <a:schemeClr val="accent5"/>
          </a:lnRef>
          <a:fillRef idx="0">
            <a:schemeClr val="accent5"/>
          </a:fillRef>
          <a:effectRef idx="1">
            <a:schemeClr val="accent5"/>
          </a:effectRef>
          <a:fontRef idx="minor">
            <a:schemeClr val="tx1"/>
          </a:fontRef>
        </p:style>
      </p:cxnSp>
      <p:sp>
        <p:nvSpPr>
          <p:cNvPr id="18" name="17 CuadroTexto"/>
          <p:cNvSpPr txBox="1"/>
          <p:nvPr/>
        </p:nvSpPr>
        <p:spPr>
          <a:xfrm>
            <a:off x="1462621" y="2274971"/>
            <a:ext cx="1576321" cy="762836"/>
          </a:xfrm>
          <a:prstGeom prst="rect">
            <a:avLst/>
          </a:prstGeom>
          <a:noFill/>
        </p:spPr>
        <p:txBody>
          <a:bodyPr wrap="square" lIns="84899" tIns="42449" rIns="84899" bIns="42449" rtlCol="0">
            <a:spAutoFit/>
          </a:bodyPr>
          <a:lstStyle/>
          <a:p>
            <a:pPr algn="ctr"/>
            <a:r>
              <a:rPr lang="es-MX" sz="1100" dirty="0" smtClean="0"/>
              <a:t>1.10. Renovar el pacto entre el estudiante, el docente, la familia y la escuela</a:t>
            </a:r>
            <a:endParaRPr lang="es-MX" sz="1100" dirty="0"/>
          </a:p>
        </p:txBody>
      </p:sp>
      <p:pic>
        <p:nvPicPr>
          <p:cNvPr id="19" name="Picture 4" descr="http://materialeducativo.org/wp-content/uploads/2015/07/Principios.jpg"/>
          <p:cNvPicPr>
            <a:picLocks noChangeAspect="1" noChangeArrowheads="1"/>
          </p:cNvPicPr>
          <p:nvPr/>
        </p:nvPicPr>
        <p:blipFill rotWithShape="1">
          <a:blip r:embed="rId3">
            <a:extLst>
              <a:ext uri="{28A0092B-C50C-407E-A947-70E740481C1C}">
                <a14:useLocalDpi xmlns:a14="http://schemas.microsoft.com/office/drawing/2010/main" val="0"/>
              </a:ext>
            </a:extLst>
          </a:blip>
          <a:srcRect l="6248" t="71727" r="80866" b="17551"/>
          <a:stretch/>
        </p:blipFill>
        <p:spPr bwMode="auto">
          <a:xfrm>
            <a:off x="2962741" y="2352120"/>
            <a:ext cx="977673" cy="608537"/>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19 Conector recto de flecha"/>
          <p:cNvCxnSpPr/>
          <p:nvPr/>
        </p:nvCxnSpPr>
        <p:spPr>
          <a:xfrm>
            <a:off x="3959932" y="2656388"/>
            <a:ext cx="360039" cy="0"/>
          </a:xfrm>
          <a:prstGeom prst="straightConnector1">
            <a:avLst/>
          </a:prstGeom>
          <a:ln>
            <a:solidFill>
              <a:srgbClr val="FFC000"/>
            </a:solidFill>
            <a:tailEnd type="arrow"/>
          </a:ln>
        </p:spPr>
        <p:style>
          <a:lnRef idx="2">
            <a:schemeClr val="accent5"/>
          </a:lnRef>
          <a:fillRef idx="0">
            <a:schemeClr val="accent5"/>
          </a:fillRef>
          <a:effectRef idx="1">
            <a:schemeClr val="accent5"/>
          </a:effectRef>
          <a:fontRef idx="minor">
            <a:schemeClr val="tx1"/>
          </a:fontRef>
        </p:style>
      </p:cxnSp>
      <p:sp>
        <p:nvSpPr>
          <p:cNvPr id="21" name="20 CuadroTexto"/>
          <p:cNvSpPr txBox="1"/>
          <p:nvPr/>
        </p:nvSpPr>
        <p:spPr>
          <a:xfrm>
            <a:off x="4343457" y="2191216"/>
            <a:ext cx="4464496" cy="769441"/>
          </a:xfrm>
          <a:prstGeom prst="rect">
            <a:avLst/>
          </a:prstGeom>
          <a:noFill/>
        </p:spPr>
        <p:txBody>
          <a:bodyPr wrap="square" rtlCol="0">
            <a:spAutoFit/>
          </a:bodyPr>
          <a:lstStyle/>
          <a:p>
            <a:pPr algn="just"/>
            <a:r>
              <a:rPr lang="es-MX" sz="1100" dirty="0" smtClean="0"/>
              <a:t>Renovar el pacto entre los diversos actores educativos, con el fin de promover normas que regulen la convivencia diaria, establezcan vínculos entre los derechos y las responsabilidades, y delimiten el ejercicio del poder y de la autoridad en la escuela con la participación de la familia. </a:t>
            </a:r>
            <a:endParaRPr lang="es-MX" sz="1100" dirty="0"/>
          </a:p>
        </p:txBody>
      </p:sp>
      <p:cxnSp>
        <p:nvCxnSpPr>
          <p:cNvPr id="22" name="21 Conector recto de flecha"/>
          <p:cNvCxnSpPr/>
          <p:nvPr/>
        </p:nvCxnSpPr>
        <p:spPr>
          <a:xfrm>
            <a:off x="467544" y="3507854"/>
            <a:ext cx="1043524" cy="0"/>
          </a:xfrm>
          <a:prstGeom prst="straightConnector1">
            <a:avLst/>
          </a:prstGeom>
          <a:ln>
            <a:solidFill>
              <a:srgbClr val="00B050"/>
            </a:solidFill>
            <a:tailEnd type="arrow"/>
          </a:ln>
        </p:spPr>
        <p:style>
          <a:lnRef idx="2">
            <a:schemeClr val="accent5"/>
          </a:lnRef>
          <a:fillRef idx="0">
            <a:schemeClr val="accent5"/>
          </a:fillRef>
          <a:effectRef idx="1">
            <a:schemeClr val="accent5"/>
          </a:effectRef>
          <a:fontRef idx="minor">
            <a:schemeClr val="tx1"/>
          </a:fontRef>
        </p:style>
      </p:cxnSp>
      <p:sp>
        <p:nvSpPr>
          <p:cNvPr id="23" name="22 CuadroTexto"/>
          <p:cNvSpPr txBox="1"/>
          <p:nvPr/>
        </p:nvSpPr>
        <p:spPr>
          <a:xfrm>
            <a:off x="1432431" y="3295713"/>
            <a:ext cx="1576321" cy="424281"/>
          </a:xfrm>
          <a:prstGeom prst="rect">
            <a:avLst/>
          </a:prstGeom>
          <a:noFill/>
        </p:spPr>
        <p:txBody>
          <a:bodyPr wrap="square" lIns="84899" tIns="42449" rIns="84899" bIns="42449" rtlCol="0">
            <a:spAutoFit/>
          </a:bodyPr>
          <a:lstStyle/>
          <a:p>
            <a:pPr algn="ctr"/>
            <a:r>
              <a:rPr lang="es-MX" sz="1100" dirty="0" smtClean="0"/>
              <a:t>1.11. Reorientar el liderazgo </a:t>
            </a:r>
            <a:endParaRPr lang="es-MX" sz="1100" dirty="0"/>
          </a:p>
        </p:txBody>
      </p:sp>
      <p:pic>
        <p:nvPicPr>
          <p:cNvPr id="25" name="Picture 4" descr="http://materialeducativo.org/wp-content/uploads/2015/07/Principios.jpg"/>
          <p:cNvPicPr>
            <a:picLocks noChangeAspect="1" noChangeArrowheads="1"/>
          </p:cNvPicPr>
          <p:nvPr/>
        </p:nvPicPr>
        <p:blipFill rotWithShape="1">
          <a:blip r:embed="rId3">
            <a:extLst>
              <a:ext uri="{28A0092B-C50C-407E-A947-70E740481C1C}">
                <a14:useLocalDpi xmlns:a14="http://schemas.microsoft.com/office/drawing/2010/main" val="0"/>
              </a:ext>
            </a:extLst>
          </a:blip>
          <a:srcRect l="7168" t="47361" r="81241" b="37900"/>
          <a:stretch/>
        </p:blipFill>
        <p:spPr bwMode="auto">
          <a:xfrm>
            <a:off x="2797211" y="3134025"/>
            <a:ext cx="906806" cy="862591"/>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26 Conector recto de flecha"/>
          <p:cNvCxnSpPr/>
          <p:nvPr/>
        </p:nvCxnSpPr>
        <p:spPr>
          <a:xfrm>
            <a:off x="3716767" y="3507853"/>
            <a:ext cx="360039" cy="0"/>
          </a:xfrm>
          <a:prstGeom prst="straightConnector1">
            <a:avLst/>
          </a:prstGeom>
          <a:ln>
            <a:solidFill>
              <a:srgbClr val="00B050"/>
            </a:solidFill>
            <a:tailEnd type="arrow"/>
          </a:ln>
        </p:spPr>
        <p:style>
          <a:lnRef idx="2">
            <a:schemeClr val="accent5"/>
          </a:lnRef>
          <a:fillRef idx="0">
            <a:schemeClr val="accent5"/>
          </a:fillRef>
          <a:effectRef idx="1">
            <a:schemeClr val="accent5"/>
          </a:effectRef>
          <a:fontRef idx="minor">
            <a:schemeClr val="tx1"/>
          </a:fontRef>
        </p:style>
      </p:cxnSp>
      <p:sp>
        <p:nvSpPr>
          <p:cNvPr id="28" name="27 CuadroTexto"/>
          <p:cNvSpPr txBox="1"/>
          <p:nvPr/>
        </p:nvSpPr>
        <p:spPr>
          <a:xfrm>
            <a:off x="4263388" y="3207772"/>
            <a:ext cx="4464496" cy="600164"/>
          </a:xfrm>
          <a:prstGeom prst="rect">
            <a:avLst/>
          </a:prstGeom>
          <a:noFill/>
        </p:spPr>
        <p:txBody>
          <a:bodyPr wrap="square" rtlCol="0">
            <a:spAutoFit/>
          </a:bodyPr>
          <a:lstStyle/>
          <a:p>
            <a:pPr algn="just"/>
            <a:r>
              <a:rPr lang="es-MX" sz="1100" dirty="0"/>
              <a:t>I</a:t>
            </a:r>
            <a:r>
              <a:rPr lang="es-MX" sz="1100" dirty="0" smtClean="0"/>
              <a:t>mplica un compromiso personal y con el grupo, una relación horizontal en la que el diálogo informado favorezca la toma de decisiones centrada en el aprendizaje de los alumnos.</a:t>
            </a:r>
            <a:endParaRPr lang="es-MX" sz="1100" dirty="0"/>
          </a:p>
        </p:txBody>
      </p:sp>
      <p:cxnSp>
        <p:nvCxnSpPr>
          <p:cNvPr id="24" name="23 Conector recto de flecha"/>
          <p:cNvCxnSpPr/>
          <p:nvPr/>
        </p:nvCxnSpPr>
        <p:spPr>
          <a:xfrm>
            <a:off x="467547" y="4587974"/>
            <a:ext cx="1043524" cy="0"/>
          </a:xfrm>
          <a:prstGeom prst="straightConnector1">
            <a:avLst/>
          </a:prstGeom>
          <a:ln>
            <a:solidFill>
              <a:srgbClr val="FF0066"/>
            </a:solidFill>
            <a:tailEnd type="arrow"/>
          </a:ln>
        </p:spPr>
        <p:style>
          <a:lnRef idx="2">
            <a:schemeClr val="accent5"/>
          </a:lnRef>
          <a:fillRef idx="0">
            <a:schemeClr val="accent5"/>
          </a:fillRef>
          <a:effectRef idx="1">
            <a:schemeClr val="accent5"/>
          </a:effectRef>
          <a:fontRef idx="minor">
            <a:schemeClr val="tx1"/>
          </a:fontRef>
        </p:style>
      </p:cxnSp>
      <p:sp>
        <p:nvSpPr>
          <p:cNvPr id="26" name="25 CuadroTexto"/>
          <p:cNvSpPr txBox="1"/>
          <p:nvPr/>
        </p:nvSpPr>
        <p:spPr>
          <a:xfrm>
            <a:off x="1511068" y="4375833"/>
            <a:ext cx="1367031" cy="593558"/>
          </a:xfrm>
          <a:prstGeom prst="rect">
            <a:avLst/>
          </a:prstGeom>
          <a:noFill/>
        </p:spPr>
        <p:txBody>
          <a:bodyPr wrap="square" lIns="84899" tIns="42449" rIns="84899" bIns="42449" rtlCol="0">
            <a:spAutoFit/>
          </a:bodyPr>
          <a:lstStyle/>
          <a:p>
            <a:pPr algn="ctr"/>
            <a:r>
              <a:rPr lang="es-MX" sz="1100" dirty="0" smtClean="0"/>
              <a:t>1.12. La tutoría y la asesoría académica a la escuela.</a:t>
            </a:r>
            <a:endParaRPr lang="es-MX" sz="1100" dirty="0"/>
          </a:p>
        </p:txBody>
      </p:sp>
      <p:sp>
        <p:nvSpPr>
          <p:cNvPr id="29" name="28 CuadroTexto"/>
          <p:cNvSpPr txBox="1"/>
          <p:nvPr/>
        </p:nvSpPr>
        <p:spPr>
          <a:xfrm>
            <a:off x="4295286" y="3996616"/>
            <a:ext cx="4788533" cy="1107996"/>
          </a:xfrm>
          <a:prstGeom prst="rect">
            <a:avLst/>
          </a:prstGeom>
          <a:noFill/>
        </p:spPr>
        <p:txBody>
          <a:bodyPr wrap="square" rtlCol="0">
            <a:spAutoFit/>
          </a:bodyPr>
          <a:lstStyle/>
          <a:p>
            <a:pPr algn="just"/>
            <a:r>
              <a:rPr lang="es-MX" sz="1100" dirty="0" smtClean="0"/>
              <a:t>La tutoría se concibe como el conjunto de alternativas de atención individualizada que parte de un diagnóstico. Sus destinatarios son estudiantes o docentes. En el caso de los estudiantes se dirige a quienes presentan rezago educativo o, por el contrario, poseen aptitudes sobresalientes; si es para los maestros, se implementa para solventar situaciones de dominio específico de los programas de estudio. </a:t>
            </a:r>
            <a:endParaRPr lang="es-MX" sz="1100" dirty="0"/>
          </a:p>
        </p:txBody>
      </p:sp>
      <p:pic>
        <p:nvPicPr>
          <p:cNvPr id="30" name="Picture 4" descr="http://materialeducativo.org/wp-content/uploads/2015/07/Principios.jpg"/>
          <p:cNvPicPr>
            <a:picLocks noChangeAspect="1" noChangeArrowheads="1"/>
          </p:cNvPicPr>
          <p:nvPr/>
        </p:nvPicPr>
        <p:blipFill rotWithShape="1">
          <a:blip r:embed="rId3">
            <a:extLst>
              <a:ext uri="{28A0092B-C50C-407E-A947-70E740481C1C}">
                <a14:useLocalDpi xmlns:a14="http://schemas.microsoft.com/office/drawing/2010/main" val="0"/>
              </a:ext>
            </a:extLst>
          </a:blip>
          <a:srcRect l="7148" t="27580" r="79379" b="60478"/>
          <a:stretch/>
        </p:blipFill>
        <p:spPr bwMode="auto">
          <a:xfrm>
            <a:off x="2809961" y="4270549"/>
            <a:ext cx="1054078" cy="698842"/>
          </a:xfrm>
          <a:prstGeom prst="rect">
            <a:avLst/>
          </a:prstGeom>
          <a:noFill/>
          <a:extLst>
            <a:ext uri="{909E8E84-426E-40DD-AFC4-6F175D3DCCD1}">
              <a14:hiddenFill xmlns:a14="http://schemas.microsoft.com/office/drawing/2010/main">
                <a:solidFill>
                  <a:srgbClr val="FFFFFF"/>
                </a:solidFill>
              </a14:hiddenFill>
            </a:ext>
          </a:extLst>
        </p:spPr>
      </p:pic>
      <p:cxnSp>
        <p:nvCxnSpPr>
          <p:cNvPr id="31" name="30 Conector recto de flecha"/>
          <p:cNvCxnSpPr/>
          <p:nvPr/>
        </p:nvCxnSpPr>
        <p:spPr>
          <a:xfrm>
            <a:off x="3869167" y="4590627"/>
            <a:ext cx="360039" cy="0"/>
          </a:xfrm>
          <a:prstGeom prst="straightConnector1">
            <a:avLst/>
          </a:prstGeom>
          <a:ln>
            <a:solidFill>
              <a:srgbClr val="FF0066"/>
            </a:solidFill>
            <a:tailEnd type="arrow"/>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517713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ree Clip Art!  A Dozen Downloads as seen on Sixth Grade Staff    www.sixthgradestaff.com: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33164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979712" y="127402"/>
            <a:ext cx="5256584" cy="523220"/>
          </a:xfrm>
          <a:prstGeom prst="rect">
            <a:avLst/>
          </a:prstGeom>
          <a:solidFill>
            <a:srgbClr val="92D050"/>
          </a:solidFill>
        </p:spPr>
        <p:txBody>
          <a:bodyPr wrap="square" rtlCol="0">
            <a:spAutoFit/>
          </a:bodyPr>
          <a:lstStyle/>
          <a:p>
            <a:pPr algn="ctr"/>
            <a:r>
              <a:rPr lang="es-MX" sz="2800" dirty="0" smtClean="0">
                <a:solidFill>
                  <a:schemeClr val="bg1"/>
                </a:solidFill>
              </a:rPr>
              <a:t>Conclusión.</a:t>
            </a:r>
            <a:endParaRPr lang="es-MX" sz="2800" dirty="0">
              <a:solidFill>
                <a:schemeClr val="bg1"/>
              </a:solidFill>
            </a:endParaRPr>
          </a:p>
        </p:txBody>
      </p:sp>
      <p:sp>
        <p:nvSpPr>
          <p:cNvPr id="3" name="2 CuadroTexto"/>
          <p:cNvSpPr txBox="1"/>
          <p:nvPr/>
        </p:nvSpPr>
        <p:spPr>
          <a:xfrm>
            <a:off x="669352" y="830878"/>
            <a:ext cx="7877303" cy="4293483"/>
          </a:xfrm>
          <a:prstGeom prst="rect">
            <a:avLst/>
          </a:prstGeom>
          <a:noFill/>
        </p:spPr>
        <p:txBody>
          <a:bodyPr wrap="square" rtlCol="0">
            <a:spAutoFit/>
          </a:bodyPr>
          <a:lstStyle/>
          <a:p>
            <a:pPr marL="285750" indent="-285750" algn="just">
              <a:buClr>
                <a:srgbClr val="FF0066"/>
              </a:buClr>
              <a:buFont typeface="Symbol" pitchFamily="18" charset="2"/>
              <a:buChar char=""/>
            </a:pPr>
            <a:r>
              <a:rPr lang="es-MX" sz="1600" dirty="0" smtClean="0"/>
              <a:t>Para poder aplicar o poner en práctica los principios pedagógicos es necesario hacerlo desde el inicio, ya que con esto nos damos cuenta de cómo llega el alumno al aula. </a:t>
            </a:r>
          </a:p>
          <a:p>
            <a:pPr marL="285750" indent="-285750" algn="just">
              <a:buClr>
                <a:srgbClr val="FF0066"/>
              </a:buClr>
              <a:buFont typeface="Symbol" pitchFamily="18" charset="2"/>
              <a:buChar char=""/>
            </a:pPr>
            <a:endParaRPr lang="es-MX" sz="1600" dirty="0"/>
          </a:p>
          <a:p>
            <a:pPr marL="285750" indent="-285750" algn="just">
              <a:buClr>
                <a:srgbClr val="FF0066"/>
              </a:buClr>
              <a:buFont typeface="Symbol" pitchFamily="18" charset="2"/>
              <a:buChar char=""/>
            </a:pPr>
            <a:r>
              <a:rPr lang="es-MX" sz="1600" dirty="0" smtClean="0"/>
              <a:t>Para mi estos principios son muy importantes y nos es de gran ayuda para saber a lo que nos enfrentamos nosotros como docentes, debido a que cada niño/a tiene diferentes capacidades ya sean intelectuales, emocionales o físicas.</a:t>
            </a:r>
          </a:p>
          <a:p>
            <a:pPr marL="285750" indent="-285750" algn="just">
              <a:buClr>
                <a:srgbClr val="FF0066"/>
              </a:buClr>
              <a:buFont typeface="Symbol" pitchFamily="18" charset="2"/>
              <a:buChar char=""/>
            </a:pPr>
            <a:endParaRPr lang="es-MX" sz="1600" dirty="0"/>
          </a:p>
          <a:p>
            <a:pPr marL="285750" indent="-285750" algn="just">
              <a:buClr>
                <a:srgbClr val="FF0066"/>
              </a:buClr>
              <a:buFont typeface="Symbol" pitchFamily="18" charset="2"/>
              <a:buChar char=""/>
            </a:pPr>
            <a:r>
              <a:rPr lang="es-MX" sz="1600" dirty="0" smtClean="0"/>
              <a:t>Lo que considero de gran importancia es como el niño aprende u obtiene un mejor aprendizaje, esto nos lleva a obtener mejores aprendizajes esperados del alumno. De igual manera esto nos lleva a como debemos de planificar el aprendizaje de un alumno sin dejarlo a la deriva, y que los aprendizajes esperados sean alcanzados satisfactoriamente.</a:t>
            </a:r>
          </a:p>
          <a:p>
            <a:pPr marL="285750" indent="-285750" algn="just">
              <a:buClr>
                <a:srgbClr val="FF0066"/>
              </a:buClr>
              <a:buFont typeface="Symbol" pitchFamily="18" charset="2"/>
              <a:buChar char=""/>
            </a:pPr>
            <a:endParaRPr lang="es-MX" sz="1600" dirty="0"/>
          </a:p>
          <a:p>
            <a:pPr marL="285750" indent="-285750" algn="just">
              <a:buClr>
                <a:srgbClr val="FF0066"/>
              </a:buClr>
              <a:buFont typeface="Symbol" pitchFamily="18" charset="2"/>
              <a:buChar char=""/>
            </a:pPr>
            <a:r>
              <a:rPr lang="es-MX" sz="1600" dirty="0" smtClean="0"/>
              <a:t>Todo esto es algo muy importante que nosotros debemos de poner en práctica en dentro y fuera del aula puesto que con estos principios los alumnos van a tener un mejor desempeño escolar gracias a sus aprendizajes obtenidos </a:t>
            </a:r>
          </a:p>
          <a:p>
            <a:pPr algn="just"/>
            <a:endParaRPr lang="es-MX" dirty="0"/>
          </a:p>
        </p:txBody>
      </p:sp>
    </p:spTree>
    <p:extLst>
      <p:ext uri="{BB962C8B-B14F-4D97-AF65-F5344CB8AC3E}">
        <p14:creationId xmlns:p14="http://schemas.microsoft.com/office/powerpoint/2010/main" val="23928485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123</TotalTime>
  <Words>989</Words>
  <Application>Microsoft Office PowerPoint</Application>
  <PresentationFormat>Presentación en pantalla (16:9)</PresentationFormat>
  <Paragraphs>45</Paragraphs>
  <Slides>6</Slides>
  <Notes>2</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Escuela Normal de Educación Preescolar</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thosiba</dc:creator>
  <cp:lastModifiedBy>thosiba</cp:lastModifiedBy>
  <cp:revision>12</cp:revision>
  <dcterms:created xsi:type="dcterms:W3CDTF">2015-12-13T17:05:35Z</dcterms:created>
  <dcterms:modified xsi:type="dcterms:W3CDTF">2015-12-13T19:08:44Z</dcterms:modified>
</cp:coreProperties>
</file>