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5641303-5E55-4C5F-8F26-443BF42553E0}" type="datetimeFigureOut">
              <a:rPr lang="es-MX" smtClean="0"/>
              <a:t>17/12/2015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36727A6-C1AE-4E6F-9095-67015D746B6F}"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41303-5E55-4C5F-8F26-443BF42553E0}" type="datetimeFigureOut">
              <a:rPr lang="es-MX" smtClean="0"/>
              <a:t>17/12/2015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727A6-C1AE-4E6F-9095-67015D746B6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83768" y="0"/>
            <a:ext cx="4176464" cy="620688"/>
          </a:xfrm>
          <a:ln w="28575">
            <a:prstDash val="dash"/>
          </a:ln>
        </p:spPr>
        <p:style>
          <a:lnRef idx="2">
            <a:schemeClr val="accent2"/>
          </a:lnRef>
          <a:fillRef idx="1">
            <a:schemeClr val="lt1"/>
          </a:fillRef>
          <a:effectRef idx="0">
            <a:schemeClr val="accent2"/>
          </a:effectRef>
          <a:fontRef idx="minor">
            <a:schemeClr val="dk1"/>
          </a:fontRef>
        </p:style>
        <p:txBody>
          <a:bodyPr>
            <a:normAutofit/>
          </a:bodyPr>
          <a:lstStyle/>
          <a:p>
            <a:r>
              <a:rPr lang="es-MX" sz="1400" b="1" dirty="0" smtClean="0">
                <a:latin typeface="Century Gothic" pitchFamily="34" charset="0"/>
              </a:rPr>
              <a:t>Principios pedagógicos </a:t>
            </a:r>
            <a:endParaRPr lang="es-MX" sz="1400" b="1" dirty="0">
              <a:latin typeface="Century Gothic" pitchFamily="34" charset="0"/>
            </a:endParaRPr>
          </a:p>
        </p:txBody>
      </p:sp>
      <p:cxnSp>
        <p:nvCxnSpPr>
          <p:cNvPr id="5" name="4 Conector recto de flecha"/>
          <p:cNvCxnSpPr/>
          <p:nvPr/>
        </p:nvCxnSpPr>
        <p:spPr>
          <a:xfrm>
            <a:off x="4499992" y="620688"/>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467544" y="1484784"/>
            <a:ext cx="8352928" cy="738664"/>
          </a:xfrm>
          <a:prstGeom prst="rect">
            <a:avLst/>
          </a:prstGeom>
          <a:ln w="28575">
            <a:prstDash val="dash"/>
          </a:ln>
        </p:spPr>
        <p:style>
          <a:lnRef idx="2">
            <a:schemeClr val="accent2"/>
          </a:lnRef>
          <a:fillRef idx="1">
            <a:schemeClr val="lt1"/>
          </a:fillRef>
          <a:effectRef idx="0">
            <a:schemeClr val="accent2"/>
          </a:effectRef>
          <a:fontRef idx="minor">
            <a:schemeClr val="dk1"/>
          </a:fontRef>
        </p:style>
        <p:txBody>
          <a:bodyPr wrap="square">
            <a:spAutoFit/>
          </a:bodyPr>
          <a:lstStyle/>
          <a:p>
            <a:r>
              <a:rPr lang="es-MX" sz="1400" dirty="0" smtClean="0">
                <a:latin typeface="Century Gothic" pitchFamily="34" charset="0"/>
              </a:rPr>
              <a:t>Los principios pedagógicos son condiciones esenciales para la implementación del currículo, la transformación de la práctica docente, el logro de los aprendizajes y la mejora de la calidad educativa.</a:t>
            </a:r>
            <a:endParaRPr lang="es-MX" sz="1400" dirty="0">
              <a:latin typeface="Century Gothic" pitchFamily="34" charset="0"/>
            </a:endParaRPr>
          </a:p>
        </p:txBody>
      </p:sp>
      <p:sp>
        <p:nvSpPr>
          <p:cNvPr id="8" name="7 CuadroTexto"/>
          <p:cNvSpPr txBox="1"/>
          <p:nvPr/>
        </p:nvSpPr>
        <p:spPr>
          <a:xfrm>
            <a:off x="4644008" y="764704"/>
            <a:ext cx="1224136" cy="276999"/>
          </a:xfrm>
          <a:prstGeom prst="rect">
            <a:avLst/>
          </a:prstGeom>
          <a:noFill/>
        </p:spPr>
        <p:txBody>
          <a:bodyPr wrap="square" rtlCol="0">
            <a:spAutoFit/>
          </a:bodyPr>
          <a:lstStyle/>
          <a:p>
            <a:r>
              <a:rPr lang="es-MX" sz="1200" dirty="0" smtClean="0">
                <a:latin typeface="Century Gothic" pitchFamily="34" charset="0"/>
              </a:rPr>
              <a:t>¿Qué son?</a:t>
            </a:r>
            <a:endParaRPr lang="es-MX" sz="1200" dirty="0">
              <a:latin typeface="Century Gothic" pitchFamily="34" charset="0"/>
            </a:endParaRPr>
          </a:p>
        </p:txBody>
      </p:sp>
      <p:cxnSp>
        <p:nvCxnSpPr>
          <p:cNvPr id="9" name="8 Conector recto de flecha"/>
          <p:cNvCxnSpPr/>
          <p:nvPr/>
        </p:nvCxnSpPr>
        <p:spPr>
          <a:xfrm>
            <a:off x="4427984" y="2132856"/>
            <a:ext cx="0"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flipH="1">
            <a:off x="1547664" y="2132856"/>
            <a:ext cx="1584176" cy="5760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5940152" y="2132856"/>
            <a:ext cx="1512168"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4499992" y="2348880"/>
            <a:ext cx="1224136" cy="276999"/>
          </a:xfrm>
          <a:prstGeom prst="rect">
            <a:avLst/>
          </a:prstGeom>
          <a:noFill/>
        </p:spPr>
        <p:txBody>
          <a:bodyPr wrap="square" rtlCol="0">
            <a:spAutoFit/>
          </a:bodyPr>
          <a:lstStyle/>
          <a:p>
            <a:r>
              <a:rPr lang="es-MX" sz="1200" dirty="0" smtClean="0">
                <a:latin typeface="Century Gothic" pitchFamily="34" charset="0"/>
              </a:rPr>
              <a:t>¿Cuáles son?</a:t>
            </a:r>
            <a:endParaRPr lang="es-MX" sz="1200" dirty="0">
              <a:latin typeface="Century Gothic" pitchFamily="34" charset="0"/>
            </a:endParaRPr>
          </a:p>
        </p:txBody>
      </p:sp>
      <p:sp>
        <p:nvSpPr>
          <p:cNvPr id="15" name="14 Rectángulo redondeado"/>
          <p:cNvSpPr/>
          <p:nvPr/>
        </p:nvSpPr>
        <p:spPr>
          <a:xfrm>
            <a:off x="0" y="2852936"/>
            <a:ext cx="2771800" cy="400506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Centrar la atención en los estudiantes y en sus procesos de aprendizaje</a:t>
            </a:r>
          </a:p>
          <a:p>
            <a:pPr algn="ctr"/>
            <a:r>
              <a:rPr lang="es-MX" sz="1200" dirty="0" smtClean="0">
                <a:solidFill>
                  <a:schemeClr val="tx1"/>
                </a:solidFill>
                <a:latin typeface="Century Gothic" pitchFamily="34" charset="0"/>
              </a:rPr>
              <a:t>El centro y el referente fundamental del aprendizaje es el estudiante, porque desde etapas tempranas se requiere generar su disposición y capacidad de continuar aprendiendo a lo largo de su vida, desarrollar habilidades superiores del pensamiento para solucionar problemas, pensar críticamente, comprender y explicar situaciones desde diversas áreas del saber, manejar información, innovar y crear en distintos órdenes de la vida </a:t>
            </a:r>
          </a:p>
          <a:p>
            <a:pPr algn="ctr"/>
            <a:endParaRPr lang="es-MX" dirty="0"/>
          </a:p>
        </p:txBody>
      </p:sp>
      <p:sp>
        <p:nvSpPr>
          <p:cNvPr id="16" name="15 Rectángulo redondeado"/>
          <p:cNvSpPr/>
          <p:nvPr/>
        </p:nvSpPr>
        <p:spPr>
          <a:xfrm>
            <a:off x="3347864" y="3068960"/>
            <a:ext cx="2448272" cy="3789040"/>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Planificar para potenciar el aprendizaje </a:t>
            </a:r>
          </a:p>
          <a:p>
            <a:pPr algn="ctr"/>
            <a:r>
              <a:rPr lang="es-MX" sz="1200" dirty="0" smtClean="0">
                <a:solidFill>
                  <a:schemeClr val="tx1"/>
                </a:solidFill>
                <a:latin typeface="Century Gothic" pitchFamily="34" charset="0"/>
              </a:rPr>
              <a:t>La planificación es un elemento sustantivo de la práctica docente para potenciar el aprendizaje de los estudiantes hacia el desarrollo de competencias. Implica organizar actividades de aprendizaje a partir de diferentes formas de trabajo, como situaciones y secuencias didácticas y proyectos, entre otras.</a:t>
            </a:r>
          </a:p>
          <a:p>
            <a:pPr algn="ctr"/>
            <a:endParaRPr lang="es-MX" dirty="0"/>
          </a:p>
        </p:txBody>
      </p:sp>
      <p:sp>
        <p:nvSpPr>
          <p:cNvPr id="17" name="16 Rectángulo redondeado"/>
          <p:cNvSpPr/>
          <p:nvPr/>
        </p:nvSpPr>
        <p:spPr>
          <a:xfrm>
            <a:off x="6516216" y="3068960"/>
            <a:ext cx="2448272" cy="3600400"/>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Generar ambientes de aprendizaje</a:t>
            </a:r>
          </a:p>
          <a:p>
            <a:pPr algn="ctr"/>
            <a:r>
              <a:rPr lang="es-MX" sz="1200" dirty="0" smtClean="0">
                <a:latin typeface="Century Gothic" pitchFamily="34" charset="0"/>
              </a:rPr>
              <a:t> Se denomina ambiente de aprendizaje al espacio donde se desarrolla la comunicación y las interacciones que posibilitan el aprendizaje. </a:t>
            </a:r>
            <a:endParaRPr lang="es-MX" sz="1200" dirty="0">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0" y="1268760"/>
            <a:ext cx="2771800" cy="2592288"/>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400" b="1" dirty="0" smtClean="0">
                <a:solidFill>
                  <a:srgbClr val="00B050"/>
                </a:solidFill>
              </a:rPr>
              <a:t>Trabajar en colaboración para construir el aprendizaje</a:t>
            </a:r>
          </a:p>
          <a:p>
            <a:pPr algn="ctr"/>
            <a:r>
              <a:rPr lang="es-MX" sz="1400" dirty="0" smtClean="0"/>
              <a:t> El trabajo colaborativo alude a estudiantes y maestros, y orienta las acciones para el descubrimiento, la búsqueda de soluciones, coincidencias y diferencias, con el propósito de construir aprendizajes en colectivo. </a:t>
            </a:r>
            <a:endParaRPr lang="es-MX" sz="1400" dirty="0"/>
          </a:p>
        </p:txBody>
      </p:sp>
      <p:sp>
        <p:nvSpPr>
          <p:cNvPr id="7" name="6 Rectángulo redondeado"/>
          <p:cNvSpPr/>
          <p:nvPr/>
        </p:nvSpPr>
        <p:spPr>
          <a:xfrm>
            <a:off x="2987824" y="1196752"/>
            <a:ext cx="2771800" cy="525658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a:solidFill>
                  <a:srgbClr val="00B050"/>
                </a:solidFill>
                <a:latin typeface="Century Gothic" pitchFamily="34" charset="0"/>
              </a:rPr>
              <a:t>P</a:t>
            </a:r>
            <a:r>
              <a:rPr lang="es-MX" sz="1200" b="1" dirty="0" smtClean="0">
                <a:solidFill>
                  <a:srgbClr val="00B050"/>
                </a:solidFill>
                <a:latin typeface="Century Gothic" pitchFamily="34" charset="0"/>
              </a:rPr>
              <a:t>oner énfasis en el desarrollo de competencias, el logro de los Estándares Curriculares y los aprendizajes esperados</a:t>
            </a:r>
          </a:p>
          <a:p>
            <a:pPr algn="ctr"/>
            <a:r>
              <a:rPr lang="es-MX" sz="1200" dirty="0" smtClean="0">
                <a:latin typeface="Century Gothic" pitchFamily="34" charset="0"/>
              </a:rPr>
              <a:t>Una competencia es la capacidad de responder a diferentes situaciones, e implica un saber hacer (habilidades) con saber (conocimiento), así como la valoración de las consecuencias de ese hacer (valores y actitudes). Los Estándares Curriculares son descriptores de logro y definen aquello que los alumnos demostrarán al concluir un periodo escolar</a:t>
            </a:r>
            <a:endParaRPr lang="es-MX" sz="1200" b="1" dirty="0">
              <a:solidFill>
                <a:srgbClr val="00B050"/>
              </a:solidFill>
              <a:latin typeface="Century Gothic" pitchFamily="34" charset="0"/>
            </a:endParaRPr>
          </a:p>
          <a:p>
            <a:pPr algn="ctr"/>
            <a:r>
              <a:rPr lang="es-MX" sz="1200" dirty="0" smtClean="0">
                <a:latin typeface="Century Gothic" pitchFamily="34" charset="0"/>
              </a:rPr>
              <a:t>. Los aprendizajes esperados son indicadores de logro que, en términos de la temporalidad establecida en los programas de estudio, definen lo que se espera de cada alumno en términos de saber, saber hacer y saber ser</a:t>
            </a:r>
            <a:endParaRPr lang="es-MX" sz="1200" b="1" dirty="0">
              <a:solidFill>
                <a:srgbClr val="00B050"/>
              </a:solidFill>
              <a:latin typeface="Century Gothic" pitchFamily="34" charset="0"/>
            </a:endParaRPr>
          </a:p>
        </p:txBody>
      </p:sp>
      <p:sp>
        <p:nvSpPr>
          <p:cNvPr id="8" name="7 Rectángulo redondeado"/>
          <p:cNvSpPr/>
          <p:nvPr/>
        </p:nvSpPr>
        <p:spPr>
          <a:xfrm>
            <a:off x="6084168" y="1268760"/>
            <a:ext cx="2771800" cy="3240360"/>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Usar materiales educativos para favorecer el aprendizaje</a:t>
            </a:r>
          </a:p>
          <a:p>
            <a:pPr algn="ctr"/>
            <a:r>
              <a:rPr lang="es-MX" sz="1200" dirty="0" smtClean="0">
                <a:latin typeface="Century Gothic" pitchFamily="34" charset="0"/>
              </a:rPr>
              <a:t>aprendizaje En la sociedad del siglo XXI los materiales educativos se han diversificado. Como sus formatos y medios de acceso requieren habilidades específicas para su uso, una escuela en la actualidad debe favorecer que la comunidad educativa, además de utilizar el libro de texto, emplee otros materiales para el aprendizaje permanente</a:t>
            </a:r>
            <a:endParaRPr lang="es-MX" sz="1200" b="1" dirty="0" smtClean="0">
              <a:solidFill>
                <a:srgbClr val="00B050"/>
              </a:solidFill>
              <a:latin typeface="Century Gothic" pitchFamily="34" charset="0"/>
            </a:endParaRPr>
          </a:p>
          <a:p>
            <a:pPr algn="ctr"/>
            <a:endParaRPr lang="es-MX" sz="1200" b="1" dirty="0">
              <a:solidFill>
                <a:srgbClr val="00B050"/>
              </a:solidFill>
              <a:latin typeface="Century Gothic" pitchFamily="34" charset="0"/>
            </a:endParaRPr>
          </a:p>
        </p:txBody>
      </p:sp>
      <p:cxnSp>
        <p:nvCxnSpPr>
          <p:cNvPr id="12" name="11 Conector recto de flecha"/>
          <p:cNvCxnSpPr/>
          <p:nvPr/>
        </p:nvCxnSpPr>
        <p:spPr>
          <a:xfrm>
            <a:off x="4499992" y="0"/>
            <a:ext cx="0" cy="9807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flipH="1">
            <a:off x="1619672" y="0"/>
            <a:ext cx="1080120" cy="98072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6660232" y="0"/>
            <a:ext cx="864096" cy="105273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4499992" y="0"/>
            <a:ext cx="0" cy="9807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 name="4 Conector recto de flecha"/>
          <p:cNvCxnSpPr/>
          <p:nvPr/>
        </p:nvCxnSpPr>
        <p:spPr>
          <a:xfrm flipH="1">
            <a:off x="1619672" y="0"/>
            <a:ext cx="1080120" cy="98072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a:off x="6660232" y="0"/>
            <a:ext cx="864096" cy="105273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7" name="6 Rectángulo redondeado"/>
          <p:cNvSpPr/>
          <p:nvPr/>
        </p:nvSpPr>
        <p:spPr>
          <a:xfrm>
            <a:off x="0" y="1196752"/>
            <a:ext cx="2771800" cy="417646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Evaluar para aprender </a:t>
            </a:r>
          </a:p>
          <a:p>
            <a:pPr algn="ctr"/>
            <a:r>
              <a:rPr lang="es-MX" sz="1200" dirty="0" smtClean="0">
                <a:latin typeface="Century Gothic" pitchFamily="34" charset="0"/>
              </a:rPr>
              <a:t>El docente es el encargado de la evaluación de los aprendizajes de los alumnos y quien realiza el seguimiento, crea oportunidades de aprendizaje y hace modificaciones en su práctica para que éstos logren los aprendizajes establecidos en el Plan y los programas de estudio. La evaluación de los aprendizajes es el proceso que permite obtener evidencias, elaborar juicios y brindar retroalimentación sobre los logros de aprendizaje de los alumnos a lo largo de su formación; por tanto, es parte constitutiva de la enseñanza y del aprendizaje</a:t>
            </a:r>
            <a:endParaRPr lang="es-MX" sz="1200" b="1" dirty="0" smtClean="0">
              <a:solidFill>
                <a:srgbClr val="00B050"/>
              </a:solidFill>
              <a:latin typeface="Century Gothic" pitchFamily="34" charset="0"/>
            </a:endParaRPr>
          </a:p>
        </p:txBody>
      </p:sp>
      <p:sp>
        <p:nvSpPr>
          <p:cNvPr id="9" name="8 Rectángulo redondeado"/>
          <p:cNvSpPr/>
          <p:nvPr/>
        </p:nvSpPr>
        <p:spPr>
          <a:xfrm>
            <a:off x="3131840" y="1196752"/>
            <a:ext cx="2771800" cy="3024336"/>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Favorecer la inclusión para atender a la diversidad </a:t>
            </a:r>
          </a:p>
          <a:p>
            <a:pPr algn="ctr"/>
            <a:r>
              <a:rPr lang="es-MX" sz="1200" dirty="0" smtClean="0">
                <a:latin typeface="Century Gothic" pitchFamily="34" charset="0"/>
              </a:rPr>
              <a:t>La educación es un derecho fundamental y una estrategia para ampliar las oportunidades, instrumentar las relaciones interculturales, reducir las desigualdades entre grupos sociales, cerrar brechas e impulsar la equidad.</a:t>
            </a:r>
            <a:endParaRPr lang="es-MX" sz="1200" b="1" dirty="0" smtClean="0">
              <a:solidFill>
                <a:srgbClr val="00B050"/>
              </a:solidFill>
              <a:latin typeface="Century Gothic" pitchFamily="34" charset="0"/>
            </a:endParaRPr>
          </a:p>
        </p:txBody>
      </p:sp>
      <p:sp>
        <p:nvSpPr>
          <p:cNvPr id="10" name="9 Rectángulo redondeado"/>
          <p:cNvSpPr/>
          <p:nvPr/>
        </p:nvSpPr>
        <p:spPr>
          <a:xfrm>
            <a:off x="6372200" y="1196752"/>
            <a:ext cx="2771800" cy="309634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Incorporar temas de relevancia social </a:t>
            </a:r>
          </a:p>
          <a:p>
            <a:pPr algn="ctr"/>
            <a:r>
              <a:rPr lang="es-MX" sz="1200" dirty="0" smtClean="0">
                <a:latin typeface="Century Gothic" pitchFamily="34" charset="0"/>
              </a:rPr>
              <a:t>Los temas de relevancia social se derivan de los retos de una sociedad que cambia constantemente y requiere que todos sus integrantes actúen con responsabilidad ante el medio natural y social, la vida y la salud, y la diversidad social, cultural y lingüística.</a:t>
            </a:r>
            <a:endParaRPr lang="es-MX" sz="1200" b="1" dirty="0" smtClean="0">
              <a:solidFill>
                <a:srgbClr val="00B050"/>
              </a:solidFill>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de flecha"/>
          <p:cNvCxnSpPr/>
          <p:nvPr/>
        </p:nvCxnSpPr>
        <p:spPr>
          <a:xfrm>
            <a:off x="6660232" y="0"/>
            <a:ext cx="864096" cy="105273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5" name="4 Conector recto de flecha"/>
          <p:cNvCxnSpPr/>
          <p:nvPr/>
        </p:nvCxnSpPr>
        <p:spPr>
          <a:xfrm flipH="1">
            <a:off x="1619672" y="0"/>
            <a:ext cx="1080120" cy="980728"/>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a:off x="4499992" y="0"/>
            <a:ext cx="0" cy="9807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 name="6 Rectángulo redondeado"/>
          <p:cNvSpPr/>
          <p:nvPr/>
        </p:nvSpPr>
        <p:spPr>
          <a:xfrm>
            <a:off x="3275856" y="1268760"/>
            <a:ext cx="2771800" cy="309634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Reorientar el liderazgo </a:t>
            </a:r>
          </a:p>
          <a:p>
            <a:pPr algn="ctr"/>
            <a:r>
              <a:rPr lang="es-MX" sz="1200" dirty="0" smtClean="0">
                <a:latin typeface="Century Gothic" pitchFamily="34" charset="0"/>
              </a:rPr>
              <a:t>Reorientar el liderazgo implica un compromiso personal y con el grupo, una relación horizontal en la que el diálogo informado favorezca la toma de decisiones centrada en el aprendizaje de los alumnos.</a:t>
            </a:r>
            <a:endParaRPr lang="es-MX" sz="1200" b="1" dirty="0" smtClean="0">
              <a:solidFill>
                <a:srgbClr val="00B050"/>
              </a:solidFill>
              <a:latin typeface="Century Gothic" pitchFamily="34" charset="0"/>
            </a:endParaRPr>
          </a:p>
        </p:txBody>
      </p:sp>
      <p:sp>
        <p:nvSpPr>
          <p:cNvPr id="8" name="7 Rectángulo redondeado"/>
          <p:cNvSpPr/>
          <p:nvPr/>
        </p:nvSpPr>
        <p:spPr>
          <a:xfrm>
            <a:off x="179512" y="1196752"/>
            <a:ext cx="2771800" cy="3096344"/>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Renovar el pacto entre el estudiante, el docente, la familia y la escuela</a:t>
            </a:r>
          </a:p>
          <a:p>
            <a:pPr algn="ctr"/>
            <a:r>
              <a:rPr lang="es-MX" sz="1200" b="1" dirty="0" smtClean="0">
                <a:solidFill>
                  <a:srgbClr val="00B050"/>
                </a:solidFill>
                <a:latin typeface="Century Gothic" pitchFamily="34" charset="0"/>
              </a:rPr>
              <a:t> </a:t>
            </a:r>
            <a:r>
              <a:rPr lang="es-MX" sz="1200" dirty="0" smtClean="0">
                <a:latin typeface="Century Gothic" pitchFamily="34" charset="0"/>
              </a:rPr>
              <a:t>Desde la perspectiva actual, se requiere renovar el pacto entre los diversos actores educativos, con el fin de promover normas que regulen la convivencia diaria, establezcan vínculos entre los derechos y las responsabilidades, y delimiten el ejercicio del poder y de la autoridad en la escuela con la participación de la familia.</a:t>
            </a:r>
            <a:endParaRPr lang="es-MX" sz="1200" b="1" dirty="0" smtClean="0">
              <a:solidFill>
                <a:srgbClr val="00B050"/>
              </a:solidFill>
              <a:latin typeface="Century Gothic" pitchFamily="34" charset="0"/>
            </a:endParaRPr>
          </a:p>
        </p:txBody>
      </p:sp>
      <p:sp>
        <p:nvSpPr>
          <p:cNvPr id="9" name="8 Rectángulo redondeado"/>
          <p:cNvSpPr/>
          <p:nvPr/>
        </p:nvSpPr>
        <p:spPr>
          <a:xfrm>
            <a:off x="6228184" y="1196752"/>
            <a:ext cx="2771800" cy="3744416"/>
          </a:xfrm>
          <a:prstGeom prst="roundRect">
            <a:avLst/>
          </a:prstGeom>
          <a:ln w="28575">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r>
              <a:rPr lang="es-MX" sz="1200" b="1" dirty="0" smtClean="0">
                <a:solidFill>
                  <a:srgbClr val="00B050"/>
                </a:solidFill>
                <a:latin typeface="Century Gothic" pitchFamily="34" charset="0"/>
              </a:rPr>
              <a:t> La tutoría y la asesoría académica a la escuela </a:t>
            </a:r>
          </a:p>
          <a:p>
            <a:pPr algn="ctr"/>
            <a:r>
              <a:rPr lang="es-MX" sz="1200" dirty="0" smtClean="0">
                <a:latin typeface="Century Gothic" pitchFamily="34" charset="0"/>
              </a:rPr>
              <a:t>La tutoría se concibe como el conjunto de alternativas de atención individualizada que parte de un diagnóstico. Sus destinatarios son estudiantes o docentes. En el caso de los estudiantes se dirige a quienes presentan rezago educativo o, por el contrario, poseen aptitudes sobresalientes; si es para los maestros, se implementa para solventar situaciones de dominio específico de los programas de estudio. En ambos casos se requiere del diseño de trayectos individualizados</a:t>
            </a:r>
            <a:endParaRPr lang="es-MX" sz="1200" b="1" dirty="0" smtClean="0">
              <a:solidFill>
                <a:srgbClr val="00B050"/>
              </a:solidFill>
              <a:latin typeface="Century Gothic"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804</Words>
  <Application>Microsoft Office PowerPoint</Application>
  <PresentationFormat>Presentación en pantalla (4:3)</PresentationFormat>
  <Paragraphs>29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Century Gothic</vt:lpstr>
      <vt:lpstr>Tema de Office</vt:lpstr>
      <vt:lpstr>Principios pedagógicos </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Principios pedagógicos</dc:title>
  <dc:creator>GUILLERMO</dc:creator>
  <cp:lastModifiedBy>Naty</cp:lastModifiedBy>
  <cp:revision>8</cp:revision>
  <dcterms:created xsi:type="dcterms:W3CDTF">2015-12-12T22:06:00Z</dcterms:created>
  <dcterms:modified xsi:type="dcterms:W3CDTF">2015-12-17T16:21:52Z</dcterms:modified>
</cp:coreProperties>
</file>