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7" r:id="rId3"/>
    <p:sldId id="296" r:id="rId4"/>
    <p:sldId id="295" r:id="rId5"/>
    <p:sldId id="298" r:id="rId6"/>
    <p:sldId id="299" r:id="rId7"/>
    <p:sldId id="300" r:id="rId8"/>
    <p:sldId id="259" r:id="rId9"/>
    <p:sldId id="279" r:id="rId10"/>
    <p:sldId id="302" r:id="rId11"/>
    <p:sldId id="303" r:id="rId12"/>
    <p:sldId id="304" r:id="rId13"/>
    <p:sldId id="305" r:id="rId14"/>
    <p:sldId id="306" r:id="rId15"/>
    <p:sldId id="301" r:id="rId16"/>
    <p:sldId id="297" r:id="rId17"/>
    <p:sldId id="280" r:id="rId18"/>
    <p:sldId id="307" r:id="rId19"/>
    <p:sldId id="308" r:id="rId20"/>
    <p:sldId id="309" r:id="rId21"/>
    <p:sldId id="281" r:id="rId22"/>
    <p:sldId id="282" r:id="rId23"/>
    <p:sldId id="283" r:id="rId24"/>
    <p:sldId id="285" r:id="rId25"/>
    <p:sldId id="294" r:id="rId26"/>
  </p:sldIdLst>
  <p:sldSz cx="9144000" cy="6858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6" d="100"/>
          <a:sy n="106" d="100"/>
        </p:scale>
        <p:origin x="390" y="-12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1C5C3B-B924-41B8-98B8-99D99FEB6ED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MX"/>
        </a:p>
      </dgm:t>
    </dgm:pt>
    <dgm:pt modelId="{675834BA-DA87-4812-96A7-7E36A5F7AB06}">
      <dgm:prSet phldrT="[Texto]"/>
      <dgm:spPr/>
      <dgm:t>
        <a:bodyPr/>
        <a:lstStyle/>
        <a:p>
          <a:pPr algn="ctr"/>
          <a:r>
            <a:rPr lang="es-MX" dirty="0" smtClean="0"/>
            <a:t>UNIDAD </a:t>
          </a:r>
          <a:r>
            <a:rPr lang="es-MX" dirty="0" smtClean="0"/>
            <a:t>I</a:t>
          </a:r>
          <a:endParaRPr lang="es-MX" dirty="0"/>
        </a:p>
      </dgm:t>
    </dgm:pt>
    <dgm:pt modelId="{14358B89-8303-485F-A75F-ED1C46CF8E53}" type="parTrans" cxnId="{3FC986BD-9A57-4CB2-8365-6ED79C302718}">
      <dgm:prSet/>
      <dgm:spPr/>
      <dgm:t>
        <a:bodyPr/>
        <a:lstStyle/>
        <a:p>
          <a:pPr algn="ctr"/>
          <a:endParaRPr lang="es-MX"/>
        </a:p>
      </dgm:t>
    </dgm:pt>
    <dgm:pt modelId="{CB313D40-E0E2-4E96-8B79-A54D63E440D6}" type="sibTrans" cxnId="{3FC986BD-9A57-4CB2-8365-6ED79C302718}">
      <dgm:prSet/>
      <dgm:spPr/>
      <dgm:t>
        <a:bodyPr/>
        <a:lstStyle/>
        <a:p>
          <a:pPr algn="ctr"/>
          <a:endParaRPr lang="es-MX"/>
        </a:p>
      </dgm:t>
    </dgm:pt>
    <dgm:pt modelId="{48F4C745-3A49-46AE-A767-82EA02B464FE}">
      <dgm:prSet phldrT="[Texto]"/>
      <dgm:spPr/>
      <dgm:t>
        <a:bodyPr/>
        <a:lstStyle/>
        <a:p>
          <a:pPr algn="ctr"/>
          <a:r>
            <a:rPr lang="es-MX" dirty="0" smtClean="0"/>
            <a:t>Los fundamentos legales y principios filosóficos de la educación en México.</a:t>
          </a:r>
          <a:endParaRPr lang="es-MX" dirty="0"/>
        </a:p>
      </dgm:t>
    </dgm:pt>
    <dgm:pt modelId="{242D0461-7918-4D76-8CA3-AF68946A7C39}" type="parTrans" cxnId="{C792D4B9-47DF-4F84-99FC-3A564E63787B}">
      <dgm:prSet/>
      <dgm:spPr/>
      <dgm:t>
        <a:bodyPr/>
        <a:lstStyle/>
        <a:p>
          <a:pPr algn="ctr"/>
          <a:endParaRPr lang="es-MX"/>
        </a:p>
      </dgm:t>
    </dgm:pt>
    <dgm:pt modelId="{143451C9-E2AA-4EB0-B12A-2666BC829689}" type="sibTrans" cxnId="{C792D4B9-47DF-4F84-99FC-3A564E63787B}">
      <dgm:prSet/>
      <dgm:spPr/>
      <dgm:t>
        <a:bodyPr/>
        <a:lstStyle/>
        <a:p>
          <a:pPr algn="ctr"/>
          <a:endParaRPr lang="es-MX"/>
        </a:p>
      </dgm:t>
    </dgm:pt>
    <dgm:pt modelId="{CE3F2544-88CD-476B-8F6B-34A564CFA5D2}">
      <dgm:prSet phldrT="[Texto]"/>
      <dgm:spPr/>
      <dgm:t>
        <a:bodyPr/>
        <a:lstStyle/>
        <a:p>
          <a:pPr algn="ctr"/>
          <a:r>
            <a:rPr lang="es-MX" dirty="0" smtClean="0"/>
            <a:t>UNIDAD II</a:t>
          </a:r>
          <a:endParaRPr lang="es-MX" dirty="0"/>
        </a:p>
      </dgm:t>
    </dgm:pt>
    <dgm:pt modelId="{BEE079CD-7885-41A8-AE9C-4F0789E3F9FF}" type="parTrans" cxnId="{BF489D36-014C-405F-BA9C-4F57144E2D54}">
      <dgm:prSet/>
      <dgm:spPr/>
      <dgm:t>
        <a:bodyPr/>
        <a:lstStyle/>
        <a:p>
          <a:pPr algn="ctr"/>
          <a:endParaRPr lang="es-MX"/>
        </a:p>
      </dgm:t>
    </dgm:pt>
    <dgm:pt modelId="{F3F06335-AE1D-4133-A675-D367EDA5DDA0}" type="sibTrans" cxnId="{BF489D36-014C-405F-BA9C-4F57144E2D54}">
      <dgm:prSet/>
      <dgm:spPr/>
      <dgm:t>
        <a:bodyPr/>
        <a:lstStyle/>
        <a:p>
          <a:pPr algn="ctr"/>
          <a:endParaRPr lang="es-MX"/>
        </a:p>
      </dgm:t>
    </dgm:pt>
    <dgm:pt modelId="{F88E0264-11E1-4A68-97F5-62A49C2CC073}">
      <dgm:prSet phldrT="[Texto]"/>
      <dgm:spPr/>
      <dgm:t>
        <a:bodyPr/>
        <a:lstStyle/>
        <a:p>
          <a:pPr algn="ctr"/>
          <a:r>
            <a:rPr lang="es-MX" dirty="0" smtClean="0"/>
            <a:t>Inclusión y equidad en la escuela</a:t>
          </a:r>
          <a:r>
            <a:rPr lang="es-MX" dirty="0" smtClean="0"/>
            <a:t>. Principios </a:t>
          </a:r>
          <a:r>
            <a:rPr lang="es-MX" dirty="0" smtClean="0"/>
            <a:t>pedagógicos.</a:t>
          </a:r>
          <a:endParaRPr lang="es-MX" dirty="0"/>
        </a:p>
      </dgm:t>
    </dgm:pt>
    <dgm:pt modelId="{BAB7F3E9-CAF4-4E03-B5E9-9F771E00FB3B}" type="parTrans" cxnId="{5DFE3FFC-E5EE-4D22-A874-3BBC191B5EE4}">
      <dgm:prSet/>
      <dgm:spPr/>
      <dgm:t>
        <a:bodyPr/>
        <a:lstStyle/>
        <a:p>
          <a:pPr algn="ctr"/>
          <a:endParaRPr lang="es-MX"/>
        </a:p>
      </dgm:t>
    </dgm:pt>
    <dgm:pt modelId="{0E8A24AF-7B9E-4668-B51F-23D3EA91521F}" type="sibTrans" cxnId="{5DFE3FFC-E5EE-4D22-A874-3BBC191B5EE4}">
      <dgm:prSet/>
      <dgm:spPr/>
      <dgm:t>
        <a:bodyPr/>
        <a:lstStyle/>
        <a:p>
          <a:pPr algn="ctr"/>
          <a:endParaRPr lang="es-MX"/>
        </a:p>
      </dgm:t>
    </dgm:pt>
    <dgm:pt modelId="{F986A45E-E96F-4D7A-A173-180DA2FEB909}" type="pres">
      <dgm:prSet presAssocID="{091C5C3B-B924-41B8-98B8-99D99FEB6EDF}" presName="linear" presStyleCnt="0">
        <dgm:presLayoutVars>
          <dgm:animLvl val="lvl"/>
          <dgm:resizeHandles val="exact"/>
        </dgm:presLayoutVars>
      </dgm:prSet>
      <dgm:spPr/>
      <dgm:t>
        <a:bodyPr/>
        <a:lstStyle/>
        <a:p>
          <a:endParaRPr lang="es-MX"/>
        </a:p>
      </dgm:t>
    </dgm:pt>
    <dgm:pt modelId="{B1F028DE-EFA0-42E2-8C62-C1307BAF3BDB}" type="pres">
      <dgm:prSet presAssocID="{675834BA-DA87-4812-96A7-7E36A5F7AB06}" presName="parentText" presStyleLbl="node1" presStyleIdx="0" presStyleCnt="2">
        <dgm:presLayoutVars>
          <dgm:chMax val="0"/>
          <dgm:bulletEnabled val="1"/>
        </dgm:presLayoutVars>
      </dgm:prSet>
      <dgm:spPr/>
      <dgm:t>
        <a:bodyPr/>
        <a:lstStyle/>
        <a:p>
          <a:endParaRPr lang="es-MX"/>
        </a:p>
      </dgm:t>
    </dgm:pt>
    <dgm:pt modelId="{CDA4C990-F8C4-40B6-BA9E-BC4969F67BD9}" type="pres">
      <dgm:prSet presAssocID="{675834BA-DA87-4812-96A7-7E36A5F7AB06}" presName="childText" presStyleLbl="revTx" presStyleIdx="0" presStyleCnt="2">
        <dgm:presLayoutVars>
          <dgm:bulletEnabled val="1"/>
        </dgm:presLayoutVars>
      </dgm:prSet>
      <dgm:spPr/>
      <dgm:t>
        <a:bodyPr/>
        <a:lstStyle/>
        <a:p>
          <a:endParaRPr lang="es-MX"/>
        </a:p>
      </dgm:t>
    </dgm:pt>
    <dgm:pt modelId="{FDADDC17-E42E-4649-AF6E-632AF5E2F9D8}" type="pres">
      <dgm:prSet presAssocID="{CE3F2544-88CD-476B-8F6B-34A564CFA5D2}" presName="parentText" presStyleLbl="node1" presStyleIdx="1" presStyleCnt="2">
        <dgm:presLayoutVars>
          <dgm:chMax val="0"/>
          <dgm:bulletEnabled val="1"/>
        </dgm:presLayoutVars>
      </dgm:prSet>
      <dgm:spPr/>
      <dgm:t>
        <a:bodyPr/>
        <a:lstStyle/>
        <a:p>
          <a:endParaRPr lang="es-MX"/>
        </a:p>
      </dgm:t>
    </dgm:pt>
    <dgm:pt modelId="{85D298D9-13DA-49F3-9E73-DB0253EB9839}" type="pres">
      <dgm:prSet presAssocID="{CE3F2544-88CD-476B-8F6B-34A564CFA5D2}" presName="childText" presStyleLbl="revTx" presStyleIdx="1" presStyleCnt="2">
        <dgm:presLayoutVars>
          <dgm:bulletEnabled val="1"/>
        </dgm:presLayoutVars>
      </dgm:prSet>
      <dgm:spPr/>
      <dgm:t>
        <a:bodyPr/>
        <a:lstStyle/>
        <a:p>
          <a:endParaRPr lang="es-MX"/>
        </a:p>
      </dgm:t>
    </dgm:pt>
  </dgm:ptLst>
  <dgm:cxnLst>
    <dgm:cxn modelId="{3FC986BD-9A57-4CB2-8365-6ED79C302718}" srcId="{091C5C3B-B924-41B8-98B8-99D99FEB6EDF}" destId="{675834BA-DA87-4812-96A7-7E36A5F7AB06}" srcOrd="0" destOrd="0" parTransId="{14358B89-8303-485F-A75F-ED1C46CF8E53}" sibTransId="{CB313D40-E0E2-4E96-8B79-A54D63E440D6}"/>
    <dgm:cxn modelId="{01C7C29D-EFC3-4782-9159-548C861BD9A5}" type="presOf" srcId="{675834BA-DA87-4812-96A7-7E36A5F7AB06}" destId="{B1F028DE-EFA0-42E2-8C62-C1307BAF3BDB}" srcOrd="0" destOrd="0" presId="urn:microsoft.com/office/officeart/2005/8/layout/vList2"/>
    <dgm:cxn modelId="{2451DBBA-2568-413D-9CA4-76DDD3835054}" type="presOf" srcId="{F88E0264-11E1-4A68-97F5-62A49C2CC073}" destId="{85D298D9-13DA-49F3-9E73-DB0253EB9839}" srcOrd="0" destOrd="0" presId="urn:microsoft.com/office/officeart/2005/8/layout/vList2"/>
    <dgm:cxn modelId="{BF489D36-014C-405F-BA9C-4F57144E2D54}" srcId="{091C5C3B-B924-41B8-98B8-99D99FEB6EDF}" destId="{CE3F2544-88CD-476B-8F6B-34A564CFA5D2}" srcOrd="1" destOrd="0" parTransId="{BEE079CD-7885-41A8-AE9C-4F0789E3F9FF}" sibTransId="{F3F06335-AE1D-4133-A675-D367EDA5DDA0}"/>
    <dgm:cxn modelId="{6AE8B158-88C7-4D29-9FA8-E402B7261702}" type="presOf" srcId="{CE3F2544-88CD-476B-8F6B-34A564CFA5D2}" destId="{FDADDC17-E42E-4649-AF6E-632AF5E2F9D8}" srcOrd="0" destOrd="0" presId="urn:microsoft.com/office/officeart/2005/8/layout/vList2"/>
    <dgm:cxn modelId="{9FE16A5F-2596-4973-9BB6-90B01B1F9A94}" type="presOf" srcId="{48F4C745-3A49-46AE-A767-82EA02B464FE}" destId="{CDA4C990-F8C4-40B6-BA9E-BC4969F67BD9}" srcOrd="0" destOrd="0" presId="urn:microsoft.com/office/officeart/2005/8/layout/vList2"/>
    <dgm:cxn modelId="{EDE8FEE8-9311-4718-8C27-A00E62558FB3}" type="presOf" srcId="{091C5C3B-B924-41B8-98B8-99D99FEB6EDF}" destId="{F986A45E-E96F-4D7A-A173-180DA2FEB909}" srcOrd="0" destOrd="0" presId="urn:microsoft.com/office/officeart/2005/8/layout/vList2"/>
    <dgm:cxn modelId="{C792D4B9-47DF-4F84-99FC-3A564E63787B}" srcId="{675834BA-DA87-4812-96A7-7E36A5F7AB06}" destId="{48F4C745-3A49-46AE-A767-82EA02B464FE}" srcOrd="0" destOrd="0" parTransId="{242D0461-7918-4D76-8CA3-AF68946A7C39}" sibTransId="{143451C9-E2AA-4EB0-B12A-2666BC829689}"/>
    <dgm:cxn modelId="{5DFE3FFC-E5EE-4D22-A874-3BBC191B5EE4}" srcId="{CE3F2544-88CD-476B-8F6B-34A564CFA5D2}" destId="{F88E0264-11E1-4A68-97F5-62A49C2CC073}" srcOrd="0" destOrd="0" parTransId="{BAB7F3E9-CAF4-4E03-B5E9-9F771E00FB3B}" sibTransId="{0E8A24AF-7B9E-4668-B51F-23D3EA91521F}"/>
    <dgm:cxn modelId="{66D1BA51-7814-4A90-8473-CA520DC5B03C}" type="presParOf" srcId="{F986A45E-E96F-4D7A-A173-180DA2FEB909}" destId="{B1F028DE-EFA0-42E2-8C62-C1307BAF3BDB}" srcOrd="0" destOrd="0" presId="urn:microsoft.com/office/officeart/2005/8/layout/vList2"/>
    <dgm:cxn modelId="{80F4B800-98BD-4EDD-B450-55D52D0A86CB}" type="presParOf" srcId="{F986A45E-E96F-4D7A-A173-180DA2FEB909}" destId="{CDA4C990-F8C4-40B6-BA9E-BC4969F67BD9}" srcOrd="1" destOrd="0" presId="urn:microsoft.com/office/officeart/2005/8/layout/vList2"/>
    <dgm:cxn modelId="{80A70DA7-CDBB-4E4B-B5B1-1773C4C3DA8D}" type="presParOf" srcId="{F986A45E-E96F-4D7A-A173-180DA2FEB909}" destId="{FDADDC17-E42E-4649-AF6E-632AF5E2F9D8}" srcOrd="2" destOrd="0" presId="urn:microsoft.com/office/officeart/2005/8/layout/vList2"/>
    <dgm:cxn modelId="{A50925CC-BA2A-4AB0-91A8-918FAC09A92C}" type="presParOf" srcId="{F986A45E-E96F-4D7A-A173-180DA2FEB909}" destId="{85D298D9-13DA-49F3-9E73-DB0253EB983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028DE-EFA0-42E2-8C62-C1307BAF3BDB}">
      <dsp:nvSpPr>
        <dsp:cNvPr id="0" name=""/>
        <dsp:cNvSpPr/>
      </dsp:nvSpPr>
      <dsp:spPr>
        <a:xfrm>
          <a:off x="0" y="47313"/>
          <a:ext cx="7886700" cy="12712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s-MX" sz="5300" kern="1200" dirty="0" smtClean="0"/>
            <a:t>UNIDAD </a:t>
          </a:r>
          <a:r>
            <a:rPr lang="es-MX" sz="5300" kern="1200" dirty="0" smtClean="0"/>
            <a:t>I</a:t>
          </a:r>
          <a:endParaRPr lang="es-MX" sz="5300" kern="1200" dirty="0"/>
        </a:p>
      </dsp:txBody>
      <dsp:txXfrm>
        <a:off x="62055" y="109368"/>
        <a:ext cx="7762590" cy="1147095"/>
      </dsp:txXfrm>
    </dsp:sp>
    <dsp:sp modelId="{CDA4C990-F8C4-40B6-BA9E-BC4969F67BD9}">
      <dsp:nvSpPr>
        <dsp:cNvPr id="0" name=""/>
        <dsp:cNvSpPr/>
      </dsp:nvSpPr>
      <dsp:spPr>
        <a:xfrm>
          <a:off x="0" y="1318518"/>
          <a:ext cx="7886700" cy="1865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67310" rIns="376936" bIns="67310" numCol="1" spcCol="1270" anchor="t" anchorCtr="0">
          <a:noAutofit/>
        </a:bodyPr>
        <a:lstStyle/>
        <a:p>
          <a:pPr marL="285750" lvl="1" indent="-285750" algn="ctr" defTabSz="1822450">
            <a:lnSpc>
              <a:spcPct val="90000"/>
            </a:lnSpc>
            <a:spcBef>
              <a:spcPct val="0"/>
            </a:spcBef>
            <a:spcAft>
              <a:spcPct val="20000"/>
            </a:spcAft>
            <a:buChar char="••"/>
          </a:pPr>
          <a:r>
            <a:rPr lang="es-MX" sz="4100" kern="1200" dirty="0" smtClean="0"/>
            <a:t>Los fundamentos legales y principios filosóficos de la educación en México.</a:t>
          </a:r>
          <a:endParaRPr lang="es-MX" sz="4100" kern="1200" dirty="0"/>
        </a:p>
      </dsp:txBody>
      <dsp:txXfrm>
        <a:off x="0" y="1318518"/>
        <a:ext cx="7886700" cy="1865070"/>
      </dsp:txXfrm>
    </dsp:sp>
    <dsp:sp modelId="{FDADDC17-E42E-4649-AF6E-632AF5E2F9D8}">
      <dsp:nvSpPr>
        <dsp:cNvPr id="0" name=""/>
        <dsp:cNvSpPr/>
      </dsp:nvSpPr>
      <dsp:spPr>
        <a:xfrm>
          <a:off x="0" y="3183588"/>
          <a:ext cx="7886700" cy="127120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s-MX" sz="5300" kern="1200" dirty="0" smtClean="0"/>
            <a:t>UNIDAD II</a:t>
          </a:r>
          <a:endParaRPr lang="es-MX" sz="5300" kern="1200" dirty="0"/>
        </a:p>
      </dsp:txBody>
      <dsp:txXfrm>
        <a:off x="62055" y="3245643"/>
        <a:ext cx="7762590" cy="1147095"/>
      </dsp:txXfrm>
    </dsp:sp>
    <dsp:sp modelId="{85D298D9-13DA-49F3-9E73-DB0253EB9839}">
      <dsp:nvSpPr>
        <dsp:cNvPr id="0" name=""/>
        <dsp:cNvSpPr/>
      </dsp:nvSpPr>
      <dsp:spPr>
        <a:xfrm>
          <a:off x="0" y="4454793"/>
          <a:ext cx="7886700" cy="1289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67310" rIns="376936" bIns="67310" numCol="1" spcCol="1270" anchor="t" anchorCtr="0">
          <a:noAutofit/>
        </a:bodyPr>
        <a:lstStyle/>
        <a:p>
          <a:pPr marL="285750" lvl="1" indent="-285750" algn="ctr" defTabSz="1822450">
            <a:lnSpc>
              <a:spcPct val="90000"/>
            </a:lnSpc>
            <a:spcBef>
              <a:spcPct val="0"/>
            </a:spcBef>
            <a:spcAft>
              <a:spcPct val="20000"/>
            </a:spcAft>
            <a:buChar char="••"/>
          </a:pPr>
          <a:r>
            <a:rPr lang="es-MX" sz="4100" kern="1200" dirty="0" smtClean="0"/>
            <a:t>Inclusión y equidad en la escuela</a:t>
          </a:r>
          <a:r>
            <a:rPr lang="es-MX" sz="4100" kern="1200" dirty="0" smtClean="0"/>
            <a:t>. Principios </a:t>
          </a:r>
          <a:r>
            <a:rPr lang="es-MX" sz="4100" kern="1200" dirty="0" smtClean="0"/>
            <a:t>pedagógicos.</a:t>
          </a:r>
          <a:endParaRPr lang="es-MX" sz="4100" kern="1200" dirty="0"/>
        </a:p>
      </dsp:txBody>
      <dsp:txXfrm>
        <a:off x="0" y="4454793"/>
        <a:ext cx="7886700" cy="12890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BAE7B120-D1E6-4869-A587-30A190833847}" type="datetimeFigureOut">
              <a:rPr lang="es-MX" smtClean="0"/>
              <a:t>11/03/2015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F4CA56D-6AFC-4D80-AB92-766567ABD47C}" type="slidenum">
              <a:rPr lang="es-MX" smtClean="0"/>
              <a:t>‹Nº›</a:t>
            </a:fld>
            <a:endParaRPr lang="es-MX"/>
          </a:p>
        </p:txBody>
      </p:sp>
    </p:spTree>
    <p:extLst>
      <p:ext uri="{BB962C8B-B14F-4D97-AF65-F5344CB8AC3E}">
        <p14:creationId xmlns:p14="http://schemas.microsoft.com/office/powerpoint/2010/main" val="344807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AE7B120-D1E6-4869-A587-30A190833847}" type="datetimeFigureOut">
              <a:rPr lang="es-MX" smtClean="0"/>
              <a:t>11/03/2015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F4CA56D-6AFC-4D80-AB92-766567ABD47C}" type="slidenum">
              <a:rPr lang="es-MX" smtClean="0"/>
              <a:t>‹Nº›</a:t>
            </a:fld>
            <a:endParaRPr lang="es-MX"/>
          </a:p>
        </p:txBody>
      </p:sp>
    </p:spTree>
    <p:extLst>
      <p:ext uri="{BB962C8B-B14F-4D97-AF65-F5344CB8AC3E}">
        <p14:creationId xmlns:p14="http://schemas.microsoft.com/office/powerpoint/2010/main" val="247918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AE7B120-D1E6-4869-A587-30A190833847}" type="datetimeFigureOut">
              <a:rPr lang="es-MX" smtClean="0"/>
              <a:t>11/03/2015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F4CA56D-6AFC-4D80-AB92-766567ABD47C}" type="slidenum">
              <a:rPr lang="es-MX" smtClean="0"/>
              <a:t>‹Nº›</a:t>
            </a:fld>
            <a:endParaRPr lang="es-MX"/>
          </a:p>
        </p:txBody>
      </p:sp>
    </p:spTree>
    <p:extLst>
      <p:ext uri="{BB962C8B-B14F-4D97-AF65-F5344CB8AC3E}">
        <p14:creationId xmlns:p14="http://schemas.microsoft.com/office/powerpoint/2010/main" val="23279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AE7B120-D1E6-4869-A587-30A190833847}" type="datetimeFigureOut">
              <a:rPr lang="es-MX" smtClean="0"/>
              <a:t>11/03/2015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F4CA56D-6AFC-4D80-AB92-766567ABD47C}" type="slidenum">
              <a:rPr lang="es-MX" smtClean="0"/>
              <a:t>‹Nº›</a:t>
            </a:fld>
            <a:endParaRPr lang="es-MX"/>
          </a:p>
        </p:txBody>
      </p:sp>
    </p:spTree>
    <p:extLst>
      <p:ext uri="{BB962C8B-B14F-4D97-AF65-F5344CB8AC3E}">
        <p14:creationId xmlns:p14="http://schemas.microsoft.com/office/powerpoint/2010/main" val="2042117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AE7B120-D1E6-4869-A587-30A190833847}" type="datetimeFigureOut">
              <a:rPr lang="es-MX" smtClean="0"/>
              <a:t>11/03/2015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F4CA56D-6AFC-4D80-AB92-766567ABD47C}" type="slidenum">
              <a:rPr lang="es-MX" smtClean="0"/>
              <a:t>‹Nº›</a:t>
            </a:fld>
            <a:endParaRPr lang="es-MX"/>
          </a:p>
        </p:txBody>
      </p:sp>
    </p:spTree>
    <p:extLst>
      <p:ext uri="{BB962C8B-B14F-4D97-AF65-F5344CB8AC3E}">
        <p14:creationId xmlns:p14="http://schemas.microsoft.com/office/powerpoint/2010/main" val="198658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BAE7B120-D1E6-4869-A587-30A190833847}" type="datetimeFigureOut">
              <a:rPr lang="es-MX" smtClean="0"/>
              <a:t>11/03/2015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F4CA56D-6AFC-4D80-AB92-766567ABD47C}" type="slidenum">
              <a:rPr lang="es-MX" smtClean="0"/>
              <a:t>‹Nº›</a:t>
            </a:fld>
            <a:endParaRPr lang="es-MX"/>
          </a:p>
        </p:txBody>
      </p:sp>
    </p:spTree>
    <p:extLst>
      <p:ext uri="{BB962C8B-B14F-4D97-AF65-F5344CB8AC3E}">
        <p14:creationId xmlns:p14="http://schemas.microsoft.com/office/powerpoint/2010/main" val="25585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BAE7B120-D1E6-4869-A587-30A190833847}" type="datetimeFigureOut">
              <a:rPr lang="es-MX" smtClean="0"/>
              <a:t>11/03/2015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1F4CA56D-6AFC-4D80-AB92-766567ABD47C}" type="slidenum">
              <a:rPr lang="es-MX" smtClean="0"/>
              <a:t>‹Nº›</a:t>
            </a:fld>
            <a:endParaRPr lang="es-MX"/>
          </a:p>
        </p:txBody>
      </p:sp>
    </p:spTree>
    <p:extLst>
      <p:ext uri="{BB962C8B-B14F-4D97-AF65-F5344CB8AC3E}">
        <p14:creationId xmlns:p14="http://schemas.microsoft.com/office/powerpoint/2010/main" val="1769056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BAE7B120-D1E6-4869-A587-30A190833847}" type="datetimeFigureOut">
              <a:rPr lang="es-MX" smtClean="0"/>
              <a:t>11/03/2015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1F4CA56D-6AFC-4D80-AB92-766567ABD47C}" type="slidenum">
              <a:rPr lang="es-MX" smtClean="0"/>
              <a:t>‹Nº›</a:t>
            </a:fld>
            <a:endParaRPr lang="es-MX"/>
          </a:p>
        </p:txBody>
      </p:sp>
    </p:spTree>
    <p:extLst>
      <p:ext uri="{BB962C8B-B14F-4D97-AF65-F5344CB8AC3E}">
        <p14:creationId xmlns:p14="http://schemas.microsoft.com/office/powerpoint/2010/main" val="127474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AE7B120-D1E6-4869-A587-30A190833847}" type="datetimeFigureOut">
              <a:rPr lang="es-MX" smtClean="0"/>
              <a:t>11/03/2015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1F4CA56D-6AFC-4D80-AB92-766567ABD47C}" type="slidenum">
              <a:rPr lang="es-MX" smtClean="0"/>
              <a:t>‹Nº›</a:t>
            </a:fld>
            <a:endParaRPr lang="es-MX"/>
          </a:p>
        </p:txBody>
      </p:sp>
    </p:spTree>
    <p:extLst>
      <p:ext uri="{BB962C8B-B14F-4D97-AF65-F5344CB8AC3E}">
        <p14:creationId xmlns:p14="http://schemas.microsoft.com/office/powerpoint/2010/main" val="330715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AE7B120-D1E6-4869-A587-30A190833847}" type="datetimeFigureOut">
              <a:rPr lang="es-MX" smtClean="0"/>
              <a:t>11/03/2015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F4CA56D-6AFC-4D80-AB92-766567ABD47C}" type="slidenum">
              <a:rPr lang="es-MX" smtClean="0"/>
              <a:t>‹Nº›</a:t>
            </a:fld>
            <a:endParaRPr lang="es-MX"/>
          </a:p>
        </p:txBody>
      </p:sp>
    </p:spTree>
    <p:extLst>
      <p:ext uri="{BB962C8B-B14F-4D97-AF65-F5344CB8AC3E}">
        <p14:creationId xmlns:p14="http://schemas.microsoft.com/office/powerpoint/2010/main" val="391913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AE7B120-D1E6-4869-A587-30A190833847}" type="datetimeFigureOut">
              <a:rPr lang="es-MX" smtClean="0"/>
              <a:t>11/03/2015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F4CA56D-6AFC-4D80-AB92-766567ABD47C}" type="slidenum">
              <a:rPr lang="es-MX" smtClean="0"/>
              <a:t>‹Nº›</a:t>
            </a:fld>
            <a:endParaRPr lang="es-MX"/>
          </a:p>
        </p:txBody>
      </p:sp>
    </p:spTree>
    <p:extLst>
      <p:ext uri="{BB962C8B-B14F-4D97-AF65-F5344CB8AC3E}">
        <p14:creationId xmlns:p14="http://schemas.microsoft.com/office/powerpoint/2010/main" val="119930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7B120-D1E6-4869-A587-30A190833847}" type="datetimeFigureOut">
              <a:rPr lang="es-MX" smtClean="0"/>
              <a:t>11/03/2015</a:t>
            </a:fld>
            <a:endParaRPr lang="es-MX"/>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CA56D-6AFC-4D80-AB92-766567ABD47C}" type="slidenum">
              <a:rPr lang="es-MX" smtClean="0"/>
              <a:t>‹Nº›</a:t>
            </a:fld>
            <a:endParaRPr lang="es-MX"/>
          </a:p>
        </p:txBody>
      </p:sp>
    </p:spTree>
    <p:extLst>
      <p:ext uri="{BB962C8B-B14F-4D97-AF65-F5344CB8AC3E}">
        <p14:creationId xmlns:p14="http://schemas.microsoft.com/office/powerpoint/2010/main" val="1169524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basica.sep/" TargetMode="External"/><Relationship Id="rId3" Type="http://schemas.openxmlformats.org/officeDocument/2006/relationships/hyperlink" Target="http://www.sep.gob.mx/work/models/sep1/" TargetMode="External"/><Relationship Id="rId7" Type="http://schemas.openxmlformats.org/officeDocument/2006/relationships/hyperlink" Target="http://basica.sep.gob.mx/seb2010/pdf/destacado/Acuerdo_592.pdf" TargetMode="External"/><Relationship Id="rId2" Type="http://schemas.openxmlformats.org/officeDocument/2006/relationships/hyperlink" Target="http://www.ordenjuridico.gob.mx/TratInt/Derechos%20Humanos/" TargetMode="External"/><Relationship Id="rId1" Type="http://schemas.openxmlformats.org/officeDocument/2006/relationships/slideLayout" Target="../slideLayouts/slideLayout2.xml"/><Relationship Id="rId6" Type="http://schemas.openxmlformats.org/officeDocument/2006/relationships/hyperlink" Target="http://www.eclac.org/publicaciones/" TargetMode="External"/><Relationship Id="rId5" Type="http://schemas.openxmlformats.org/officeDocument/2006/relationships/hyperlink" Target="http://200.33.14.34:1033/archivos/pdfs/DH_22.pdf" TargetMode="External"/><Relationship Id="rId4" Type="http://schemas.openxmlformats.org/officeDocument/2006/relationships/hyperlink" Target="http://www.diputados.gob.mx/LeyesBiblio/htm/1.htm" TargetMode="External"/><Relationship Id="rId9"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mecd.gob.es/dctm/revista-de-educacion/articulos327/re3270210520.pdf?documentId=0901e72b81259a76" TargetMode="External"/><Relationship Id="rId3" Type="http://schemas.openxmlformats.org/officeDocument/2006/relationships/hyperlink" Target="http://caps.educacion.navarra.es/" TargetMode="External"/><Relationship Id="rId7" Type="http://schemas.openxmlformats.org/officeDocument/2006/relationships/hyperlink" Target="http://www.redalyc.org/pdf/270/27033205.pdf" TargetMode="External"/><Relationship Id="rId2" Type="http://schemas.openxmlformats.org/officeDocument/2006/relationships/hyperlink" Target="https://onedrive.live.com/download?resid=6C71A0826A6069" TargetMode="External"/><Relationship Id="rId1" Type="http://schemas.openxmlformats.org/officeDocument/2006/relationships/slideLayout" Target="../slideLayouts/slideLayout2.xml"/><Relationship Id="rId6" Type="http://schemas.openxmlformats.org/officeDocument/2006/relationships/hyperlink" Target="http://pendientedemigracion.ucm.es/info/polinfan/2006/area-lectura/mod-1/Me-haces-caso.pdf" TargetMode="External"/><Relationship Id="rId5" Type="http://schemas.openxmlformats.org/officeDocument/2006/relationships/hyperlink" Target="http://www.comie.org.mx/congreso/memoriaelectronica/v10/pdf/area_tematica_01/ponencias/1007-F.pdf" TargetMode="External"/><Relationship Id="rId10" Type="http://schemas.openxmlformats.org/officeDocument/2006/relationships/image" Target="../media/image7.jpeg"/><Relationship Id="rId4" Type="http://schemas.openxmlformats.org/officeDocument/2006/relationships/hyperlink" Target="http://formacioncontinuabc.files.wordpress.com/2012/01/mat-parteducinclusiva" TargetMode="External"/><Relationship Id="rId9" Type="http://schemas.openxmlformats.org/officeDocument/2006/relationships/hyperlink" Target="http://www.curriculobasica.sep.gob.mx/index.php/plan-estudios/plan-estudios"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3580327" y="4739034"/>
            <a:ext cx="4491618" cy="830997"/>
          </a:xfrm>
          <a:prstGeom prst="rect">
            <a:avLst/>
          </a:prstGeom>
        </p:spPr>
        <p:txBody>
          <a:bodyPr wrap="square">
            <a:spAutoFit/>
          </a:bodyPr>
          <a:lstStyle/>
          <a:p>
            <a:r>
              <a:rPr lang="es-MX" sz="4800" b="1" dirty="0">
                <a:latin typeface="Franklin Gothic Book" panose="020B0503020102020204" pitchFamily="34" charset="0"/>
              </a:rPr>
              <a:t>MODULO </a:t>
            </a:r>
            <a:r>
              <a:rPr lang="es-MX" sz="4800" b="1" dirty="0" smtClean="0">
                <a:latin typeface="Franklin Gothic Book" panose="020B0503020102020204" pitchFamily="34" charset="0"/>
              </a:rPr>
              <a:t>  </a:t>
            </a:r>
            <a:r>
              <a:rPr lang="es-MX" sz="4800" b="1" dirty="0" smtClean="0">
                <a:latin typeface="Franklin Gothic Book" panose="020B0503020102020204" pitchFamily="34" charset="0"/>
              </a:rPr>
              <a:t>IV/I </a:t>
            </a:r>
            <a:endParaRPr lang="es-MX" sz="4800" dirty="0">
              <a:latin typeface="Franklin Gothic Book" panose="020B0503020102020204" pitchFamily="34" charset="0"/>
            </a:endParaRPr>
          </a:p>
        </p:txBody>
      </p:sp>
    </p:spTree>
    <p:extLst>
      <p:ext uri="{BB962C8B-B14F-4D97-AF65-F5344CB8AC3E}">
        <p14:creationId xmlns:p14="http://schemas.microsoft.com/office/powerpoint/2010/main" val="3522892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3162" y="561069"/>
            <a:ext cx="7886700" cy="510085"/>
          </a:xfrm>
        </p:spPr>
        <p:txBody>
          <a:bodyPr>
            <a:normAutofit fontScale="90000"/>
          </a:bodyPr>
          <a:lstStyle/>
          <a:p>
            <a:pPr algn="ctr"/>
            <a:r>
              <a:rPr lang="es-MX" dirty="0" smtClean="0"/>
              <a:t>Actividades</a:t>
            </a:r>
            <a:endParaRPr lang="es-MX" dirty="0"/>
          </a:p>
        </p:txBody>
      </p:sp>
      <p:sp>
        <p:nvSpPr>
          <p:cNvPr id="3" name="Marcador de contenido 2"/>
          <p:cNvSpPr>
            <a:spLocks noGrp="1"/>
          </p:cNvSpPr>
          <p:nvPr>
            <p:ph idx="1"/>
          </p:nvPr>
        </p:nvSpPr>
        <p:spPr>
          <a:xfrm>
            <a:off x="628649" y="1071154"/>
            <a:ext cx="8071213" cy="4493623"/>
          </a:xfrm>
        </p:spPr>
        <p:txBody>
          <a:bodyPr/>
          <a:lstStyle/>
          <a:p>
            <a:pPr algn="just">
              <a:buClr>
                <a:srgbClr val="FFC000"/>
              </a:buClr>
              <a:buSzPct val="110000"/>
              <a:buFont typeface="Wingdings" panose="05000000000000000000" pitchFamily="2" charset="2"/>
              <a:buChar char="ü"/>
            </a:pPr>
            <a:endParaRPr lang="es-ES" dirty="0" smtClean="0"/>
          </a:p>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130" y="154145"/>
            <a:ext cx="1068040" cy="1062673"/>
          </a:xfrm>
          <a:prstGeom prst="rect">
            <a:avLst/>
          </a:prstGeom>
        </p:spPr>
      </p:pic>
      <p:sp>
        <p:nvSpPr>
          <p:cNvPr id="5" name="Rectángulo 4"/>
          <p:cNvSpPr/>
          <p:nvPr/>
        </p:nvSpPr>
        <p:spPr>
          <a:xfrm>
            <a:off x="628649" y="1581239"/>
            <a:ext cx="8174244" cy="4093428"/>
          </a:xfrm>
          <a:prstGeom prst="rect">
            <a:avLst/>
          </a:prstGeom>
        </p:spPr>
        <p:txBody>
          <a:bodyPr wrap="square">
            <a:spAutoFit/>
          </a:bodyPr>
          <a:lstStyle/>
          <a:p>
            <a:pPr marL="285750" indent="-285750">
              <a:buClr>
                <a:srgbClr val="C00000"/>
              </a:buClr>
              <a:buFont typeface="Wingdings" panose="05000000000000000000" pitchFamily="2" charset="2"/>
              <a:buChar char="q"/>
            </a:pPr>
            <a:r>
              <a:rPr lang="es-MX" sz="2000" dirty="0"/>
              <a:t>Analizar los artículos  reformados el 26 de febrero del 2013. Artículo 3, 24, 31 y 130, así como la Ley General de Educación cuya última reforma fue realizada el 11 de septiembre del 2013.</a:t>
            </a:r>
          </a:p>
          <a:p>
            <a:pPr marL="285750" indent="-285750">
              <a:buClr>
                <a:srgbClr val="C00000"/>
              </a:buClr>
              <a:buFont typeface="Wingdings" panose="05000000000000000000" pitchFamily="2" charset="2"/>
              <a:buChar char="q"/>
            </a:pPr>
            <a:r>
              <a:rPr lang="es-MX" sz="2000" dirty="0"/>
              <a:t>De este se contestaran las siguientes preguntas:</a:t>
            </a:r>
          </a:p>
          <a:p>
            <a:pPr>
              <a:buClr>
                <a:srgbClr val="C00000"/>
              </a:buClr>
            </a:pPr>
            <a:r>
              <a:rPr lang="es-MX" sz="2000" dirty="0"/>
              <a:t>¿Qué aspectos se reformaron de los artículos constitucionales?</a:t>
            </a:r>
          </a:p>
          <a:p>
            <a:pPr>
              <a:buClr>
                <a:srgbClr val="C00000"/>
              </a:buClr>
            </a:pPr>
            <a:r>
              <a:rPr lang="es-MX" sz="2000" dirty="0"/>
              <a:t>¿A qué responden estos cambios?</a:t>
            </a:r>
          </a:p>
          <a:p>
            <a:pPr>
              <a:buClr>
                <a:srgbClr val="C00000"/>
              </a:buClr>
            </a:pPr>
            <a:r>
              <a:rPr lang="es-MX" sz="2000" dirty="0"/>
              <a:t>¿Qué artículos de la Ley General de Educación fueron recientemente reformados?</a:t>
            </a:r>
          </a:p>
          <a:p>
            <a:pPr>
              <a:buClr>
                <a:srgbClr val="C00000"/>
              </a:buClr>
            </a:pPr>
            <a:r>
              <a:rPr lang="es-MX" sz="2000" dirty="0"/>
              <a:t>¿Qué otros artículos de la Ley General de Educación establecen norma para la educación básica?</a:t>
            </a:r>
          </a:p>
          <a:p>
            <a:pPr marL="285750" indent="-285750">
              <a:buClr>
                <a:srgbClr val="C00000"/>
              </a:buClr>
              <a:buFont typeface="Wingdings" panose="05000000000000000000" pitchFamily="2" charset="2"/>
              <a:buChar char="q"/>
            </a:pPr>
            <a:r>
              <a:rPr lang="es-MX" sz="2000" dirty="0"/>
              <a:t>Dentro del aula los alumnos realizan una mesa de discusión y confrontan sus ideas y posturas acerca de las resientes reformas legislativas y sus implicaciones para la educación básica del país.</a:t>
            </a:r>
            <a:endParaRPr lang="es-MX" sz="2000" dirty="0"/>
          </a:p>
        </p:txBody>
      </p:sp>
    </p:spTree>
    <p:extLst>
      <p:ext uri="{BB962C8B-B14F-4D97-AF65-F5344CB8AC3E}">
        <p14:creationId xmlns:p14="http://schemas.microsoft.com/office/powerpoint/2010/main" val="2867756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3162" y="561069"/>
            <a:ext cx="7886700" cy="510085"/>
          </a:xfrm>
        </p:spPr>
        <p:txBody>
          <a:bodyPr>
            <a:normAutofit fontScale="90000"/>
          </a:bodyPr>
          <a:lstStyle/>
          <a:p>
            <a:pPr algn="ctr"/>
            <a:r>
              <a:rPr lang="es-MX" dirty="0" smtClean="0"/>
              <a:t>Actividades</a:t>
            </a:r>
            <a:endParaRPr lang="es-MX" dirty="0"/>
          </a:p>
        </p:txBody>
      </p:sp>
      <p:sp>
        <p:nvSpPr>
          <p:cNvPr id="3" name="Marcador de contenido 2"/>
          <p:cNvSpPr>
            <a:spLocks noGrp="1"/>
          </p:cNvSpPr>
          <p:nvPr>
            <p:ph idx="1"/>
          </p:nvPr>
        </p:nvSpPr>
        <p:spPr>
          <a:xfrm>
            <a:off x="628649" y="1071154"/>
            <a:ext cx="8071213" cy="4493623"/>
          </a:xfrm>
        </p:spPr>
        <p:txBody>
          <a:bodyPr>
            <a:normAutofit fontScale="85000" lnSpcReduction="20000"/>
          </a:bodyPr>
          <a:lstStyle/>
          <a:p>
            <a:pPr algn="just">
              <a:buClr>
                <a:srgbClr val="FFC000"/>
              </a:buClr>
              <a:buSzPct val="110000"/>
              <a:buFont typeface="Wingdings" panose="05000000000000000000" pitchFamily="2" charset="2"/>
              <a:buChar char="ü"/>
            </a:pPr>
            <a:endParaRPr lang="es-ES" dirty="0" smtClean="0"/>
          </a:p>
          <a:p>
            <a:pPr algn="just">
              <a:buClr>
                <a:srgbClr val="C00000"/>
              </a:buClr>
              <a:buFont typeface="Wingdings" panose="05000000000000000000" pitchFamily="2" charset="2"/>
              <a:buChar char="q"/>
            </a:pPr>
            <a:r>
              <a:rPr lang="es-MX" dirty="0"/>
              <a:t>Análisis de los derechos humanos y  de los niños.</a:t>
            </a:r>
          </a:p>
          <a:p>
            <a:pPr algn="just">
              <a:buClr>
                <a:srgbClr val="C00000"/>
              </a:buClr>
              <a:buFont typeface="Wingdings" panose="05000000000000000000" pitchFamily="2" charset="2"/>
              <a:buChar char="q"/>
            </a:pPr>
            <a:r>
              <a:rPr lang="es-MX" dirty="0"/>
              <a:t>Organizar el grupo en equipos con la intención de que identifiquen los fines, objetivos e implicaciones de estos acuerdos internacionales en la educación básica de nuestro país.</a:t>
            </a:r>
          </a:p>
          <a:p>
            <a:pPr algn="just">
              <a:buClr>
                <a:srgbClr val="C00000"/>
              </a:buClr>
              <a:buFont typeface="Wingdings" panose="05000000000000000000" pitchFamily="2" charset="2"/>
              <a:buChar char="q"/>
            </a:pPr>
            <a:r>
              <a:rPr lang="es-MX" dirty="0"/>
              <a:t>En grupo analizar las semejanzas y diferencias y elaborar un cuadro para el análisis de los retos que estos derechos implican para ser difundidos y garantizados en nuestro país.</a:t>
            </a:r>
          </a:p>
          <a:p>
            <a:pPr algn="just">
              <a:buClr>
                <a:srgbClr val="C00000"/>
              </a:buClr>
              <a:buFont typeface="Wingdings" panose="05000000000000000000" pitchFamily="2" charset="2"/>
              <a:buChar char="q"/>
            </a:pPr>
            <a:r>
              <a:rPr lang="es-MX" dirty="0"/>
              <a:t>Subir en la plataforma las conclusiones.</a:t>
            </a:r>
          </a:p>
          <a:p>
            <a:pPr algn="just">
              <a:buClr>
                <a:srgbClr val="C00000"/>
              </a:buClr>
              <a:buFont typeface="Wingdings" panose="05000000000000000000" pitchFamily="2" charset="2"/>
              <a:buChar char="q"/>
            </a:pPr>
            <a:r>
              <a:rPr lang="es-MX" dirty="0"/>
              <a:t>Buscar con anticipación noticias, informes, documentos oficiales o videos sobre los derechos humanos y derechos de los niños en México.</a:t>
            </a:r>
          </a:p>
          <a:p>
            <a:pPr algn="just">
              <a:buClr>
                <a:srgbClr val="C00000"/>
              </a:buClr>
              <a:buFont typeface="Wingdings" panose="05000000000000000000" pitchFamily="2" charset="2"/>
              <a:buChar char="q"/>
            </a:pPr>
            <a:r>
              <a:rPr lang="es-MX" dirty="0"/>
              <a:t>Organizar equipos y analizar y discutir el material recopilado.</a:t>
            </a:r>
          </a:p>
          <a:p>
            <a:pPr marL="0" indent="0">
              <a:buNone/>
            </a:pP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130" y="154145"/>
            <a:ext cx="1068040" cy="1062673"/>
          </a:xfrm>
          <a:prstGeom prst="rect">
            <a:avLst/>
          </a:prstGeom>
        </p:spPr>
      </p:pic>
    </p:spTree>
    <p:extLst>
      <p:ext uri="{BB962C8B-B14F-4D97-AF65-F5344CB8AC3E}">
        <p14:creationId xmlns:p14="http://schemas.microsoft.com/office/powerpoint/2010/main" val="3548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3162" y="561069"/>
            <a:ext cx="7886700" cy="510085"/>
          </a:xfrm>
        </p:spPr>
        <p:txBody>
          <a:bodyPr>
            <a:normAutofit fontScale="90000"/>
          </a:bodyPr>
          <a:lstStyle/>
          <a:p>
            <a:pPr algn="ctr"/>
            <a:r>
              <a:rPr lang="es-MX" dirty="0" smtClean="0"/>
              <a:t>Actividades</a:t>
            </a:r>
            <a:endParaRPr lang="es-MX" dirty="0"/>
          </a:p>
        </p:txBody>
      </p:sp>
      <p:sp>
        <p:nvSpPr>
          <p:cNvPr id="3" name="Marcador de contenido 2"/>
          <p:cNvSpPr>
            <a:spLocks noGrp="1"/>
          </p:cNvSpPr>
          <p:nvPr>
            <p:ph idx="1"/>
          </p:nvPr>
        </p:nvSpPr>
        <p:spPr>
          <a:xfrm>
            <a:off x="628649" y="1478078"/>
            <a:ext cx="8071213" cy="4086699"/>
          </a:xfrm>
        </p:spPr>
        <p:txBody>
          <a:bodyPr>
            <a:normAutofit/>
          </a:bodyPr>
          <a:lstStyle/>
          <a:p>
            <a:pPr>
              <a:buClr>
                <a:srgbClr val="C00000"/>
              </a:buClr>
              <a:buFont typeface="Wingdings" panose="05000000000000000000" pitchFamily="2" charset="2"/>
              <a:buChar char="q"/>
            </a:pPr>
            <a:r>
              <a:rPr lang="es-MX" dirty="0"/>
              <a:t>Elaborar una presentación  por equipos  de los acuerdos secretariales 529 y 696  previa.</a:t>
            </a:r>
          </a:p>
          <a:p>
            <a:pPr>
              <a:buClr>
                <a:srgbClr val="C00000"/>
              </a:buClr>
              <a:buFont typeface="Wingdings" panose="05000000000000000000" pitchFamily="2" charset="2"/>
              <a:buChar char="q"/>
            </a:pPr>
            <a:r>
              <a:rPr lang="es-MX" dirty="0"/>
              <a:t>Donde se identificaron fundamentos, rasgos, componentes y elemento más importantes de cada uno de estos.</a:t>
            </a:r>
          </a:p>
          <a:p>
            <a:pPr>
              <a:buClr>
                <a:srgbClr val="C00000"/>
              </a:buClr>
              <a:buFont typeface="Wingdings" panose="05000000000000000000" pitchFamily="2" charset="2"/>
              <a:buChar char="q"/>
            </a:pPr>
            <a:r>
              <a:rPr lang="es-MX" dirty="0"/>
              <a:t>En plenaria se realizan las presentaciones.</a:t>
            </a:r>
          </a:p>
          <a:p>
            <a:pPr>
              <a:buClr>
                <a:srgbClr val="C00000"/>
              </a:buClr>
              <a:buFont typeface="Wingdings" panose="05000000000000000000" pitchFamily="2" charset="2"/>
              <a:buChar char="q"/>
            </a:pPr>
            <a:r>
              <a:rPr lang="es-MX" dirty="0"/>
              <a:t>Cada equipo subirá a la plataforma la presentación</a:t>
            </a:r>
          </a:p>
          <a:p>
            <a:pPr>
              <a:buClr>
                <a:srgbClr val="C00000"/>
              </a:buClr>
              <a:buFont typeface="Wingdings" panose="05000000000000000000" pitchFamily="2" charset="2"/>
              <a:buChar char="q"/>
            </a:pPr>
            <a:r>
              <a:rPr lang="es-MX" dirty="0"/>
              <a:t>Se realiza una coevaluación.</a:t>
            </a:r>
            <a:endParaRPr lang="es-ES" dirty="0" smtClean="0"/>
          </a:p>
          <a:p>
            <a:pPr marL="0" indent="0">
              <a:buNone/>
            </a:pP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130" y="154145"/>
            <a:ext cx="1068040" cy="1062673"/>
          </a:xfrm>
          <a:prstGeom prst="rect">
            <a:avLst/>
          </a:prstGeom>
        </p:spPr>
      </p:pic>
    </p:spTree>
    <p:extLst>
      <p:ext uri="{BB962C8B-B14F-4D97-AF65-F5344CB8AC3E}">
        <p14:creationId xmlns:p14="http://schemas.microsoft.com/office/powerpoint/2010/main" val="1539019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562337"/>
          </a:xfrm>
        </p:spPr>
        <p:txBody>
          <a:bodyPr>
            <a:normAutofit fontScale="90000"/>
          </a:bodyPr>
          <a:lstStyle/>
          <a:p>
            <a:pPr algn="ctr"/>
            <a:r>
              <a:rPr lang="es-MX" dirty="0" smtClean="0"/>
              <a:t>Producto</a:t>
            </a:r>
            <a:endParaRPr lang="es-MX"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8799" y="0"/>
            <a:ext cx="1219200" cy="914400"/>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667487260"/>
              </p:ext>
            </p:extLst>
          </p:nvPr>
        </p:nvGraphicFramePr>
        <p:xfrm>
          <a:off x="901520" y="1397000"/>
          <a:ext cx="7714446" cy="3759200"/>
        </p:xfrm>
        <a:graphic>
          <a:graphicData uri="http://schemas.openxmlformats.org/drawingml/2006/table">
            <a:tbl>
              <a:tblPr firstRow="1" bandRow="1">
                <a:tableStyleId>{21E4AEA4-8DFA-4A89-87EB-49C32662AFE0}</a:tableStyleId>
              </a:tblPr>
              <a:tblGrid>
                <a:gridCol w="5550795"/>
                <a:gridCol w="2163651"/>
              </a:tblGrid>
              <a:tr h="370840">
                <a:tc>
                  <a:txBody>
                    <a:bodyPr/>
                    <a:lstStyle/>
                    <a:p>
                      <a:pPr algn="l"/>
                      <a:r>
                        <a:rPr lang="es-MX" dirty="0" smtClean="0"/>
                        <a:t>Actividad</a:t>
                      </a:r>
                      <a:endParaRPr lang="es-MX" dirty="0"/>
                    </a:p>
                  </a:txBody>
                  <a:tcPr/>
                </a:tc>
                <a:tc>
                  <a:txBody>
                    <a:bodyPr/>
                    <a:lstStyle/>
                    <a:p>
                      <a:pPr algn="l"/>
                      <a:r>
                        <a:rPr lang="es-MX" dirty="0" smtClean="0"/>
                        <a:t>Fecha de entrega</a:t>
                      </a:r>
                      <a:endParaRPr lang="es-MX" dirty="0"/>
                    </a:p>
                  </a:txBody>
                  <a:tcPr/>
                </a:tc>
              </a:tr>
              <a:tr h="370840">
                <a:tc>
                  <a:txBody>
                    <a:bodyPr/>
                    <a:lstStyle/>
                    <a:p>
                      <a:pPr algn="just"/>
                      <a:r>
                        <a:rPr lang="es-MX" dirty="0" smtClean="0"/>
                        <a:t>Cuestionario (entrevista a tres compañeros)</a:t>
                      </a:r>
                      <a:endParaRPr lang="es-MX" dirty="0"/>
                    </a:p>
                  </a:txBody>
                  <a:tcPr/>
                </a:tc>
                <a:tc>
                  <a:txBody>
                    <a:bodyPr/>
                    <a:lstStyle/>
                    <a:p>
                      <a:pPr algn="ctr"/>
                      <a:r>
                        <a:rPr lang="es-MX" sz="1800" kern="1200" dirty="0" smtClean="0">
                          <a:effectLst/>
                        </a:rPr>
                        <a:t>13 de marzo</a:t>
                      </a:r>
                      <a:endParaRPr lang="es-MX" dirty="0"/>
                    </a:p>
                  </a:txBody>
                  <a:tcPr/>
                </a:tc>
              </a:tr>
              <a:tr h="370840">
                <a:tc>
                  <a:txBody>
                    <a:bodyPr/>
                    <a:lstStyle/>
                    <a:p>
                      <a:pPr algn="just"/>
                      <a:r>
                        <a:rPr lang="es-MX" sz="1800" kern="1200" dirty="0" smtClean="0">
                          <a:effectLst/>
                        </a:rPr>
                        <a:t>Elaborar de manera individual conclusiones y subirlas a la plataforma a través de un foro</a:t>
                      </a:r>
                      <a:endParaRPr lang="es-MX" b="1" u="sng" dirty="0"/>
                    </a:p>
                  </a:txBody>
                  <a:tcPr/>
                </a:tc>
                <a:tc>
                  <a:txBody>
                    <a:bodyPr/>
                    <a:lstStyle/>
                    <a:p>
                      <a:pPr algn="ctr"/>
                      <a:r>
                        <a:rPr lang="es-MX" dirty="0" smtClean="0"/>
                        <a:t>15 de marzo</a:t>
                      </a:r>
                      <a:endParaRPr lang="es-MX" dirty="0"/>
                    </a:p>
                  </a:txBody>
                  <a:tcPr/>
                </a:tc>
              </a:tr>
              <a:tr h="370840">
                <a:tc>
                  <a:txBody>
                    <a:bodyPr/>
                    <a:lstStyle/>
                    <a:p>
                      <a:pPr algn="just"/>
                      <a:r>
                        <a:rPr lang="es-MX" sz="1800" kern="1200" dirty="0" smtClean="0">
                          <a:solidFill>
                            <a:schemeClr val="dk1"/>
                          </a:solidFill>
                          <a:effectLst/>
                          <a:latin typeface="+mn-lt"/>
                          <a:ea typeface="+mn-ea"/>
                          <a:cs typeface="+mn-cs"/>
                        </a:rPr>
                        <a:t>Semejanzas y diferencias y elaborar un cuadro para el análisis de los retos que estos derechos implican para ser difundidos y garantizados en nuestro país.</a:t>
                      </a:r>
                      <a:endParaRPr lang="es-MX" dirty="0"/>
                    </a:p>
                  </a:txBody>
                  <a:tcPr/>
                </a:tc>
                <a:tc>
                  <a:txBody>
                    <a:bodyPr/>
                    <a:lstStyle/>
                    <a:p>
                      <a:pPr algn="ctr"/>
                      <a:r>
                        <a:rPr lang="es-MX" dirty="0" smtClean="0"/>
                        <a:t>18 de marzo</a:t>
                      </a:r>
                      <a:endParaRPr lang="es-MX" dirty="0"/>
                    </a:p>
                  </a:txBody>
                  <a:tcPr/>
                </a:tc>
              </a:tr>
              <a:tr h="370840">
                <a:tc>
                  <a:txBody>
                    <a:bodyPr/>
                    <a:lstStyle/>
                    <a:p>
                      <a:pPr algn="just"/>
                      <a:r>
                        <a:rPr lang="es-MX" sz="1800" kern="1200" dirty="0" smtClean="0">
                          <a:solidFill>
                            <a:schemeClr val="dk1"/>
                          </a:solidFill>
                          <a:effectLst/>
                          <a:latin typeface="+mn-lt"/>
                          <a:ea typeface="+mn-ea"/>
                          <a:cs typeface="+mn-cs"/>
                        </a:rPr>
                        <a:t>Elaborar una presentación  por equipos  de los acuerdos secretariales 529 y 696  previa.</a:t>
                      </a:r>
                      <a:r>
                        <a:rPr lang="es-MX" sz="1800" kern="1200" baseline="0" dirty="0" smtClean="0">
                          <a:solidFill>
                            <a:schemeClr val="dk1"/>
                          </a:solidFill>
                          <a:effectLst/>
                          <a:latin typeface="+mn-lt"/>
                          <a:ea typeface="+mn-ea"/>
                          <a:cs typeface="+mn-cs"/>
                        </a:rPr>
                        <a:t> </a:t>
                      </a:r>
                      <a:r>
                        <a:rPr lang="es-MX" sz="1800" kern="1200" dirty="0" smtClean="0">
                          <a:solidFill>
                            <a:schemeClr val="dk1"/>
                          </a:solidFill>
                          <a:effectLst/>
                          <a:latin typeface="+mn-lt"/>
                          <a:ea typeface="+mn-ea"/>
                          <a:cs typeface="+mn-cs"/>
                        </a:rPr>
                        <a:t>Donde se identificaron fundamentos, rasgos, componentes y elemento más importantes de cada uno de estos.</a:t>
                      </a:r>
                    </a:p>
                    <a:p>
                      <a:pPr algn="just"/>
                      <a:endParaRPr lang="es-MX" dirty="0"/>
                    </a:p>
                  </a:txBody>
                  <a:tcPr/>
                </a:tc>
                <a:tc>
                  <a:txBody>
                    <a:bodyPr/>
                    <a:lstStyle/>
                    <a:p>
                      <a:pPr algn="ctr"/>
                      <a:r>
                        <a:rPr lang="es-MX" dirty="0" smtClean="0"/>
                        <a:t>20 de marzo</a:t>
                      </a:r>
                      <a:endParaRPr lang="es-MX" dirty="0"/>
                    </a:p>
                  </a:txBody>
                  <a:tcPr/>
                </a:tc>
              </a:tr>
            </a:tbl>
          </a:graphicData>
        </a:graphic>
      </p:graphicFrame>
    </p:spTree>
    <p:extLst>
      <p:ext uri="{BB962C8B-B14F-4D97-AF65-F5344CB8AC3E}">
        <p14:creationId xmlns:p14="http://schemas.microsoft.com/office/powerpoint/2010/main" val="2352823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627651"/>
          </a:xfrm>
        </p:spPr>
        <p:txBody>
          <a:bodyPr>
            <a:normAutofit fontScale="90000"/>
          </a:bodyPr>
          <a:lstStyle/>
          <a:p>
            <a:pPr algn="ctr"/>
            <a:r>
              <a:rPr lang="es-MX" dirty="0" smtClean="0"/>
              <a:t>Bibliografía</a:t>
            </a:r>
            <a:endParaRPr lang="es-MX" dirty="0"/>
          </a:p>
        </p:txBody>
      </p:sp>
      <p:sp>
        <p:nvSpPr>
          <p:cNvPr id="3" name="Marcador de contenido 2"/>
          <p:cNvSpPr>
            <a:spLocks noGrp="1"/>
          </p:cNvSpPr>
          <p:nvPr>
            <p:ph idx="1"/>
          </p:nvPr>
        </p:nvSpPr>
        <p:spPr>
          <a:xfrm>
            <a:off x="628650" y="1331552"/>
            <a:ext cx="8149590" cy="4726444"/>
          </a:xfrm>
        </p:spPr>
        <p:txBody>
          <a:bodyPr>
            <a:normAutofit fontScale="62500" lnSpcReduction="20000"/>
          </a:bodyPr>
          <a:lstStyle/>
          <a:p>
            <a:r>
              <a:rPr lang="es-MX" b="1" dirty="0"/>
              <a:t>Asamblea General de la </a:t>
            </a:r>
            <a:r>
              <a:rPr lang="es-MX" b="1" dirty="0" err="1"/>
              <a:t>onu</a:t>
            </a:r>
            <a:r>
              <a:rPr lang="es-MX" b="1" dirty="0"/>
              <a:t> </a:t>
            </a:r>
            <a:r>
              <a:rPr lang="es-MX" dirty="0"/>
              <a:t>(1948). </a:t>
            </a:r>
            <a:r>
              <a:rPr lang="es-MX" i="1" dirty="0"/>
              <a:t>Declaración Universal de los Derechos Humanos. Resolución </a:t>
            </a:r>
            <a:r>
              <a:rPr lang="es-MX" i="1" dirty="0" smtClean="0"/>
              <a:t>217 A </a:t>
            </a:r>
            <a:r>
              <a:rPr lang="es-MX" i="1" dirty="0"/>
              <a:t>(III). </a:t>
            </a:r>
            <a:r>
              <a:rPr lang="es-MX" dirty="0"/>
              <a:t>Recuperado de </a:t>
            </a:r>
            <a:r>
              <a:rPr lang="es-MX" dirty="0">
                <a:hlinkClick r:id="rId2"/>
              </a:rPr>
              <a:t>http://</a:t>
            </a:r>
            <a:r>
              <a:rPr lang="es-MX" dirty="0" smtClean="0">
                <a:hlinkClick r:id="rId2"/>
              </a:rPr>
              <a:t>www.ordenjuridico.gob.mx/TratInt/Derechos%20Humanos/</a:t>
            </a:r>
            <a:r>
              <a:rPr lang="es-MX" dirty="0" smtClean="0"/>
              <a:t> INST%2000.pdf</a:t>
            </a:r>
            <a:endParaRPr lang="es-MX" dirty="0"/>
          </a:p>
          <a:p>
            <a:r>
              <a:rPr lang="es-MX" b="1" dirty="0" err="1" smtClean="0"/>
              <a:t>dof</a:t>
            </a:r>
            <a:r>
              <a:rPr lang="es-MX" b="1" dirty="0" smtClean="0"/>
              <a:t> </a:t>
            </a:r>
            <a:r>
              <a:rPr lang="es-MX" dirty="0"/>
              <a:t>(2013). </a:t>
            </a:r>
            <a:r>
              <a:rPr lang="es-MX" i="1" dirty="0"/>
              <a:t>Ley General de Educación. </a:t>
            </a:r>
            <a:r>
              <a:rPr lang="es-MX" dirty="0"/>
              <a:t>Recuperado de </a:t>
            </a:r>
            <a:r>
              <a:rPr lang="es-MX" dirty="0">
                <a:hlinkClick r:id="rId3"/>
              </a:rPr>
              <a:t>http://</a:t>
            </a:r>
            <a:r>
              <a:rPr lang="es-MX" dirty="0" smtClean="0">
                <a:hlinkClick r:id="rId3"/>
              </a:rPr>
              <a:t>www.sep.gob.mx/work/models/sep1/</a:t>
            </a:r>
            <a:r>
              <a:rPr lang="es-MX" dirty="0" smtClean="0"/>
              <a:t> </a:t>
            </a:r>
            <a:r>
              <a:rPr lang="es-MX" dirty="0" err="1" smtClean="0"/>
              <a:t>Resource</a:t>
            </a:r>
            <a:r>
              <a:rPr lang="es-MX" dirty="0" smtClean="0"/>
              <a:t>/3f9a47cc-efd9-4724-83e4-0bb4884af388/ley_general_educacion.htm</a:t>
            </a:r>
            <a:endParaRPr lang="es-MX" dirty="0"/>
          </a:p>
          <a:p>
            <a:r>
              <a:rPr lang="es-MX" b="1" dirty="0" err="1"/>
              <a:t>dof</a:t>
            </a:r>
            <a:r>
              <a:rPr lang="es-MX" b="1" dirty="0"/>
              <a:t> </a:t>
            </a:r>
            <a:r>
              <a:rPr lang="es-MX" dirty="0"/>
              <a:t>(2013). </a:t>
            </a:r>
            <a:r>
              <a:rPr lang="es-MX" i="1" dirty="0"/>
              <a:t>Constitución Política de los Estados Unidos Mexicanos. Artículo 3o reformado. </a:t>
            </a:r>
            <a:r>
              <a:rPr lang="es-MX" dirty="0" smtClean="0"/>
              <a:t>Recuperado de </a:t>
            </a:r>
            <a:r>
              <a:rPr lang="es-MX" dirty="0">
                <a:hlinkClick r:id="rId4"/>
              </a:rPr>
              <a:t>http://</a:t>
            </a:r>
            <a:r>
              <a:rPr lang="es-MX" dirty="0" smtClean="0">
                <a:hlinkClick r:id="rId4"/>
              </a:rPr>
              <a:t>www.diputados.gob.mx/LeyesBiblio/htm/1.htm</a:t>
            </a:r>
            <a:endParaRPr lang="es-MX" dirty="0"/>
          </a:p>
          <a:p>
            <a:r>
              <a:rPr lang="es-MX" b="1" dirty="0"/>
              <a:t>Orozco, J. </a:t>
            </a:r>
            <a:r>
              <a:rPr lang="es-MX" dirty="0"/>
              <a:t>(2002). </a:t>
            </a:r>
            <a:r>
              <a:rPr lang="es-MX" i="1" dirty="0"/>
              <a:t>Los derechos humanos de los mexicanos. México: Comisión Nacional de los </a:t>
            </a:r>
            <a:r>
              <a:rPr lang="es-MX" i="1" dirty="0" smtClean="0"/>
              <a:t>Derechos Humanos</a:t>
            </a:r>
            <a:r>
              <a:rPr lang="es-MX" i="1" dirty="0"/>
              <a:t>. </a:t>
            </a:r>
            <a:r>
              <a:rPr lang="es-MX" dirty="0"/>
              <a:t>Recuperado de </a:t>
            </a:r>
            <a:r>
              <a:rPr lang="es-MX" dirty="0">
                <a:hlinkClick r:id="rId5"/>
              </a:rPr>
              <a:t>http://</a:t>
            </a:r>
            <a:r>
              <a:rPr lang="es-MX" dirty="0" smtClean="0">
                <a:hlinkClick r:id="rId5"/>
              </a:rPr>
              <a:t>200.33.14.34:1033/archivos/pdfs/DH_22.pdf</a:t>
            </a:r>
            <a:endParaRPr lang="es-MX" dirty="0"/>
          </a:p>
          <a:p>
            <a:r>
              <a:rPr lang="es-MX" b="1" dirty="0" err="1"/>
              <a:t>Pilotti</a:t>
            </a:r>
            <a:r>
              <a:rPr lang="es-MX" b="1" dirty="0"/>
              <a:t>, F. </a:t>
            </a:r>
            <a:r>
              <a:rPr lang="es-MX" dirty="0"/>
              <a:t>(2001). </a:t>
            </a:r>
            <a:r>
              <a:rPr lang="es-MX" i="1" dirty="0"/>
              <a:t>Globalización y convención sobre los derechos del niño: el contexto del texto. </a:t>
            </a:r>
            <a:r>
              <a:rPr lang="es-MX" dirty="0" smtClean="0"/>
              <a:t>Santiago de </a:t>
            </a:r>
            <a:r>
              <a:rPr lang="es-MX" dirty="0"/>
              <a:t>Chile: </a:t>
            </a:r>
            <a:r>
              <a:rPr lang="es-MX" dirty="0" err="1"/>
              <a:t>cepal</a:t>
            </a:r>
            <a:r>
              <a:rPr lang="es-MX" dirty="0"/>
              <a:t>, </a:t>
            </a:r>
            <a:r>
              <a:rPr lang="es-MX" dirty="0" err="1"/>
              <a:t>eclac</a:t>
            </a:r>
            <a:r>
              <a:rPr lang="es-MX" dirty="0"/>
              <a:t>, Naciones Unidas. Recuperado de </a:t>
            </a:r>
            <a:r>
              <a:rPr lang="es-MX" dirty="0">
                <a:hlinkClick r:id="rId6"/>
              </a:rPr>
              <a:t>http://</a:t>
            </a:r>
            <a:r>
              <a:rPr lang="es-MX" dirty="0" smtClean="0">
                <a:hlinkClick r:id="rId6"/>
              </a:rPr>
              <a:t>www.eclac.org/publicaciones/</a:t>
            </a:r>
            <a:r>
              <a:rPr lang="es-MX" dirty="0" smtClean="0"/>
              <a:t> </a:t>
            </a:r>
            <a:r>
              <a:rPr lang="es-MX" dirty="0" err="1" smtClean="0"/>
              <a:t>xml</a:t>
            </a:r>
            <a:r>
              <a:rPr lang="es-MX" dirty="0" smtClean="0"/>
              <a:t>/4/7024/lcl1522e</a:t>
            </a:r>
            <a:r>
              <a:rPr lang="es-MX" dirty="0"/>
              <a:t>_.pdf</a:t>
            </a:r>
          </a:p>
          <a:p>
            <a:r>
              <a:rPr lang="es-MX" b="1" dirty="0" err="1"/>
              <a:t>sep</a:t>
            </a:r>
            <a:r>
              <a:rPr lang="es-MX" b="1" dirty="0"/>
              <a:t> </a:t>
            </a:r>
            <a:r>
              <a:rPr lang="es-MX" dirty="0"/>
              <a:t>(2011). </a:t>
            </a:r>
            <a:r>
              <a:rPr lang="es-MX" i="1" dirty="0"/>
              <a:t>Acuerdo número 592 por el que se establece la articulación de la Educación </a:t>
            </a:r>
            <a:r>
              <a:rPr lang="es-MX" i="1" dirty="0" smtClean="0"/>
              <a:t>Básica. </a:t>
            </a:r>
            <a:r>
              <a:rPr lang="es-MX" dirty="0" smtClean="0"/>
              <a:t>Recuperado </a:t>
            </a:r>
            <a:r>
              <a:rPr lang="es-MX" dirty="0"/>
              <a:t>de </a:t>
            </a:r>
            <a:r>
              <a:rPr lang="es-MX" dirty="0">
                <a:hlinkClick r:id="rId7"/>
              </a:rPr>
              <a:t>http://</a:t>
            </a:r>
            <a:r>
              <a:rPr lang="es-MX" dirty="0" smtClean="0">
                <a:hlinkClick r:id="rId7"/>
              </a:rPr>
              <a:t>basica.sep.gob.mx/seb2010/pdf/destacado/Acuerdo_592.pdf</a:t>
            </a:r>
            <a:endParaRPr lang="es-MX" dirty="0"/>
          </a:p>
          <a:p>
            <a:r>
              <a:rPr lang="es-MX" b="1" dirty="0" err="1"/>
              <a:t>sep</a:t>
            </a:r>
            <a:r>
              <a:rPr lang="es-MX" b="1" dirty="0"/>
              <a:t> </a:t>
            </a:r>
            <a:r>
              <a:rPr lang="es-MX" dirty="0"/>
              <a:t>(2011). </a:t>
            </a:r>
            <a:r>
              <a:rPr lang="es-MX" i="1" dirty="0"/>
              <a:t>Acuerdo número 696 por el que se establecen normas generales para la </a:t>
            </a:r>
            <a:r>
              <a:rPr lang="es-MX" i="1" dirty="0" smtClean="0"/>
              <a:t>evaluación, acreditación</a:t>
            </a:r>
            <a:r>
              <a:rPr lang="es-MX" i="1" dirty="0"/>
              <a:t>, promoción y certificación en la Educación Básica. </a:t>
            </a:r>
            <a:r>
              <a:rPr lang="es-MX" dirty="0"/>
              <a:t>Recuperado de </a:t>
            </a:r>
            <a:r>
              <a:rPr lang="es-MX" dirty="0">
                <a:hlinkClick r:id="rId8"/>
              </a:rPr>
              <a:t>http://</a:t>
            </a:r>
            <a:r>
              <a:rPr lang="es-MX" dirty="0" smtClean="0">
                <a:hlinkClick r:id="rId8"/>
              </a:rPr>
              <a:t>basica.sep</a:t>
            </a:r>
            <a:r>
              <a:rPr lang="es-MX" dirty="0" smtClean="0"/>
              <a:t>. gob.mx/acuerdo_696.pdf</a:t>
            </a:r>
            <a:endParaRPr lang="es-MX" dirty="0"/>
          </a:p>
          <a:p>
            <a:endParaRPr lang="es-MX" dirty="0"/>
          </a:p>
        </p:txBody>
      </p:sp>
      <p:pic>
        <p:nvPicPr>
          <p:cNvPr id="8" name="Imagen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4424" y="26350"/>
            <a:ext cx="1696537" cy="1305202"/>
          </a:xfrm>
          <a:prstGeom prst="rect">
            <a:avLst/>
          </a:prstGeom>
        </p:spPr>
      </p:pic>
    </p:spTree>
    <p:extLst>
      <p:ext uri="{BB962C8B-B14F-4D97-AF65-F5344CB8AC3E}">
        <p14:creationId xmlns:p14="http://schemas.microsoft.com/office/powerpoint/2010/main" val="3143510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416642"/>
            <a:ext cx="7886700" cy="1090187"/>
          </a:xfrm>
        </p:spPr>
        <p:txBody>
          <a:bodyPr/>
          <a:lstStyle/>
          <a:p>
            <a:r>
              <a:rPr lang="es-MX" b="1" dirty="0"/>
              <a:t>UNIDAD II</a:t>
            </a:r>
          </a:p>
        </p:txBody>
      </p:sp>
      <p:sp>
        <p:nvSpPr>
          <p:cNvPr id="3" name="Marcador de contenido 2"/>
          <p:cNvSpPr>
            <a:spLocks noGrp="1"/>
          </p:cNvSpPr>
          <p:nvPr>
            <p:ph idx="1"/>
          </p:nvPr>
        </p:nvSpPr>
        <p:spPr>
          <a:xfrm>
            <a:off x="757438" y="3306695"/>
            <a:ext cx="7886700" cy="2205462"/>
          </a:xfrm>
        </p:spPr>
        <p:txBody>
          <a:bodyPr/>
          <a:lstStyle/>
          <a:p>
            <a:r>
              <a:rPr lang="es-MX" b="1" dirty="0"/>
              <a:t>Propósito</a:t>
            </a:r>
          </a:p>
          <a:p>
            <a:pPr marL="0" indent="0" algn="just">
              <a:buNone/>
            </a:pPr>
            <a:r>
              <a:rPr lang="es-MX" dirty="0" smtClean="0"/>
              <a:t>Reconocer </a:t>
            </a:r>
            <a:r>
              <a:rPr lang="es-MX" dirty="0"/>
              <a:t>la necesidad de realizar el trabajo docente atendiendo a los </a:t>
            </a:r>
            <a:r>
              <a:rPr lang="es-MX" dirty="0" smtClean="0"/>
              <a:t>principios de </a:t>
            </a:r>
            <a:r>
              <a:rPr lang="es-MX" dirty="0"/>
              <a:t>inclusión y equidad con la finalidad de crear situaciones y ambientes </a:t>
            </a:r>
            <a:r>
              <a:rPr lang="es-MX" dirty="0" smtClean="0"/>
              <a:t>de aprendizaje </a:t>
            </a:r>
            <a:r>
              <a:rPr lang="es-MX" dirty="0"/>
              <a:t>que respondan a estos principios.</a:t>
            </a: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079" y="416642"/>
            <a:ext cx="3132183" cy="3132183"/>
          </a:xfrm>
          <a:prstGeom prst="rect">
            <a:avLst/>
          </a:prstGeom>
        </p:spPr>
      </p:pic>
    </p:spTree>
    <p:extLst>
      <p:ext uri="{BB962C8B-B14F-4D97-AF65-F5344CB8AC3E}">
        <p14:creationId xmlns:p14="http://schemas.microsoft.com/office/powerpoint/2010/main" val="3487023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719" y="372760"/>
            <a:ext cx="7886700" cy="679904"/>
          </a:xfrm>
        </p:spPr>
        <p:txBody>
          <a:bodyPr>
            <a:noAutofit/>
          </a:bodyPr>
          <a:lstStyle/>
          <a:p>
            <a:r>
              <a:rPr lang="es-MX" sz="3600" dirty="0" smtClean="0"/>
              <a:t/>
            </a:r>
            <a:br>
              <a:rPr lang="es-MX" sz="3600" dirty="0" smtClean="0"/>
            </a:br>
            <a:r>
              <a:rPr lang="es-MX" sz="3600" dirty="0" smtClean="0"/>
              <a:t>         </a:t>
            </a:r>
            <a:endParaRPr lang="es-MX" sz="3600" b="1" dirty="0"/>
          </a:p>
        </p:txBody>
      </p:sp>
      <p:sp>
        <p:nvSpPr>
          <p:cNvPr id="3" name="Marcador de contenido 2"/>
          <p:cNvSpPr>
            <a:spLocks noGrp="1"/>
          </p:cNvSpPr>
          <p:nvPr>
            <p:ph idx="1"/>
          </p:nvPr>
        </p:nvSpPr>
        <p:spPr>
          <a:xfrm>
            <a:off x="707026" y="631065"/>
            <a:ext cx="8115001" cy="5309509"/>
          </a:xfrm>
        </p:spPr>
        <p:txBody>
          <a:bodyPr>
            <a:normAutofit fontScale="70000" lnSpcReduction="20000"/>
          </a:bodyPr>
          <a:lstStyle/>
          <a:p>
            <a:pPr marL="0" lvl="0" indent="0">
              <a:buClr>
                <a:srgbClr val="C00000"/>
              </a:buClr>
              <a:buSzPct val="102000"/>
              <a:buNone/>
            </a:pPr>
            <a:r>
              <a:rPr lang="es-MX" sz="3500" dirty="0" smtClean="0">
                <a:latin typeface="Century Gothic" pitchFamily="34" charset="0"/>
              </a:rPr>
              <a:t>Temas</a:t>
            </a:r>
            <a:r>
              <a:rPr lang="es-MX" sz="3500" dirty="0" smtClean="0">
                <a:latin typeface="Century Gothic" pitchFamily="34" charset="0"/>
              </a:rPr>
              <a:t>:</a:t>
            </a:r>
            <a:endParaRPr lang="es-MX" sz="3500" dirty="0" smtClean="0">
              <a:latin typeface="Century Gothic" pitchFamily="34" charset="0"/>
            </a:endParaRPr>
          </a:p>
          <a:p>
            <a:pPr>
              <a:buClr>
                <a:srgbClr val="C00000"/>
              </a:buClr>
              <a:buFont typeface="Wingdings" panose="05000000000000000000" pitchFamily="2" charset="2"/>
              <a:buChar char="v"/>
            </a:pPr>
            <a:r>
              <a:rPr lang="es-MX" dirty="0"/>
              <a:t>Principios pedagógicos.</a:t>
            </a:r>
          </a:p>
          <a:p>
            <a:pPr>
              <a:buClr>
                <a:srgbClr val="C00000"/>
              </a:buClr>
            </a:pPr>
            <a:r>
              <a:rPr lang="es-MX" i="1" dirty="0"/>
              <a:t>Favorecer la inclusión para atender la diversidad.</a:t>
            </a:r>
          </a:p>
          <a:p>
            <a:pPr>
              <a:buClr>
                <a:srgbClr val="C00000"/>
              </a:buClr>
            </a:pPr>
            <a:r>
              <a:rPr lang="es-MX" i="1" dirty="0"/>
              <a:t>La equidad como garante de los derechos de todos los niños.</a:t>
            </a:r>
          </a:p>
          <a:p>
            <a:pPr>
              <a:buClr>
                <a:srgbClr val="C00000"/>
              </a:buClr>
              <a:buFont typeface="Wingdings" panose="05000000000000000000" pitchFamily="2" charset="2"/>
              <a:buChar char="v"/>
            </a:pPr>
            <a:r>
              <a:rPr lang="es-MX" dirty="0" smtClean="0"/>
              <a:t>Estrategias </a:t>
            </a:r>
            <a:r>
              <a:rPr lang="es-MX" dirty="0"/>
              <a:t>y métodos didácticos para el diseño de situaciones de aprendizaje.</a:t>
            </a:r>
          </a:p>
          <a:p>
            <a:pPr>
              <a:buClr>
                <a:srgbClr val="C00000"/>
              </a:buClr>
              <a:buFont typeface="Wingdings" panose="05000000000000000000" pitchFamily="2" charset="2"/>
              <a:buChar char="§"/>
            </a:pPr>
            <a:r>
              <a:rPr lang="es-MX" i="1" dirty="0"/>
              <a:t>El juego y su utilidad en el desarrollo de los principios de inclusión </a:t>
            </a:r>
            <a:r>
              <a:rPr lang="es-MX" i="1" dirty="0" smtClean="0"/>
              <a:t>y equidad </a:t>
            </a:r>
            <a:r>
              <a:rPr lang="es-MX" i="1" dirty="0"/>
              <a:t>en el aula de educación básica.</a:t>
            </a:r>
          </a:p>
          <a:p>
            <a:pPr>
              <a:buClr>
                <a:srgbClr val="C00000"/>
              </a:buClr>
              <a:buFont typeface="Wingdings" panose="05000000000000000000" pitchFamily="2" charset="2"/>
              <a:buChar char="§"/>
            </a:pPr>
            <a:r>
              <a:rPr lang="es-MX" i="1" dirty="0"/>
              <a:t>Los ambientes de respeto, afectivo social y democrático desde el </a:t>
            </a:r>
            <a:r>
              <a:rPr lang="es-MX" i="1" dirty="0" smtClean="0"/>
              <a:t>planteamiento de </a:t>
            </a:r>
            <a:r>
              <a:rPr lang="es-MX" i="1" dirty="0"/>
              <a:t>los programas de educación básica.</a:t>
            </a:r>
          </a:p>
          <a:p>
            <a:pPr>
              <a:buClr>
                <a:srgbClr val="C00000"/>
              </a:buClr>
              <a:buFont typeface="Wingdings" panose="05000000000000000000" pitchFamily="2" charset="2"/>
              <a:buChar char="§"/>
            </a:pPr>
            <a:r>
              <a:rPr lang="es-MX" i="1" dirty="0"/>
              <a:t>Los métodos que favorecen la inclusión y la equidad en el aula.</a:t>
            </a:r>
          </a:p>
          <a:p>
            <a:pPr>
              <a:buClr>
                <a:srgbClr val="C00000"/>
              </a:buClr>
              <a:buFont typeface="Wingdings" panose="05000000000000000000" pitchFamily="2" charset="2"/>
              <a:buChar char="§"/>
            </a:pPr>
            <a:r>
              <a:rPr lang="es-MX" i="1" dirty="0"/>
              <a:t>Los proyectos situados.</a:t>
            </a:r>
          </a:p>
          <a:p>
            <a:pPr>
              <a:buClr>
                <a:srgbClr val="C00000"/>
              </a:buClr>
              <a:buFont typeface="Wingdings" panose="05000000000000000000" pitchFamily="2" charset="2"/>
              <a:buChar char="§"/>
            </a:pPr>
            <a:r>
              <a:rPr lang="es-MX" i="1" dirty="0"/>
              <a:t>El aprendizaje basado en problemas.</a:t>
            </a:r>
          </a:p>
          <a:p>
            <a:pPr>
              <a:buClr>
                <a:srgbClr val="C00000"/>
              </a:buClr>
              <a:buFont typeface="Wingdings" panose="05000000000000000000" pitchFamily="2" charset="2"/>
              <a:buChar char="§"/>
            </a:pPr>
            <a:r>
              <a:rPr lang="es-MX" i="1" dirty="0" smtClean="0"/>
              <a:t>El </a:t>
            </a:r>
            <a:r>
              <a:rPr lang="es-MX" i="1" dirty="0"/>
              <a:t>análisis de casos.</a:t>
            </a:r>
          </a:p>
          <a:p>
            <a:pPr>
              <a:buClr>
                <a:srgbClr val="C00000"/>
              </a:buClr>
              <a:buFont typeface="Wingdings" panose="05000000000000000000" pitchFamily="2" charset="2"/>
              <a:buChar char="§"/>
            </a:pPr>
            <a:r>
              <a:rPr lang="es-MX" i="1" dirty="0"/>
              <a:t>La resolución de dilemas.</a:t>
            </a:r>
          </a:p>
          <a:p>
            <a:pPr>
              <a:buClr>
                <a:srgbClr val="C00000"/>
              </a:buClr>
              <a:buFont typeface="Wingdings" panose="05000000000000000000" pitchFamily="2" charset="2"/>
              <a:buChar char="v"/>
            </a:pPr>
            <a:r>
              <a:rPr lang="es-MX" dirty="0"/>
              <a:t>Diseño de situaciones y ambientes de aprendizaje basados en los </a:t>
            </a:r>
            <a:r>
              <a:rPr lang="es-MX" dirty="0" smtClean="0"/>
              <a:t>principios pedagógicos </a:t>
            </a:r>
            <a:r>
              <a:rPr lang="es-MX" dirty="0"/>
              <a:t>de educación básica.</a:t>
            </a:r>
            <a:endParaRPr lang="es-MX" dirty="0"/>
          </a:p>
          <a:p>
            <a:pPr marL="0" indent="0">
              <a:buNone/>
            </a:pPr>
            <a:endParaRPr lang="es-MX" dirty="0"/>
          </a:p>
        </p:txBody>
      </p:sp>
    </p:spTree>
    <p:extLst>
      <p:ext uri="{BB962C8B-B14F-4D97-AF65-F5344CB8AC3E}">
        <p14:creationId xmlns:p14="http://schemas.microsoft.com/office/powerpoint/2010/main" val="1293850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247561"/>
            <a:ext cx="7886700" cy="614587"/>
          </a:xfrm>
        </p:spPr>
        <p:txBody>
          <a:bodyPr>
            <a:normAutofit fontScale="90000"/>
          </a:bodyPr>
          <a:lstStyle/>
          <a:p>
            <a:pPr algn="ctr"/>
            <a:r>
              <a:rPr lang="es-MX" dirty="0" smtClean="0"/>
              <a:t>Actividades </a:t>
            </a:r>
            <a:endParaRPr lang="es-MX" dirty="0"/>
          </a:p>
        </p:txBody>
      </p:sp>
      <p:sp>
        <p:nvSpPr>
          <p:cNvPr id="3" name="Marcador de contenido 2"/>
          <p:cNvSpPr>
            <a:spLocks noGrp="1"/>
          </p:cNvSpPr>
          <p:nvPr>
            <p:ph idx="1"/>
          </p:nvPr>
        </p:nvSpPr>
        <p:spPr>
          <a:xfrm>
            <a:off x="628650" y="1136467"/>
            <a:ext cx="8058150" cy="4493623"/>
          </a:xfrm>
        </p:spPr>
        <p:txBody>
          <a:bodyPr>
            <a:normAutofit fontScale="92500" lnSpcReduction="20000"/>
          </a:bodyPr>
          <a:lstStyle/>
          <a:p>
            <a:pPr algn="just">
              <a:buClr>
                <a:srgbClr val="C00000"/>
              </a:buClr>
              <a:buFont typeface="Wingdings" panose="05000000000000000000" pitchFamily="2" charset="2"/>
              <a:buChar char="q"/>
            </a:pPr>
            <a:r>
              <a:rPr lang="es-MX" dirty="0"/>
              <a:t>Revisar el concepto de equidad referido en el video de Rosa Blanco Educación inclusiva. Un asunto de derechos y justicia social. Parte I. Además se analizarán los videos 4, 5 y 6 de la parte II de la conferencia. Se discute y analizan las características y los elementos de ambos principios pedagógicos.</a:t>
            </a:r>
          </a:p>
          <a:p>
            <a:pPr algn="just">
              <a:buClr>
                <a:srgbClr val="C00000"/>
              </a:buClr>
              <a:buFont typeface="Wingdings" panose="05000000000000000000" pitchFamily="2" charset="2"/>
              <a:buChar char="q"/>
            </a:pPr>
            <a:r>
              <a:rPr lang="es-MX" dirty="0"/>
              <a:t>Los productos de esta actividad pueden ser un mapa conceptual o un cuadro comparativo donde se incluyan conceptos como equidad, discapacidad, desigualdad, diversidad</a:t>
            </a:r>
          </a:p>
          <a:p>
            <a:pPr algn="just">
              <a:buClr>
                <a:srgbClr val="C00000"/>
              </a:buClr>
              <a:buFont typeface="Wingdings" panose="05000000000000000000" pitchFamily="2" charset="2"/>
              <a:buChar char="q"/>
            </a:pPr>
            <a:r>
              <a:rPr lang="es-MX" dirty="0"/>
              <a:t>Elaboración individual de conclusiones sobre la función y el reto para la educación básica, sus docentes y escuelas para garantizar la equidad y la inclusión. </a:t>
            </a:r>
          </a:p>
          <a:p>
            <a:pPr algn="just">
              <a:buClr>
                <a:srgbClr val="C00000"/>
              </a:buClr>
              <a:buFont typeface="Wingdings" panose="05000000000000000000" pitchFamily="2" charset="2"/>
              <a:buChar char="q"/>
            </a:pPr>
            <a:r>
              <a:rPr lang="es-MX" dirty="0"/>
              <a:t>Todos los trabajos realizados se suben a la plataforma</a:t>
            </a:r>
          </a:p>
          <a:p>
            <a:pPr marL="0" indent="0">
              <a:buNone/>
            </a:pP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256" y="60732"/>
            <a:ext cx="1068040" cy="1062673"/>
          </a:xfrm>
          <a:prstGeom prst="rect">
            <a:avLst/>
          </a:prstGeom>
        </p:spPr>
      </p:pic>
    </p:spTree>
    <p:extLst>
      <p:ext uri="{BB962C8B-B14F-4D97-AF65-F5344CB8AC3E}">
        <p14:creationId xmlns:p14="http://schemas.microsoft.com/office/powerpoint/2010/main" val="2880131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247561"/>
            <a:ext cx="7886700" cy="614587"/>
          </a:xfrm>
        </p:spPr>
        <p:txBody>
          <a:bodyPr>
            <a:normAutofit fontScale="90000"/>
          </a:bodyPr>
          <a:lstStyle/>
          <a:p>
            <a:pPr algn="ctr"/>
            <a:r>
              <a:rPr lang="es-MX" dirty="0" smtClean="0"/>
              <a:t>Actividades </a:t>
            </a:r>
            <a:endParaRPr lang="es-MX" dirty="0"/>
          </a:p>
        </p:txBody>
      </p:sp>
      <p:sp>
        <p:nvSpPr>
          <p:cNvPr id="3" name="Marcador de contenido 2"/>
          <p:cNvSpPr>
            <a:spLocks noGrp="1"/>
          </p:cNvSpPr>
          <p:nvPr>
            <p:ph idx="1"/>
          </p:nvPr>
        </p:nvSpPr>
        <p:spPr>
          <a:xfrm>
            <a:off x="334851" y="1123405"/>
            <a:ext cx="8500056" cy="4852392"/>
          </a:xfrm>
        </p:spPr>
        <p:txBody>
          <a:bodyPr>
            <a:noAutofit/>
          </a:bodyPr>
          <a:lstStyle/>
          <a:p>
            <a:pPr>
              <a:buClr>
                <a:srgbClr val="C00000"/>
              </a:buClr>
              <a:buFont typeface="Wingdings" panose="05000000000000000000" pitchFamily="2" charset="2"/>
              <a:buChar char="q"/>
            </a:pPr>
            <a:r>
              <a:rPr lang="es-MX" sz="2000" dirty="0"/>
              <a:t>En equipos, realizar una búsqueda documental (utilizando preferentemente los materiales propuestos en la bibliografía) sobre los principios de equidad y de inclusión.</a:t>
            </a:r>
          </a:p>
          <a:p>
            <a:pPr>
              <a:buClr>
                <a:srgbClr val="C00000"/>
              </a:buClr>
              <a:buFont typeface="Wingdings" panose="05000000000000000000" pitchFamily="2" charset="2"/>
              <a:buChar char="q"/>
            </a:pPr>
            <a:r>
              <a:rPr lang="es-MX" sz="2000" dirty="0"/>
              <a:t>A partir de las lecturas, cada equipo elabora un cuadro comparativo que señala las características de la equidad y la educación inclusiva; se comparte en </a:t>
            </a:r>
            <a:r>
              <a:rPr lang="es-MX" sz="2000" dirty="0" smtClean="0"/>
              <a:t>plenaria</a:t>
            </a:r>
          </a:p>
          <a:p>
            <a:pPr>
              <a:buClr>
                <a:srgbClr val="C00000"/>
              </a:buClr>
              <a:buFont typeface="Wingdings" panose="05000000000000000000" pitchFamily="2" charset="2"/>
              <a:buChar char="q"/>
            </a:pPr>
            <a:r>
              <a:rPr lang="es-MX" sz="2000" dirty="0"/>
              <a:t>A partir de una lluvia de ideas se exploren las experiencias personales en la creación de ambientes de aprendizaje y en el diseño de estrategias didácticas para la atención a la equidad y la inclusión en sus grupos de trabajo. </a:t>
            </a:r>
            <a:endParaRPr lang="es-MX" sz="2000" dirty="0" smtClean="0"/>
          </a:p>
          <a:p>
            <a:pPr>
              <a:buClr>
                <a:srgbClr val="C00000"/>
              </a:buClr>
              <a:buFont typeface="Wingdings" panose="05000000000000000000" pitchFamily="2" charset="2"/>
              <a:buChar char="q"/>
            </a:pPr>
            <a:r>
              <a:rPr lang="es-MX" sz="2000" dirty="0" smtClean="0"/>
              <a:t>Al </a:t>
            </a:r>
            <a:r>
              <a:rPr lang="es-MX" sz="2000" dirty="0"/>
              <a:t>finalizar, se elabora un listado de estrategias y métodos didácticos que podrían ser útiles en la creación de los ambientes y las situaciones de aprendizaje. </a:t>
            </a:r>
            <a:endParaRPr lang="es-MX" sz="2000" dirty="0" smtClean="0"/>
          </a:p>
          <a:p>
            <a:pPr>
              <a:buClr>
                <a:srgbClr val="C00000"/>
              </a:buClr>
              <a:buFont typeface="Wingdings" panose="05000000000000000000" pitchFamily="2" charset="2"/>
              <a:buChar char="q"/>
            </a:pPr>
            <a:r>
              <a:rPr lang="es-MX" sz="2000" dirty="0" smtClean="0"/>
              <a:t>Elaboran </a:t>
            </a:r>
            <a:r>
              <a:rPr lang="es-MX" sz="2000" dirty="0"/>
              <a:t>el material pertinente de acuerdo con la estrategia seleccionada (presentaciones en </a:t>
            </a:r>
            <a:r>
              <a:rPr lang="es-MX" sz="2000" dirty="0" err="1"/>
              <a:t>power</a:t>
            </a:r>
            <a:r>
              <a:rPr lang="es-MX" sz="2000" dirty="0"/>
              <a:t> </a:t>
            </a:r>
            <a:r>
              <a:rPr lang="es-MX" sz="2000" dirty="0" err="1"/>
              <a:t>point</a:t>
            </a:r>
            <a:r>
              <a:rPr lang="es-MX" sz="2000" dirty="0"/>
              <a:t>, fotografías o videos, entre otros) y lo suben al blog, con la intención de compartirlo con el grupo</a:t>
            </a:r>
            <a:r>
              <a:rPr lang="es-MX" sz="2000" dirty="0" smtClean="0"/>
              <a:t>. </a:t>
            </a:r>
            <a:endParaRPr lang="es-MX" sz="20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256" y="60732"/>
            <a:ext cx="1068040" cy="1062673"/>
          </a:xfrm>
          <a:prstGeom prst="rect">
            <a:avLst/>
          </a:prstGeom>
        </p:spPr>
      </p:pic>
    </p:spTree>
    <p:extLst>
      <p:ext uri="{BB962C8B-B14F-4D97-AF65-F5344CB8AC3E}">
        <p14:creationId xmlns:p14="http://schemas.microsoft.com/office/powerpoint/2010/main" val="1653407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247561"/>
            <a:ext cx="7886700" cy="614587"/>
          </a:xfrm>
        </p:spPr>
        <p:txBody>
          <a:bodyPr>
            <a:normAutofit fontScale="90000"/>
          </a:bodyPr>
          <a:lstStyle/>
          <a:p>
            <a:pPr algn="ctr"/>
            <a:r>
              <a:rPr lang="es-MX" dirty="0" smtClean="0"/>
              <a:t>Actividades </a:t>
            </a:r>
            <a:endParaRPr lang="es-MX" dirty="0"/>
          </a:p>
        </p:txBody>
      </p:sp>
      <p:sp>
        <p:nvSpPr>
          <p:cNvPr id="3" name="Marcador de contenido 2"/>
          <p:cNvSpPr>
            <a:spLocks noGrp="1"/>
          </p:cNvSpPr>
          <p:nvPr>
            <p:ph idx="1"/>
          </p:nvPr>
        </p:nvSpPr>
        <p:spPr>
          <a:xfrm>
            <a:off x="321972" y="1310234"/>
            <a:ext cx="8500056" cy="4493623"/>
          </a:xfrm>
        </p:spPr>
        <p:txBody>
          <a:bodyPr>
            <a:normAutofit fontScale="85000" lnSpcReduction="10000"/>
          </a:bodyPr>
          <a:lstStyle/>
          <a:p>
            <a:pPr algn="just">
              <a:buClr>
                <a:srgbClr val="C00000"/>
              </a:buClr>
              <a:buFont typeface="Wingdings" panose="05000000000000000000" pitchFamily="2" charset="2"/>
              <a:buChar char="q"/>
            </a:pPr>
            <a:r>
              <a:rPr lang="es-MX" dirty="0"/>
              <a:t>En plenaria, se recuperan los aspectos más importantes de cada tema y se identifican las relaciones que existen entre los procesos analizados, de manera que pueda visualizarse la complementariedad entre éstos. Es posible elaborar un mapa conceptual que explique tales relaciones</a:t>
            </a:r>
            <a:r>
              <a:rPr lang="es-MX" dirty="0" smtClean="0"/>
              <a:t>.</a:t>
            </a:r>
          </a:p>
          <a:p>
            <a:pPr algn="just">
              <a:buClr>
                <a:srgbClr val="C00000"/>
              </a:buClr>
              <a:buFont typeface="Wingdings" panose="05000000000000000000" pitchFamily="2" charset="2"/>
              <a:buChar char="q"/>
            </a:pPr>
            <a:r>
              <a:rPr lang="es-MX" dirty="0"/>
              <a:t>Finalmente, sugerir a los participantes el diseño de una propuesta didáctica tomando en cuenta las características de la población elegida y el contexto, además de seleccionar las estrategias y métodos didácticos tomando en cuenta las concepciones teórico-metodológicas revisadas a lo largo de la unidad. </a:t>
            </a:r>
            <a:endParaRPr lang="es-MX" dirty="0" smtClean="0"/>
          </a:p>
          <a:p>
            <a:pPr algn="just">
              <a:buClr>
                <a:srgbClr val="C00000"/>
              </a:buClr>
              <a:buFont typeface="Wingdings" panose="05000000000000000000" pitchFamily="2" charset="2"/>
              <a:buChar char="q"/>
            </a:pPr>
            <a:r>
              <a:rPr lang="es-MX" dirty="0" smtClean="0"/>
              <a:t>Cada </a:t>
            </a:r>
            <a:r>
              <a:rPr lang="es-MX" dirty="0"/>
              <a:t>participante diseña una propuesta didáctica que contemple la creación de ambientes de aprendizaje inclusivos y con equidad, así como una o dos situaciones de aprendizaje. </a:t>
            </a:r>
          </a:p>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256" y="60732"/>
            <a:ext cx="1068040" cy="1062673"/>
          </a:xfrm>
          <a:prstGeom prst="rect">
            <a:avLst/>
          </a:prstGeom>
        </p:spPr>
      </p:pic>
    </p:spTree>
    <p:extLst>
      <p:ext uri="{BB962C8B-B14F-4D97-AF65-F5344CB8AC3E}">
        <p14:creationId xmlns:p14="http://schemas.microsoft.com/office/powerpoint/2010/main" val="2048055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1763824" y="503641"/>
            <a:ext cx="5045385" cy="626203"/>
            <a:chOff x="78148" y="191903"/>
            <a:chExt cx="5045385" cy="626203"/>
          </a:xfrm>
        </p:grpSpPr>
        <p:sp>
          <p:nvSpPr>
            <p:cNvPr id="7" name="6 Rectángulo redondeado"/>
            <p:cNvSpPr/>
            <p:nvPr/>
          </p:nvSpPr>
          <p:spPr>
            <a:xfrm>
              <a:off x="78148" y="191903"/>
              <a:ext cx="5043568" cy="624840"/>
            </a:xfrm>
            <a:prstGeom prst="roundRect">
              <a:avLst/>
            </a:prstGeom>
            <a:solidFill>
              <a:schemeClr val="bg1"/>
            </a:solidFill>
            <a:ln w="254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redondeado"/>
            <p:cNvSpPr/>
            <p:nvPr/>
          </p:nvSpPr>
          <p:spPr>
            <a:xfrm>
              <a:off x="79965" y="193266"/>
              <a:ext cx="5043568" cy="624840"/>
            </a:xfrm>
            <a:prstGeom prst="roundRect">
              <a:avLst/>
            </a:prstGeom>
            <a:gradFill>
              <a:gsLst>
                <a:gs pos="0">
                  <a:srgbClr val="FF0000"/>
                </a:gs>
                <a:gs pos="50000">
                  <a:srgbClr val="FF5050"/>
                </a:gs>
                <a:gs pos="100000">
                  <a:srgbClr val="C00000"/>
                </a:gs>
              </a:gsLst>
              <a:lin ang="5400000" scaled="0"/>
            </a:gradFill>
            <a:ln w="25400">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1 Título"/>
          <p:cNvSpPr>
            <a:spLocks noGrp="1"/>
          </p:cNvSpPr>
          <p:nvPr>
            <p:ph type="title"/>
          </p:nvPr>
        </p:nvSpPr>
        <p:spPr>
          <a:xfrm>
            <a:off x="2117790" y="408793"/>
            <a:ext cx="4940223" cy="814536"/>
          </a:xfrm>
        </p:spPr>
        <p:txBody>
          <a:bodyPr>
            <a:noAutofit/>
          </a:bodyPr>
          <a:lstStyle/>
          <a:p>
            <a:pPr algn="ctr"/>
            <a:r>
              <a:rPr lang="es-MX" sz="2800" b="1" dirty="0" smtClean="0"/>
              <a:t>COMPROMISO ÉTICO</a:t>
            </a:r>
            <a:r>
              <a:rPr lang="es-MX" sz="2400" b="1" dirty="0" smtClean="0">
                <a:solidFill>
                  <a:schemeClr val="bg1"/>
                </a:solidFill>
              </a:rPr>
              <a:t>	</a:t>
            </a:r>
            <a:endParaRPr lang="es-MX" sz="2400" b="1" dirty="0">
              <a:solidFill>
                <a:schemeClr val="bg1"/>
              </a:solidFill>
            </a:endParaRPr>
          </a:p>
        </p:txBody>
      </p:sp>
      <p:sp>
        <p:nvSpPr>
          <p:cNvPr id="3" name="2 Marcador de contenido"/>
          <p:cNvSpPr>
            <a:spLocks noGrp="1"/>
          </p:cNvSpPr>
          <p:nvPr>
            <p:ph sz="quarter" idx="1"/>
          </p:nvPr>
        </p:nvSpPr>
        <p:spPr>
          <a:xfrm>
            <a:off x="386366" y="1595037"/>
            <a:ext cx="8397026" cy="4351338"/>
          </a:xfrm>
        </p:spPr>
        <p:txBody>
          <a:bodyPr>
            <a:noAutofit/>
          </a:bodyPr>
          <a:lstStyle/>
          <a:p>
            <a:pPr algn="just"/>
            <a:r>
              <a:rPr lang="es-MX" sz="2400" dirty="0"/>
              <a:t>Este módulo aborda los fundamentos legales y principios filosóficos de la educación </a:t>
            </a:r>
            <a:r>
              <a:rPr lang="es-MX" sz="2400" dirty="0" smtClean="0"/>
              <a:t>en México, remite </a:t>
            </a:r>
            <a:r>
              <a:rPr lang="es-MX" sz="2400" dirty="0"/>
              <a:t>al estudio y análisis de las leyes que los orientan. </a:t>
            </a:r>
            <a:endParaRPr lang="es-MX" sz="2400" dirty="0" smtClean="0"/>
          </a:p>
          <a:p>
            <a:pPr algn="just"/>
            <a:r>
              <a:rPr lang="es-MX" sz="2400" dirty="0" smtClean="0"/>
              <a:t>Revisar </a:t>
            </a:r>
            <a:r>
              <a:rPr lang="es-MX" sz="2400" dirty="0"/>
              <a:t>y analizar los Artículos 3, 24, 31 y 130 de </a:t>
            </a:r>
            <a:r>
              <a:rPr lang="es-MX" sz="2400" dirty="0" smtClean="0"/>
              <a:t>la Constitución Política de </a:t>
            </a:r>
            <a:r>
              <a:rPr lang="es-MX" sz="2400" dirty="0"/>
              <a:t>los Estados Unidos Mexicanos en su última versión del 26 de febrero de </a:t>
            </a:r>
            <a:r>
              <a:rPr lang="es-MX" sz="2400" dirty="0" smtClean="0"/>
              <a:t>2013.</a:t>
            </a:r>
          </a:p>
          <a:p>
            <a:pPr algn="just"/>
            <a:r>
              <a:rPr lang="es-MX" sz="2400" dirty="0" smtClean="0"/>
              <a:t>Identificar los elementos en los han </a:t>
            </a:r>
            <a:r>
              <a:rPr lang="es-MX" sz="2400" dirty="0"/>
              <a:t>sido reformados, para identificar las implicaciones al diseño de los planes y </a:t>
            </a:r>
            <a:r>
              <a:rPr lang="es-MX" sz="2400" dirty="0" smtClean="0"/>
              <a:t>programas de </a:t>
            </a:r>
            <a:r>
              <a:rPr lang="es-MX" sz="2400" dirty="0"/>
              <a:t>estudio de educación básica.</a:t>
            </a:r>
            <a:endParaRPr lang="es-MX" sz="2400" dirty="0">
              <a:latin typeface="Century Gothic" pitchFamily="34" charset="0"/>
            </a:endParaRPr>
          </a:p>
        </p:txBody>
      </p:sp>
    </p:spTree>
    <p:extLst>
      <p:ext uri="{BB962C8B-B14F-4D97-AF65-F5344CB8AC3E}">
        <p14:creationId xmlns:p14="http://schemas.microsoft.com/office/powerpoint/2010/main" val="1527844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247561"/>
            <a:ext cx="7886700" cy="614587"/>
          </a:xfrm>
        </p:spPr>
        <p:txBody>
          <a:bodyPr>
            <a:normAutofit fontScale="90000"/>
          </a:bodyPr>
          <a:lstStyle/>
          <a:p>
            <a:pPr algn="ctr"/>
            <a:r>
              <a:rPr lang="es-MX" dirty="0" smtClean="0"/>
              <a:t>Actividades </a:t>
            </a:r>
            <a:endParaRPr lang="es-MX" dirty="0"/>
          </a:p>
        </p:txBody>
      </p:sp>
      <p:sp>
        <p:nvSpPr>
          <p:cNvPr id="3" name="Marcador de contenido 2"/>
          <p:cNvSpPr>
            <a:spLocks noGrp="1"/>
          </p:cNvSpPr>
          <p:nvPr>
            <p:ph idx="1"/>
          </p:nvPr>
        </p:nvSpPr>
        <p:spPr>
          <a:xfrm>
            <a:off x="321972" y="1310234"/>
            <a:ext cx="8500056" cy="4493623"/>
          </a:xfrm>
        </p:spPr>
        <p:txBody>
          <a:bodyPr>
            <a:normAutofit fontScale="85000" lnSpcReduction="20000"/>
          </a:bodyPr>
          <a:lstStyle/>
          <a:p>
            <a:pPr>
              <a:buClr>
                <a:srgbClr val="C00000"/>
              </a:buClr>
              <a:buFont typeface="Wingdings" panose="05000000000000000000" pitchFamily="2" charset="2"/>
              <a:buChar char="q"/>
            </a:pPr>
            <a:r>
              <a:rPr lang="es-MX" dirty="0"/>
              <a:t>Las situaciones de aprendizaje deben incluir los siguientes elementos: Grupo (edad y grado escolar de los alumnos). Campo formativo, competencias y aprendizajes esperados del programa de estudios de educación, correspondiente, a favorecer con el desarrollo de la situación de aprendizaje. Actividades a desarrollar. Recursos y materiales necesarios. Propuesta de evaluación.</a:t>
            </a:r>
          </a:p>
          <a:p>
            <a:pPr>
              <a:buClr>
                <a:srgbClr val="C00000"/>
              </a:buClr>
              <a:buFont typeface="Wingdings" panose="05000000000000000000" pitchFamily="2" charset="2"/>
              <a:buChar char="q"/>
            </a:pPr>
            <a:r>
              <a:rPr lang="es-MX" dirty="0" smtClean="0"/>
              <a:t>Una </a:t>
            </a:r>
            <a:r>
              <a:rPr lang="es-MX" dirty="0"/>
              <a:t>vez realizado el ejercicio anterior se organiza un espacio de análisis donde cada docente presenta al grupo el ambiente de aprendizaje el producto para recibir la realimentación que enriquezca la propuesta. </a:t>
            </a:r>
          </a:p>
          <a:p>
            <a:pPr>
              <a:buClr>
                <a:srgbClr val="C00000"/>
              </a:buClr>
              <a:buFont typeface="Wingdings" panose="05000000000000000000" pitchFamily="2" charset="2"/>
              <a:buChar char="q"/>
            </a:pPr>
            <a:r>
              <a:rPr lang="es-MX" dirty="0" smtClean="0"/>
              <a:t>Los </a:t>
            </a:r>
            <a:r>
              <a:rPr lang="es-MX" dirty="0"/>
              <a:t>participantes suben a la plataforma  sus propuestas de ambientes y situaciones de aprendizaje diseñados para conformar, entre todos, un fichero de ambientes y situaciones de aprendizaje</a:t>
            </a:r>
            <a:r>
              <a:rPr lang="es-MX" dirty="0" smtClean="0"/>
              <a:t>.</a:t>
            </a:r>
            <a:endParaRPr lang="es-MX" dirty="0"/>
          </a:p>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256" y="60732"/>
            <a:ext cx="1068040" cy="1062673"/>
          </a:xfrm>
          <a:prstGeom prst="rect">
            <a:avLst/>
          </a:prstGeom>
        </p:spPr>
      </p:pic>
    </p:spTree>
    <p:extLst>
      <p:ext uri="{BB962C8B-B14F-4D97-AF65-F5344CB8AC3E}">
        <p14:creationId xmlns:p14="http://schemas.microsoft.com/office/powerpoint/2010/main" val="3941806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562337"/>
          </a:xfrm>
        </p:spPr>
        <p:txBody>
          <a:bodyPr>
            <a:normAutofit fontScale="90000"/>
          </a:bodyPr>
          <a:lstStyle/>
          <a:p>
            <a:pPr algn="ctr"/>
            <a:r>
              <a:rPr lang="es-MX" dirty="0" smtClean="0"/>
              <a:t>Producto</a:t>
            </a:r>
            <a:endParaRPr lang="es-MX"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8799" y="0"/>
            <a:ext cx="1219200" cy="914400"/>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1630085954"/>
              </p:ext>
            </p:extLst>
          </p:nvPr>
        </p:nvGraphicFramePr>
        <p:xfrm>
          <a:off x="953035" y="1397000"/>
          <a:ext cx="7353837" cy="2931160"/>
        </p:xfrm>
        <a:graphic>
          <a:graphicData uri="http://schemas.openxmlformats.org/drawingml/2006/table">
            <a:tbl>
              <a:tblPr firstRow="1" bandRow="1">
                <a:tableStyleId>{21E4AEA4-8DFA-4A89-87EB-49C32662AFE0}</a:tableStyleId>
              </a:tblPr>
              <a:tblGrid>
                <a:gridCol w="4898180"/>
                <a:gridCol w="2455657"/>
              </a:tblGrid>
              <a:tr h="370840">
                <a:tc>
                  <a:txBody>
                    <a:bodyPr/>
                    <a:lstStyle/>
                    <a:p>
                      <a:pPr algn="ctr"/>
                      <a:r>
                        <a:rPr lang="es-MX" dirty="0" smtClean="0"/>
                        <a:t>Actividad</a:t>
                      </a:r>
                      <a:endParaRPr lang="es-MX" dirty="0"/>
                    </a:p>
                  </a:txBody>
                  <a:tcPr/>
                </a:tc>
                <a:tc>
                  <a:txBody>
                    <a:bodyPr/>
                    <a:lstStyle/>
                    <a:p>
                      <a:pPr algn="ctr"/>
                      <a:r>
                        <a:rPr lang="es-MX" dirty="0" smtClean="0"/>
                        <a:t>Fecha de entrega</a:t>
                      </a:r>
                      <a:endParaRPr lang="es-MX" dirty="0"/>
                    </a:p>
                  </a:txBody>
                  <a:tcPr/>
                </a:tc>
              </a:tr>
              <a:tr h="370840">
                <a:tc>
                  <a:txBody>
                    <a:bodyPr/>
                    <a:lstStyle/>
                    <a:p>
                      <a:pPr algn="just"/>
                      <a:r>
                        <a:rPr lang="es-MX" sz="1800" kern="1200" dirty="0" smtClean="0">
                          <a:effectLst/>
                        </a:rPr>
                        <a:t>Situación de aprendizaje: las situaciones de aprendizaje deben incluir los siguientes elementos: Grupo (edad y grado escolar de los alumnos). Campo formativo, competencias y aprendizajes esperados del programa de estudios de educación, correspondiente, a favorecer con el desarrollo de la situación de aprendizaje. Actividades a desarrollar. Recursos y materiales necesarios. Propuesta de evaluación.</a:t>
                      </a:r>
                      <a:endParaRPr lang="es-MX" dirty="0"/>
                    </a:p>
                  </a:txBody>
                  <a:tcPr/>
                </a:tc>
                <a:tc>
                  <a:txBody>
                    <a:bodyPr/>
                    <a:lstStyle/>
                    <a:p>
                      <a:pPr algn="ctr"/>
                      <a:r>
                        <a:rPr lang="es-MX" dirty="0" smtClean="0"/>
                        <a:t>26 de marzo</a:t>
                      </a:r>
                      <a:endParaRPr lang="es-MX" dirty="0"/>
                    </a:p>
                  </a:txBody>
                  <a:tcPr/>
                </a:tc>
              </a:tr>
            </a:tbl>
          </a:graphicData>
        </a:graphic>
      </p:graphicFrame>
    </p:spTree>
    <p:extLst>
      <p:ext uri="{BB962C8B-B14F-4D97-AF65-F5344CB8AC3E}">
        <p14:creationId xmlns:p14="http://schemas.microsoft.com/office/powerpoint/2010/main" val="3383651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627651"/>
          </a:xfrm>
        </p:spPr>
        <p:txBody>
          <a:bodyPr>
            <a:normAutofit fontScale="90000"/>
          </a:bodyPr>
          <a:lstStyle/>
          <a:p>
            <a:pPr algn="ctr"/>
            <a:r>
              <a:rPr lang="es-MX" dirty="0" smtClean="0"/>
              <a:t>Bibliografía</a:t>
            </a:r>
            <a:endParaRPr lang="es-MX" dirty="0"/>
          </a:p>
        </p:txBody>
      </p:sp>
      <p:sp>
        <p:nvSpPr>
          <p:cNvPr id="3" name="Marcador de contenido 2"/>
          <p:cNvSpPr>
            <a:spLocks noGrp="1"/>
          </p:cNvSpPr>
          <p:nvPr>
            <p:ph idx="1"/>
          </p:nvPr>
        </p:nvSpPr>
        <p:spPr>
          <a:xfrm>
            <a:off x="628650" y="1331552"/>
            <a:ext cx="8149590" cy="4726444"/>
          </a:xfrm>
        </p:spPr>
        <p:txBody>
          <a:bodyPr>
            <a:normAutofit fontScale="85000" lnSpcReduction="10000"/>
          </a:bodyPr>
          <a:lstStyle/>
          <a:p>
            <a:pPr>
              <a:buClr>
                <a:schemeClr val="accent6">
                  <a:lumMod val="50000"/>
                </a:schemeClr>
              </a:buClr>
              <a:buFont typeface="Wingdings" panose="05000000000000000000" pitchFamily="2" charset="2"/>
              <a:buChar char="v"/>
            </a:pPr>
            <a:r>
              <a:rPr lang="es-ES_tradnl" dirty="0"/>
              <a:t>La planificación educativa: conceptos, estrategias y técnicas para educadoras. </a:t>
            </a:r>
            <a:r>
              <a:rPr lang="es-ES_tradnl" dirty="0" err="1"/>
              <a:t>Ander-Egg</a:t>
            </a:r>
            <a:r>
              <a:rPr lang="es-ES_tradnl" dirty="0"/>
              <a:t>. E</a:t>
            </a:r>
            <a:endParaRPr lang="es-MX" dirty="0"/>
          </a:p>
          <a:p>
            <a:pPr>
              <a:buClr>
                <a:schemeClr val="accent6">
                  <a:lumMod val="50000"/>
                </a:schemeClr>
              </a:buClr>
              <a:buFont typeface="Wingdings" panose="05000000000000000000" pitchFamily="2" charset="2"/>
              <a:buChar char="v"/>
            </a:pPr>
            <a:r>
              <a:rPr lang="es-ES_tradnl" dirty="0" smtClean="0"/>
              <a:t>Transformando </a:t>
            </a:r>
            <a:r>
              <a:rPr lang="es-ES_tradnl" dirty="0"/>
              <a:t>la práctica docente; una propuesta basada en la investigación-acción. Fierro, C, Fortoul, B y Rosas</a:t>
            </a:r>
            <a:endParaRPr lang="es-MX" dirty="0"/>
          </a:p>
          <a:p>
            <a:pPr>
              <a:buClr>
                <a:schemeClr val="accent6">
                  <a:lumMod val="50000"/>
                </a:schemeClr>
              </a:buClr>
              <a:buFont typeface="Wingdings" panose="05000000000000000000" pitchFamily="2" charset="2"/>
              <a:buChar char="v"/>
            </a:pPr>
            <a:r>
              <a:rPr lang="es-ES_tradnl" dirty="0" smtClean="0"/>
              <a:t>Acuerdo 592</a:t>
            </a:r>
          </a:p>
          <a:p>
            <a:pPr>
              <a:buClr>
                <a:schemeClr val="accent6">
                  <a:lumMod val="50000"/>
                </a:schemeClr>
              </a:buClr>
              <a:buFont typeface="Wingdings" panose="05000000000000000000" pitchFamily="2" charset="2"/>
              <a:buChar char="v"/>
            </a:pPr>
            <a:r>
              <a:rPr lang="es-ES_tradnl" dirty="0"/>
              <a:t>Planes y programas de educación básica 2011</a:t>
            </a:r>
            <a:endParaRPr lang="es-MX" dirty="0"/>
          </a:p>
          <a:p>
            <a:pPr>
              <a:buClr>
                <a:schemeClr val="accent6">
                  <a:lumMod val="50000"/>
                </a:schemeClr>
              </a:buClr>
              <a:buFont typeface="Wingdings" panose="05000000000000000000" pitchFamily="2" charset="2"/>
              <a:buChar char="v"/>
            </a:pPr>
            <a:r>
              <a:rPr lang="es-ES_tradnl" dirty="0" smtClean="0"/>
              <a:t>Guía </a:t>
            </a:r>
            <a:r>
              <a:rPr lang="es-ES_tradnl" dirty="0"/>
              <a:t>operativa para el control y funcionamiento de los servicios de educación inicial, básica especial y de adultos de escuela públicas en el </a:t>
            </a:r>
            <a:r>
              <a:rPr lang="es-ES_tradnl" dirty="0" smtClean="0"/>
              <a:t>DF</a:t>
            </a:r>
          </a:p>
          <a:p>
            <a:pPr>
              <a:buClr>
                <a:schemeClr val="accent6">
                  <a:lumMod val="50000"/>
                </a:schemeClr>
              </a:buClr>
              <a:buFont typeface="Wingdings" panose="05000000000000000000" pitchFamily="2" charset="2"/>
              <a:buChar char="v"/>
            </a:pPr>
            <a:r>
              <a:rPr lang="es-ES_tradnl" dirty="0"/>
              <a:t>La planificación educativa: conceptos, estrategias y técnicas para educadoras. </a:t>
            </a:r>
            <a:r>
              <a:rPr lang="es-ES_tradnl" dirty="0" err="1"/>
              <a:t>Ander-Egg</a:t>
            </a:r>
            <a:r>
              <a:rPr lang="es-ES_tradnl" dirty="0"/>
              <a:t>. E</a:t>
            </a:r>
            <a:endParaRPr lang="es-MX" dirty="0"/>
          </a:p>
          <a:p>
            <a:pPr>
              <a:buClr>
                <a:schemeClr val="accent6">
                  <a:lumMod val="50000"/>
                </a:schemeClr>
              </a:buClr>
              <a:buFont typeface="Wingdings" panose="05000000000000000000" pitchFamily="2" charset="2"/>
              <a:buChar char="v"/>
            </a:pPr>
            <a:r>
              <a:rPr lang="es-ES_tradnl" dirty="0" smtClean="0"/>
              <a:t>Transformando </a:t>
            </a:r>
            <a:r>
              <a:rPr lang="es-ES_tradnl" dirty="0"/>
              <a:t>la práctica docente; una propuesta basada en la investigación-acción. Fierro, C, Fortoul, B y Rosas</a:t>
            </a:r>
            <a:endParaRPr lang="es-MX" dirty="0"/>
          </a:p>
          <a:p>
            <a:endParaRPr lang="es-MX" dirty="0"/>
          </a:p>
          <a:p>
            <a:endParaRPr lang="es-MX" dirty="0"/>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4424" y="26350"/>
            <a:ext cx="1696537" cy="1305202"/>
          </a:xfrm>
          <a:prstGeom prst="rect">
            <a:avLst/>
          </a:prstGeom>
        </p:spPr>
      </p:pic>
    </p:spTree>
    <p:extLst>
      <p:ext uri="{BB962C8B-B14F-4D97-AF65-F5344CB8AC3E}">
        <p14:creationId xmlns:p14="http://schemas.microsoft.com/office/powerpoint/2010/main" val="289506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614588"/>
          </a:xfrm>
        </p:spPr>
        <p:txBody>
          <a:bodyPr>
            <a:normAutofit fontScale="90000"/>
          </a:bodyPr>
          <a:lstStyle/>
          <a:p>
            <a:pPr algn="ctr"/>
            <a:r>
              <a:rPr lang="es-MX" dirty="0" smtClean="0"/>
              <a:t>Actividades</a:t>
            </a:r>
            <a:endParaRPr lang="es-MX" dirty="0"/>
          </a:p>
        </p:txBody>
      </p:sp>
      <p:sp>
        <p:nvSpPr>
          <p:cNvPr id="3" name="Marcador de contenido 2"/>
          <p:cNvSpPr>
            <a:spLocks noGrp="1"/>
          </p:cNvSpPr>
          <p:nvPr>
            <p:ph idx="1"/>
          </p:nvPr>
        </p:nvSpPr>
        <p:spPr>
          <a:xfrm>
            <a:off x="628649" y="1110343"/>
            <a:ext cx="8018961" cy="4754880"/>
          </a:xfrm>
        </p:spPr>
        <p:txBody>
          <a:bodyPr>
            <a:normAutofit fontScale="70000" lnSpcReduction="20000"/>
          </a:bodyPr>
          <a:lstStyle/>
          <a:p>
            <a:pPr algn="just">
              <a:buClr>
                <a:srgbClr val="FFC000"/>
              </a:buClr>
              <a:buSzPct val="110000"/>
              <a:buFont typeface="Wingdings" panose="05000000000000000000" pitchFamily="2" charset="2"/>
              <a:buChar char="ü"/>
            </a:pPr>
            <a:r>
              <a:rPr lang="es-ES" dirty="0"/>
              <a:t>Leer el documento: El diagnóstico en el aula , conceptos, procedimientos. Actitudes y dimensiones complementarias. </a:t>
            </a:r>
            <a:r>
              <a:rPr lang="es-ES" dirty="0" err="1"/>
              <a:t>Luchetti</a:t>
            </a:r>
            <a:r>
              <a:rPr lang="es-ES" dirty="0"/>
              <a:t>, E. </a:t>
            </a:r>
            <a:endParaRPr lang="es-ES" dirty="0" smtClean="0"/>
          </a:p>
          <a:p>
            <a:pPr marL="0" indent="0" algn="just">
              <a:buClr>
                <a:srgbClr val="FFC000"/>
              </a:buClr>
              <a:buSzPct val="110000"/>
              <a:buNone/>
            </a:pPr>
            <a:endParaRPr lang="es-ES" dirty="0"/>
          </a:p>
          <a:p>
            <a:pPr>
              <a:buClr>
                <a:srgbClr val="FFC000"/>
              </a:buClr>
              <a:buSzPct val="110000"/>
              <a:buFont typeface="Wingdings" panose="05000000000000000000" pitchFamily="2" charset="2"/>
              <a:buChar char="ü"/>
            </a:pPr>
            <a:r>
              <a:rPr lang="es-ES" dirty="0"/>
              <a:t>Identificar las dificultades en relación al diagnóstico, planeación y secuencias didácticas. Considerando las siguientes preguntas:</a:t>
            </a:r>
          </a:p>
          <a:p>
            <a:r>
              <a:rPr lang="es-ES" dirty="0"/>
              <a:t>¿Qué es lo importante para que un proyecto o propuesta de intervención sea efectivo?</a:t>
            </a:r>
          </a:p>
          <a:p>
            <a:r>
              <a:rPr lang="es-ES" dirty="0"/>
              <a:t>¿Qué elementos son importantes para la elaboración del diagnóstico?</a:t>
            </a:r>
          </a:p>
          <a:p>
            <a:r>
              <a:rPr lang="es-ES" dirty="0"/>
              <a:t>¿Qué aspectos se toman en cuenta para planear?</a:t>
            </a:r>
          </a:p>
          <a:p>
            <a:r>
              <a:rPr lang="es-ES" dirty="0"/>
              <a:t>¿Cuáles son los factores que deben tomarse en cuenta para planear de acuerdo a las condiciones reales de trabajo en el aula</a:t>
            </a:r>
            <a:r>
              <a:rPr lang="es-ES" dirty="0" smtClean="0"/>
              <a:t>?</a:t>
            </a:r>
          </a:p>
          <a:p>
            <a:pPr marL="0" indent="0">
              <a:buNone/>
            </a:pPr>
            <a:endParaRPr lang="es-ES" dirty="0"/>
          </a:p>
          <a:p>
            <a:pPr>
              <a:buClr>
                <a:srgbClr val="FFC000"/>
              </a:buClr>
              <a:buSzPct val="110000"/>
              <a:buFont typeface="Wingdings" panose="05000000000000000000" pitchFamily="2" charset="2"/>
              <a:buChar char="ü"/>
            </a:pPr>
            <a:r>
              <a:rPr lang="es-ES" dirty="0"/>
              <a:t>Elaborar en equipo de práctica el diagnóstico de un grupo y elaborar una planeación didáctica partiendo del éste.</a:t>
            </a:r>
          </a:p>
          <a:p>
            <a:pPr>
              <a:buClr>
                <a:srgbClr val="FFC000"/>
              </a:buClr>
              <a:buSzPct val="110000"/>
              <a:buFont typeface="Wingdings" panose="05000000000000000000" pitchFamily="2" charset="2"/>
              <a:buChar char="ü"/>
            </a:pP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507" y="0"/>
            <a:ext cx="1068040" cy="1062673"/>
          </a:xfrm>
          <a:prstGeom prst="rect">
            <a:avLst/>
          </a:prstGeom>
        </p:spPr>
      </p:pic>
    </p:spTree>
    <p:extLst>
      <p:ext uri="{BB962C8B-B14F-4D97-AF65-F5344CB8AC3E}">
        <p14:creationId xmlns:p14="http://schemas.microsoft.com/office/powerpoint/2010/main" val="1809133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666840"/>
          </a:xfrm>
        </p:spPr>
        <p:txBody>
          <a:bodyPr>
            <a:normAutofit fontScale="90000"/>
          </a:bodyPr>
          <a:lstStyle/>
          <a:p>
            <a:pPr algn="ctr"/>
            <a:r>
              <a:rPr lang="es-MX" dirty="0" smtClean="0"/>
              <a:t>Producto</a:t>
            </a:r>
            <a:endParaRPr lang="es-MX"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5108" y="0"/>
            <a:ext cx="1219200" cy="914400"/>
          </a:xfrm>
          <a:prstGeom prst="rect">
            <a:avLst/>
          </a:prstGeom>
        </p:spPr>
      </p:pic>
      <p:graphicFrame>
        <p:nvGraphicFramePr>
          <p:cNvPr id="6" name="Marcador de contenido 5"/>
          <p:cNvGraphicFramePr>
            <a:graphicFrameLocks noGrp="1"/>
          </p:cNvGraphicFramePr>
          <p:nvPr>
            <p:ph idx="1"/>
            <p:extLst>
              <p:ext uri="{D42A27DB-BD31-4B8C-83A1-F6EECF244321}">
                <p14:modId xmlns:p14="http://schemas.microsoft.com/office/powerpoint/2010/main" val="3323312498"/>
              </p:ext>
            </p:extLst>
          </p:nvPr>
        </p:nvGraphicFramePr>
        <p:xfrm>
          <a:off x="628650" y="1894113"/>
          <a:ext cx="7886700" cy="4181508"/>
        </p:xfrm>
        <a:graphic>
          <a:graphicData uri="http://schemas.openxmlformats.org/drawingml/2006/table">
            <a:tbl>
              <a:tblPr firstRow="1" bandRow="1">
                <a:tableStyleId>{8A107856-5554-42FB-B03E-39F5DBC370BA}</a:tableStyleId>
              </a:tblPr>
              <a:tblGrid>
                <a:gridCol w="5876653"/>
                <a:gridCol w="2010047"/>
              </a:tblGrid>
              <a:tr h="523908">
                <a:tc>
                  <a:txBody>
                    <a:bodyPr/>
                    <a:lstStyle/>
                    <a:p>
                      <a:pPr algn="l"/>
                      <a:r>
                        <a:rPr lang="es-MX" dirty="0" smtClean="0"/>
                        <a:t>Actividad</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MX" dirty="0" smtClean="0"/>
                        <a:t>Fecha de entrega</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1829">
                <a:tc>
                  <a:txBody>
                    <a:bodyPr/>
                    <a:lstStyle/>
                    <a:p>
                      <a:r>
                        <a:rPr lang="es-MX" sz="1800" b="0" i="0" u="none" strike="noStrike" kern="1200" baseline="0" dirty="0" smtClean="0">
                          <a:solidFill>
                            <a:schemeClr val="dk1"/>
                          </a:solidFill>
                          <a:latin typeface="+mn-lt"/>
                          <a:ea typeface="+mn-ea"/>
                          <a:cs typeface="+mn-cs"/>
                        </a:rPr>
                        <a:t>Ambientes o situaciones de aprendizaje diseñadas. El ambiente o situación de</a:t>
                      </a:r>
                    </a:p>
                    <a:p>
                      <a:r>
                        <a:rPr lang="es-MX" sz="1800" b="0" i="0" u="none" strike="noStrike" kern="1200" baseline="0" dirty="0" smtClean="0">
                          <a:solidFill>
                            <a:schemeClr val="dk1"/>
                          </a:solidFill>
                          <a:latin typeface="+mn-lt"/>
                          <a:ea typeface="+mn-ea"/>
                          <a:cs typeface="+mn-cs"/>
                        </a:rPr>
                        <a:t>aprendizaje contiene:</a:t>
                      </a:r>
                    </a:p>
                    <a:p>
                      <a:r>
                        <a:rPr lang="es-MX" sz="1800" b="0" i="0" u="none" strike="noStrike" kern="1200" baseline="0" dirty="0" smtClean="0">
                          <a:solidFill>
                            <a:schemeClr val="dk1"/>
                          </a:solidFill>
                          <a:latin typeface="+mn-lt"/>
                          <a:ea typeface="+mn-ea"/>
                          <a:cs typeface="+mn-cs"/>
                        </a:rPr>
                        <a:t>Grupo (edad y grado escolar de los niños a quienes va dirigida)</a:t>
                      </a:r>
                    </a:p>
                    <a:p>
                      <a:r>
                        <a:rPr lang="es-MX" sz="1800" b="0" i="0" u="none" strike="noStrike" kern="1200" baseline="0" dirty="0" smtClean="0">
                          <a:solidFill>
                            <a:schemeClr val="dk1"/>
                          </a:solidFill>
                          <a:latin typeface="+mn-lt"/>
                          <a:ea typeface="+mn-ea"/>
                          <a:cs typeface="+mn-cs"/>
                        </a:rPr>
                        <a:t>Campo formativo, competencias y aprendizajes esperados del programa de</a:t>
                      </a:r>
                    </a:p>
                    <a:p>
                      <a:r>
                        <a:rPr lang="es-MX" sz="1800" b="0" i="0" u="none" strike="noStrike" kern="1200" baseline="0" dirty="0" smtClean="0">
                          <a:solidFill>
                            <a:schemeClr val="dk1"/>
                          </a:solidFill>
                          <a:latin typeface="+mn-lt"/>
                          <a:ea typeface="+mn-ea"/>
                          <a:cs typeface="+mn-cs"/>
                        </a:rPr>
                        <a:t>estudios del nivel en el que trabaja para favorecer el desarrollo de la situación</a:t>
                      </a:r>
                    </a:p>
                    <a:p>
                      <a:r>
                        <a:rPr lang="es-MX" sz="1800" b="0" i="0" u="none" strike="noStrike" kern="1200" baseline="0" dirty="0" smtClean="0">
                          <a:solidFill>
                            <a:schemeClr val="dk1"/>
                          </a:solidFill>
                          <a:latin typeface="+mn-lt"/>
                          <a:ea typeface="+mn-ea"/>
                          <a:cs typeface="+mn-cs"/>
                        </a:rPr>
                        <a:t>de aprendizaje.</a:t>
                      </a:r>
                    </a:p>
                    <a:p>
                      <a:r>
                        <a:rPr lang="es-MX" sz="1800" b="0" i="0" u="none" strike="noStrike" kern="1200" baseline="0" dirty="0" smtClean="0">
                          <a:solidFill>
                            <a:schemeClr val="dk1"/>
                          </a:solidFill>
                          <a:latin typeface="+mn-lt"/>
                          <a:ea typeface="+mn-ea"/>
                          <a:cs typeface="+mn-cs"/>
                        </a:rPr>
                        <a:t>Actividades sugeridas.</a:t>
                      </a:r>
                    </a:p>
                    <a:p>
                      <a:r>
                        <a:rPr lang="es-MX" sz="1800" b="0" i="0" u="none" strike="noStrike" kern="1200" baseline="0" dirty="0" smtClean="0">
                          <a:solidFill>
                            <a:schemeClr val="dk1"/>
                          </a:solidFill>
                          <a:latin typeface="+mn-lt"/>
                          <a:ea typeface="+mn-ea"/>
                          <a:cs typeface="+mn-cs"/>
                        </a:rPr>
                        <a:t>Recursos y materiales.</a:t>
                      </a:r>
                    </a:p>
                    <a:p>
                      <a:r>
                        <a:rPr lang="es-MX" sz="1800" b="0" i="0" u="none" strike="noStrike" kern="1200" baseline="0" dirty="0" smtClean="0">
                          <a:solidFill>
                            <a:schemeClr val="dk1"/>
                          </a:solidFill>
                          <a:latin typeface="+mn-lt"/>
                          <a:ea typeface="+mn-ea"/>
                          <a:cs typeface="+mn-cs"/>
                        </a:rPr>
                        <a:t>Propuesta de evaluación.</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smtClean="0"/>
                        <a:t>26 de marzo</a:t>
                      </a:r>
                      <a:endParaRPr lang="es-ES" dirty="0" smtClean="0"/>
                    </a:p>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60407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627651"/>
          </a:xfrm>
        </p:spPr>
        <p:txBody>
          <a:bodyPr>
            <a:normAutofit fontScale="90000"/>
          </a:bodyPr>
          <a:lstStyle/>
          <a:p>
            <a:pPr algn="ctr"/>
            <a:r>
              <a:rPr lang="es-MX" dirty="0" smtClean="0"/>
              <a:t>Bibliografía</a:t>
            </a:r>
            <a:endParaRPr lang="es-MX" dirty="0"/>
          </a:p>
        </p:txBody>
      </p:sp>
      <p:sp>
        <p:nvSpPr>
          <p:cNvPr id="3" name="Marcador de contenido 2"/>
          <p:cNvSpPr>
            <a:spLocks noGrp="1"/>
          </p:cNvSpPr>
          <p:nvPr>
            <p:ph idx="1"/>
          </p:nvPr>
        </p:nvSpPr>
        <p:spPr>
          <a:xfrm>
            <a:off x="628650" y="1331552"/>
            <a:ext cx="7886700" cy="4845411"/>
          </a:xfrm>
        </p:spPr>
        <p:txBody>
          <a:bodyPr>
            <a:normAutofit fontScale="40000" lnSpcReduction="20000"/>
          </a:bodyPr>
          <a:lstStyle/>
          <a:p>
            <a:r>
              <a:rPr lang="es-MX" b="1" dirty="0"/>
              <a:t>Blanco, R. </a:t>
            </a:r>
            <a:r>
              <a:rPr lang="es-MX" dirty="0"/>
              <a:t>(1999). </a:t>
            </a:r>
            <a:r>
              <a:rPr lang="es-MX" i="1" dirty="0"/>
              <a:t>Hacia una escuela para todos y con todos. Boletín del proyecto principal </a:t>
            </a:r>
            <a:r>
              <a:rPr lang="es-MX" i="1" dirty="0" smtClean="0"/>
              <a:t>de educación </a:t>
            </a:r>
            <a:r>
              <a:rPr lang="es-MX" i="1" dirty="0"/>
              <a:t>para América Latina y el Caribe</a:t>
            </a:r>
            <a:r>
              <a:rPr lang="es-MX" dirty="0"/>
              <a:t>, núm. 48, </a:t>
            </a:r>
            <a:r>
              <a:rPr lang="es-MX" dirty="0" err="1"/>
              <a:t>unesco</a:t>
            </a:r>
            <a:r>
              <a:rPr lang="es-MX" dirty="0"/>
              <a:t> pp. 55-72. Recuperado de http</a:t>
            </a:r>
            <a:r>
              <a:rPr lang="es-MX" dirty="0" smtClean="0"/>
              <a:t>:// innovemosdoc.cl/</a:t>
            </a:r>
            <a:r>
              <a:rPr lang="es-MX" dirty="0" err="1" smtClean="0"/>
              <a:t>diversidad_equidad</a:t>
            </a:r>
            <a:r>
              <a:rPr lang="es-MX" dirty="0" smtClean="0"/>
              <a:t>/</a:t>
            </a:r>
            <a:r>
              <a:rPr lang="es-MX" dirty="0" err="1" smtClean="0"/>
              <a:t>investigacion_estudios</a:t>
            </a:r>
            <a:r>
              <a:rPr lang="es-MX" dirty="0" smtClean="0"/>
              <a:t>/hacia_una_escuela.pdf</a:t>
            </a:r>
            <a:endParaRPr lang="es-MX" dirty="0"/>
          </a:p>
          <a:p>
            <a:r>
              <a:rPr lang="es-MX" b="1" dirty="0" err="1"/>
              <a:t>Branford</a:t>
            </a:r>
            <a:r>
              <a:rPr lang="es-MX" b="1" dirty="0"/>
              <a:t>, J., Brown, A. y </a:t>
            </a:r>
            <a:r>
              <a:rPr lang="es-MX" b="1" dirty="0" err="1"/>
              <a:t>Cocking</a:t>
            </a:r>
            <a:r>
              <a:rPr lang="es-MX" b="1" dirty="0"/>
              <a:t>, R. </a:t>
            </a:r>
            <a:r>
              <a:rPr lang="es-MX" dirty="0"/>
              <a:t>(2007). </a:t>
            </a:r>
            <a:r>
              <a:rPr lang="es-MX" i="1" dirty="0"/>
              <a:t>La creación de ambientes de aprendizaje en la escuela.</a:t>
            </a:r>
          </a:p>
          <a:p>
            <a:r>
              <a:rPr lang="es-MX" dirty="0"/>
              <a:t>México: sep. Recuperado de </a:t>
            </a:r>
            <a:r>
              <a:rPr lang="es-MX" dirty="0">
                <a:hlinkClick r:id="rId2"/>
              </a:rPr>
              <a:t>https://</a:t>
            </a:r>
            <a:r>
              <a:rPr lang="es-MX" dirty="0" smtClean="0">
                <a:hlinkClick r:id="rId2"/>
              </a:rPr>
              <a:t>onedrive.live.com/download?resid=6C71A0826A6069</a:t>
            </a:r>
            <a:r>
              <a:rPr lang="es-MX" dirty="0" smtClean="0"/>
              <a:t> 2A!942</a:t>
            </a:r>
            <a:endParaRPr lang="es-MX" dirty="0"/>
          </a:p>
          <a:p>
            <a:r>
              <a:rPr lang="es-MX" b="1" dirty="0"/>
              <a:t>Díaz-Barriga, F. </a:t>
            </a:r>
            <a:r>
              <a:rPr lang="es-MX" dirty="0"/>
              <a:t>(2006). El aprendizaje basado en problemas y el método de casos. En </a:t>
            </a:r>
            <a:r>
              <a:rPr lang="es-MX" i="1" dirty="0" smtClean="0"/>
              <a:t>Enseñanza situada</a:t>
            </a:r>
            <a:r>
              <a:rPr lang="es-MX" i="1" dirty="0"/>
              <a:t>. </a:t>
            </a:r>
            <a:r>
              <a:rPr lang="es-MX" dirty="0"/>
              <a:t>México: Mc Graw-Hill, pp. 29-96. Recuperado de </a:t>
            </a:r>
            <a:r>
              <a:rPr lang="es-MX" dirty="0">
                <a:hlinkClick r:id="rId3"/>
              </a:rPr>
              <a:t>http://</a:t>
            </a:r>
            <a:r>
              <a:rPr lang="es-MX" dirty="0" smtClean="0">
                <a:hlinkClick r:id="rId3"/>
              </a:rPr>
              <a:t>caps.educacion.navarra.es/</a:t>
            </a:r>
            <a:r>
              <a:rPr lang="es-MX" dirty="0" smtClean="0"/>
              <a:t> infantil/</a:t>
            </a:r>
            <a:r>
              <a:rPr lang="es-MX" dirty="0" err="1" smtClean="0"/>
              <a:t>attachments</a:t>
            </a:r>
            <a:r>
              <a:rPr lang="es-MX" dirty="0" smtClean="0"/>
              <a:t>/</a:t>
            </a:r>
            <a:r>
              <a:rPr lang="es-MX" dirty="0" err="1" smtClean="0"/>
              <a:t>article</a:t>
            </a:r>
            <a:r>
              <a:rPr lang="es-MX" dirty="0" smtClean="0"/>
              <a:t>/15/</a:t>
            </a:r>
            <a:r>
              <a:rPr lang="es-MX" dirty="0" err="1" smtClean="0"/>
              <a:t>El_aprendizaje_basado_en_problemas_y_el_metodo_de</a:t>
            </a:r>
            <a:r>
              <a:rPr lang="es-MX" dirty="0" smtClean="0"/>
              <a:t>_ casos%5B1%5D.pdf</a:t>
            </a:r>
            <a:endParaRPr lang="es-MX" dirty="0"/>
          </a:p>
          <a:p>
            <a:r>
              <a:rPr lang="es-MX" b="1" dirty="0"/>
              <a:t>Duarte, J. </a:t>
            </a:r>
            <a:r>
              <a:rPr lang="es-MX" dirty="0"/>
              <a:t>(2003). Ambientes de aprendizaje: una aproximación conceptual. En </a:t>
            </a:r>
            <a:r>
              <a:rPr lang="es-MX" i="1" dirty="0"/>
              <a:t>Estudios </a:t>
            </a:r>
            <a:r>
              <a:rPr lang="es-MX" i="1" dirty="0" smtClean="0"/>
              <a:t>pedagógicos</a:t>
            </a:r>
            <a:r>
              <a:rPr lang="es-MX" dirty="0" smtClean="0"/>
              <a:t>, núm</a:t>
            </a:r>
            <a:r>
              <a:rPr lang="es-MX" dirty="0"/>
              <a:t>. 29, pp. 97-113. Recuperado de </a:t>
            </a:r>
            <a:r>
              <a:rPr lang="es-MX" dirty="0" smtClean="0"/>
              <a:t>www.rieoei.org/deloslectores/524Duarte.PDF</a:t>
            </a:r>
            <a:endParaRPr lang="es-MX" dirty="0"/>
          </a:p>
          <a:p>
            <a:r>
              <a:rPr lang="es-MX" b="1" dirty="0"/>
              <a:t>García, I. </a:t>
            </a:r>
            <a:r>
              <a:rPr lang="es-MX" dirty="0"/>
              <a:t>(2009). </a:t>
            </a:r>
            <a:r>
              <a:rPr lang="es-MX" i="1" dirty="0"/>
              <a:t>Educación inclusiva. Material del participante. Cursos de formación </a:t>
            </a:r>
            <a:r>
              <a:rPr lang="es-MX" i="1" dirty="0" smtClean="0"/>
              <a:t>continua. </a:t>
            </a:r>
            <a:r>
              <a:rPr lang="es-MX" dirty="0" smtClean="0"/>
              <a:t>Recuperado </a:t>
            </a:r>
            <a:r>
              <a:rPr lang="es-MX" dirty="0"/>
              <a:t>de </a:t>
            </a:r>
            <a:r>
              <a:rPr lang="es-MX" dirty="0">
                <a:hlinkClick r:id="rId4"/>
              </a:rPr>
              <a:t>http://</a:t>
            </a:r>
            <a:r>
              <a:rPr lang="es-MX" dirty="0" smtClean="0">
                <a:hlinkClick r:id="rId4"/>
              </a:rPr>
              <a:t>formacioncontinuabc.files.wordpress.com/2012/01/mat-parteducinclusiva</a:t>
            </a:r>
            <a:r>
              <a:rPr lang="es-MX" dirty="0" smtClean="0"/>
              <a:t>. </a:t>
            </a:r>
            <a:r>
              <a:rPr lang="es-MX" dirty="0" err="1" smtClean="0"/>
              <a:t>pdf</a:t>
            </a:r>
            <a:endParaRPr lang="es-MX" dirty="0"/>
          </a:p>
          <a:p>
            <a:r>
              <a:rPr lang="es-MX" b="1" dirty="0"/>
              <a:t>Guillén, M. </a:t>
            </a:r>
            <a:r>
              <a:rPr lang="es-MX" dirty="0"/>
              <a:t>(2009). El teatro como estrategia psicopedagógica para favorecer la inclusión de </a:t>
            </a:r>
            <a:r>
              <a:rPr lang="es-MX" dirty="0" smtClean="0"/>
              <a:t>niños preescolares</a:t>
            </a:r>
            <a:r>
              <a:rPr lang="es-MX" dirty="0"/>
              <a:t>. En </a:t>
            </a:r>
            <a:r>
              <a:rPr lang="es-MX" i="1" dirty="0"/>
              <a:t>X Congreso Nacional de Investigación Educativa, área 1: aprendizaje y </a:t>
            </a:r>
            <a:r>
              <a:rPr lang="es-MX" i="1" dirty="0" err="1" smtClean="0"/>
              <a:t>desarrollohumanos</a:t>
            </a:r>
            <a:r>
              <a:rPr lang="es-MX" dirty="0"/>
              <a:t>. </a:t>
            </a:r>
            <a:r>
              <a:rPr lang="es-MX" dirty="0" err="1"/>
              <a:t>comie</a:t>
            </a:r>
            <a:r>
              <a:rPr lang="es-MX" dirty="0"/>
              <a:t> (Ponencia 1007) [en línea]. Recuperado de </a:t>
            </a:r>
            <a:r>
              <a:rPr lang="es-MX" dirty="0">
                <a:hlinkClick r:id="rId5"/>
              </a:rPr>
              <a:t>http://</a:t>
            </a:r>
            <a:r>
              <a:rPr lang="es-MX" dirty="0" smtClean="0">
                <a:hlinkClick r:id="rId5"/>
              </a:rPr>
              <a:t>www.comie.org.mx/congreso/memoriaelectronica/v10/pdf/area_tematica_01/ponencias/1007-F.pdf</a:t>
            </a:r>
            <a:endParaRPr lang="es-MX" dirty="0"/>
          </a:p>
          <a:p>
            <a:r>
              <a:rPr lang="es-MX" b="1" dirty="0" err="1"/>
              <a:t>Lansdnow</a:t>
            </a:r>
            <a:r>
              <a:rPr lang="es-MX" b="1" dirty="0"/>
              <a:t>, G. </a:t>
            </a:r>
            <a:r>
              <a:rPr lang="es-MX" dirty="0"/>
              <a:t>(2005). ¿Me haces caso? El derecho de los niños pequeños a participar en las </a:t>
            </a:r>
            <a:r>
              <a:rPr lang="es-MX" dirty="0" smtClean="0"/>
              <a:t>decisiones que </a:t>
            </a:r>
            <a:r>
              <a:rPr lang="es-MX" dirty="0"/>
              <a:t>los afectan. En </a:t>
            </a:r>
            <a:r>
              <a:rPr lang="es-MX" i="1" dirty="0"/>
              <a:t>Cuadernos sobre desarrollo infantil temprano</a:t>
            </a:r>
            <a:r>
              <a:rPr lang="es-MX" dirty="0"/>
              <a:t>, núm. 36s. La Haya, </a:t>
            </a:r>
            <a:r>
              <a:rPr lang="es-MX" dirty="0" err="1" smtClean="0"/>
              <a:t>PaísesBajos</a:t>
            </a:r>
            <a:r>
              <a:rPr lang="es-MX" dirty="0"/>
              <a:t>: Fundación Bernard van Leer. Recuperado de </a:t>
            </a:r>
            <a:r>
              <a:rPr lang="es-MX" dirty="0">
                <a:hlinkClick r:id="rId6"/>
              </a:rPr>
              <a:t>http://</a:t>
            </a:r>
            <a:r>
              <a:rPr lang="es-MX" dirty="0" smtClean="0">
                <a:hlinkClick r:id="rId6"/>
              </a:rPr>
              <a:t>pendientedemigracion.ucm.es/info/polinfan/2006/area-lectura/mod-1/Me-haces-caso.pdf</a:t>
            </a:r>
            <a:endParaRPr lang="es-MX" dirty="0"/>
          </a:p>
          <a:p>
            <a:r>
              <a:rPr lang="es-MX" b="1" dirty="0"/>
              <a:t>Ortega, F. </a:t>
            </a:r>
            <a:r>
              <a:rPr lang="es-MX" dirty="0"/>
              <a:t>(2003). La equidad </a:t>
            </a:r>
            <a:r>
              <a:rPr lang="es-MX" dirty="0" smtClean="0"/>
              <a:t>en </a:t>
            </a:r>
            <a:r>
              <a:rPr lang="es-MX" dirty="0"/>
              <a:t>educación básica. En </a:t>
            </a:r>
            <a:r>
              <a:rPr lang="es-MX" i="1" dirty="0"/>
              <a:t>Revista latinoamericana de estudios </a:t>
            </a:r>
            <a:r>
              <a:rPr lang="es-MX" i="1" dirty="0" err="1" smtClean="0"/>
              <a:t>educativos.</a:t>
            </a:r>
            <a:r>
              <a:rPr lang="es-MX" dirty="0" err="1" smtClean="0"/>
              <a:t>México</a:t>
            </a:r>
            <a:r>
              <a:rPr lang="es-MX" dirty="0"/>
              <a:t>, vol. XXXIII, núm. 2, 2o trimestre. Centro de Estudios Educativos, A. C., pp. </a:t>
            </a:r>
            <a:r>
              <a:rPr lang="es-MX" dirty="0" smtClean="0"/>
              <a:t>119-134.Recuperado </a:t>
            </a:r>
            <a:r>
              <a:rPr lang="es-MX" dirty="0"/>
              <a:t>de </a:t>
            </a:r>
            <a:r>
              <a:rPr lang="es-MX" dirty="0">
                <a:hlinkClick r:id="rId7"/>
              </a:rPr>
              <a:t>http://</a:t>
            </a:r>
            <a:r>
              <a:rPr lang="es-MX" dirty="0" smtClean="0">
                <a:hlinkClick r:id="rId7"/>
              </a:rPr>
              <a:t>www.redalyc.org/pdf/270/27033205.pdf</a:t>
            </a:r>
            <a:endParaRPr lang="es-MX" dirty="0"/>
          </a:p>
          <a:p>
            <a:r>
              <a:rPr lang="es-MX" b="1" dirty="0"/>
              <a:t>Parrilla, Á. </a:t>
            </a:r>
            <a:r>
              <a:rPr lang="es-MX" dirty="0"/>
              <a:t>(2002). Acerca del origen y sentido de la educación inclusiva. En </a:t>
            </a:r>
            <a:r>
              <a:rPr lang="es-MX" i="1" dirty="0"/>
              <a:t>Revista de </a:t>
            </a:r>
            <a:r>
              <a:rPr lang="es-MX" i="1" dirty="0" err="1" smtClean="0"/>
              <a:t>educación.</a:t>
            </a:r>
            <a:r>
              <a:rPr lang="es-MX" dirty="0" err="1" smtClean="0"/>
              <a:t>núm</a:t>
            </a:r>
            <a:r>
              <a:rPr lang="es-MX" dirty="0"/>
              <a:t>. 327, pp. 11-29. Recuperado </a:t>
            </a:r>
            <a:r>
              <a:rPr lang="es-MX" dirty="0" smtClean="0"/>
              <a:t>de </a:t>
            </a:r>
            <a:r>
              <a:rPr lang="es-MX" dirty="0" smtClean="0">
                <a:hlinkClick r:id="rId8"/>
              </a:rPr>
              <a:t>http</a:t>
            </a:r>
            <a:r>
              <a:rPr lang="es-MX" dirty="0">
                <a:hlinkClick r:id="rId8"/>
              </a:rPr>
              <a:t>://</a:t>
            </a:r>
            <a:r>
              <a:rPr lang="es-MX" dirty="0" smtClean="0">
                <a:hlinkClick r:id="rId8"/>
              </a:rPr>
              <a:t>www.mecd.gob.es/dctm/revista-de-educacion/articulos327/re3270210520.pdf?documentId=0901e72b81259a76</a:t>
            </a:r>
            <a:endParaRPr lang="es-MX" dirty="0"/>
          </a:p>
          <a:p>
            <a:r>
              <a:rPr lang="es-MX" b="1" dirty="0"/>
              <a:t>García Cedillo, I. </a:t>
            </a:r>
            <a:r>
              <a:rPr lang="es-MX" i="1" dirty="0"/>
              <a:t>et al. </a:t>
            </a:r>
            <a:r>
              <a:rPr lang="es-MX" dirty="0"/>
              <a:t>(2009). </a:t>
            </a:r>
            <a:r>
              <a:rPr lang="es-MX" i="1" dirty="0"/>
              <a:t>La integración en el aula regular. Principios, finalidades y </a:t>
            </a:r>
            <a:r>
              <a:rPr lang="es-MX" i="1" dirty="0" err="1" smtClean="0"/>
              <a:t>estrategias.</a:t>
            </a:r>
            <a:r>
              <a:rPr lang="es-MX" dirty="0" err="1" smtClean="0"/>
              <a:t>México</a:t>
            </a:r>
            <a:r>
              <a:rPr lang="es-MX" dirty="0"/>
              <a:t>: sep. Recuperado </a:t>
            </a:r>
            <a:r>
              <a:rPr lang="es-MX" dirty="0" smtClean="0"/>
              <a:t>dehttp</a:t>
            </a:r>
            <a:r>
              <a:rPr lang="es-MX" dirty="0"/>
              <a:t>://</a:t>
            </a:r>
            <a:r>
              <a:rPr lang="es-MX" dirty="0" smtClean="0"/>
              <a:t>www.sepbcs.gob.mx/Carrera_Magisterial/Integra_Edu_Aula_Esc.pdf</a:t>
            </a:r>
            <a:endParaRPr lang="es-MX" dirty="0"/>
          </a:p>
          <a:p>
            <a:r>
              <a:rPr lang="es-MX" b="1" dirty="0" err="1"/>
              <a:t>sep</a:t>
            </a:r>
            <a:r>
              <a:rPr lang="es-MX" b="1" dirty="0"/>
              <a:t> </a:t>
            </a:r>
            <a:r>
              <a:rPr lang="es-MX" dirty="0"/>
              <a:t>(2011). </a:t>
            </a:r>
            <a:r>
              <a:rPr lang="es-MX" i="1" dirty="0"/>
              <a:t>Plan de estudios 2011. Educación Básica. </a:t>
            </a:r>
            <a:r>
              <a:rPr lang="es-MX" dirty="0"/>
              <a:t>México: sep. Recuperado de </a:t>
            </a:r>
            <a:r>
              <a:rPr lang="es-MX" dirty="0">
                <a:hlinkClick r:id="rId9"/>
              </a:rPr>
              <a:t>http://</a:t>
            </a:r>
            <a:r>
              <a:rPr lang="es-MX" dirty="0" smtClean="0">
                <a:hlinkClick r:id="rId9"/>
              </a:rPr>
              <a:t>www.curriculobasica.sep.gob.mx/index.php/plan-estudios/plan-estudios</a:t>
            </a:r>
            <a:endParaRPr lang="es-MX" dirty="0" smtClean="0"/>
          </a:p>
          <a:p>
            <a:pPr marL="0" indent="0">
              <a:buNone/>
            </a:pPr>
            <a:endParaRPr lang="es-MX" dirty="0"/>
          </a:p>
        </p:txBody>
      </p:sp>
      <p:pic>
        <p:nvPicPr>
          <p:cNvPr id="4" name="Imagen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424" y="26350"/>
            <a:ext cx="1696537" cy="1305202"/>
          </a:xfrm>
          <a:prstGeom prst="rect">
            <a:avLst/>
          </a:prstGeom>
        </p:spPr>
      </p:pic>
    </p:spTree>
    <p:extLst>
      <p:ext uri="{BB962C8B-B14F-4D97-AF65-F5344CB8AC3E}">
        <p14:creationId xmlns:p14="http://schemas.microsoft.com/office/powerpoint/2010/main" val="205167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971673127"/>
              </p:ext>
            </p:extLst>
          </p:nvPr>
        </p:nvGraphicFramePr>
        <p:xfrm>
          <a:off x="628650" y="385763"/>
          <a:ext cx="78867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1249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2277" y="528034"/>
            <a:ext cx="8358388" cy="5648929"/>
          </a:xfrm>
        </p:spPr>
        <p:txBody>
          <a:bodyPr>
            <a:normAutofit/>
          </a:bodyPr>
          <a:lstStyle/>
          <a:p>
            <a:pPr algn="just"/>
            <a:r>
              <a:rPr lang="es-MX" dirty="0" smtClean="0"/>
              <a:t>En el plano internacional es necesario revisar acuerdos y tratados que ha firmado México, en temas relacionados con los derechos humanos y los derechos de los niños.</a:t>
            </a:r>
          </a:p>
          <a:p>
            <a:pPr algn="just"/>
            <a:r>
              <a:rPr lang="es-MX" dirty="0" smtClean="0"/>
              <a:t>Durante </a:t>
            </a:r>
            <a:r>
              <a:rPr lang="es-MX" dirty="0"/>
              <a:t>el desarrollo de las actividades se diseñan e implementan situaciones que </a:t>
            </a:r>
            <a:r>
              <a:rPr lang="es-MX" dirty="0" smtClean="0"/>
              <a:t>promueven la </a:t>
            </a:r>
            <a:r>
              <a:rPr lang="es-MX" dirty="0"/>
              <a:t>inclusión y la equidad en el aula y entre la comunidad educativa, lo </a:t>
            </a:r>
            <a:r>
              <a:rPr lang="es-MX" dirty="0" smtClean="0"/>
              <a:t>que representa </a:t>
            </a:r>
            <a:r>
              <a:rPr lang="es-MX" dirty="0"/>
              <a:t>un reto para la mejora de la labor docente</a:t>
            </a:r>
            <a:r>
              <a:rPr lang="es-MX" dirty="0" smtClean="0"/>
              <a:t>.</a:t>
            </a:r>
          </a:p>
          <a:p>
            <a:pPr algn="just"/>
            <a:r>
              <a:rPr lang="es-MX" dirty="0" smtClean="0"/>
              <a:t>Se </a:t>
            </a:r>
            <a:r>
              <a:rPr lang="es-MX" dirty="0"/>
              <a:t>favorece la reflexión y el </a:t>
            </a:r>
            <a:r>
              <a:rPr lang="es-MX" dirty="0" smtClean="0"/>
              <a:t>compromiso ético </a:t>
            </a:r>
            <a:r>
              <a:rPr lang="es-MX" dirty="0"/>
              <a:t>en beneficio del desarrollo y el aprendizaje de calidad que se requiere </a:t>
            </a:r>
            <a:r>
              <a:rPr lang="es-MX" dirty="0" smtClean="0"/>
              <a:t>en las </a:t>
            </a:r>
            <a:r>
              <a:rPr lang="es-MX" dirty="0"/>
              <a:t>escuelas de educación básica.</a:t>
            </a:r>
            <a:endParaRPr lang="es-MX" dirty="0"/>
          </a:p>
        </p:txBody>
      </p:sp>
    </p:spTree>
    <p:extLst>
      <p:ext uri="{BB962C8B-B14F-4D97-AF65-F5344CB8AC3E}">
        <p14:creationId xmlns:p14="http://schemas.microsoft.com/office/powerpoint/2010/main" val="280022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639426"/>
          </a:xfrm>
        </p:spPr>
        <p:txBody>
          <a:bodyPr>
            <a:normAutofit fontScale="90000"/>
          </a:bodyPr>
          <a:lstStyle/>
          <a:p>
            <a:pPr algn="ctr"/>
            <a:r>
              <a:rPr lang="es-MX" b="1" dirty="0" smtClean="0"/>
              <a:t>SUGERENCIAS DE EVALUACIÓN</a:t>
            </a:r>
            <a:endParaRPr lang="es-MX" dirty="0"/>
          </a:p>
        </p:txBody>
      </p:sp>
      <p:sp>
        <p:nvSpPr>
          <p:cNvPr id="3" name="Marcador de contenido 2"/>
          <p:cNvSpPr>
            <a:spLocks noGrp="1"/>
          </p:cNvSpPr>
          <p:nvPr>
            <p:ph idx="1"/>
          </p:nvPr>
        </p:nvSpPr>
        <p:spPr>
          <a:xfrm>
            <a:off x="360608" y="1004553"/>
            <a:ext cx="8422784" cy="5056501"/>
          </a:xfrm>
        </p:spPr>
        <p:txBody>
          <a:bodyPr>
            <a:noAutofit/>
          </a:bodyPr>
          <a:lstStyle/>
          <a:p>
            <a:pPr algn="just">
              <a:lnSpc>
                <a:spcPct val="170000"/>
              </a:lnSpc>
              <a:spcBef>
                <a:spcPts val="0"/>
              </a:spcBef>
              <a:buClr>
                <a:srgbClr val="C00000"/>
              </a:buClr>
              <a:buFont typeface="Wingdings" panose="05000000000000000000" pitchFamily="2" charset="2"/>
              <a:buChar char="q"/>
            </a:pPr>
            <a:r>
              <a:rPr lang="es-MX" sz="1400" b="1" dirty="0">
                <a:latin typeface="Arial" panose="020B0604020202020204" pitchFamily="34" charset="0"/>
                <a:cs typeface="Arial" panose="020B0604020202020204" pitchFamily="34" charset="0"/>
              </a:rPr>
              <a:t>Evidencias de conocimiento, puede ser el cuestionario, mapa conceptual, </a:t>
            </a:r>
            <a:r>
              <a:rPr lang="es-MX" sz="1400" b="1" dirty="0" smtClean="0">
                <a:latin typeface="Arial" panose="020B0604020202020204" pitchFamily="34" charset="0"/>
                <a:cs typeface="Arial" panose="020B0604020202020204" pitchFamily="34" charset="0"/>
              </a:rPr>
              <a:t>ensayo, entre </a:t>
            </a:r>
            <a:r>
              <a:rPr lang="es-MX" sz="1400" b="1" dirty="0">
                <a:latin typeface="Arial" panose="020B0604020202020204" pitchFamily="34" charset="0"/>
                <a:cs typeface="Arial" panose="020B0604020202020204" pitchFamily="34" charset="0"/>
              </a:rPr>
              <a:t>otros. Estas evidencias sirven para que el docente demuestre el </a:t>
            </a:r>
            <a:r>
              <a:rPr lang="es-MX" sz="1400" b="1" dirty="0" smtClean="0">
                <a:latin typeface="Arial" panose="020B0604020202020204" pitchFamily="34" charset="0"/>
                <a:cs typeface="Arial" panose="020B0604020202020204" pitchFamily="34" charset="0"/>
              </a:rPr>
              <a:t>dominio de </a:t>
            </a:r>
            <a:r>
              <a:rPr lang="es-MX" sz="1400" b="1" dirty="0">
                <a:latin typeface="Arial" panose="020B0604020202020204" pitchFamily="34" charset="0"/>
                <a:cs typeface="Arial" panose="020B0604020202020204" pitchFamily="34" charset="0"/>
              </a:rPr>
              <a:t>elementos teórico-conceptuales relacionados con la legislación </a:t>
            </a:r>
            <a:r>
              <a:rPr lang="es-MX" sz="1400" b="1" dirty="0" smtClean="0">
                <a:latin typeface="Arial" panose="020B0604020202020204" pitchFamily="34" charset="0"/>
                <a:cs typeface="Arial" panose="020B0604020202020204" pitchFamily="34" charset="0"/>
              </a:rPr>
              <a:t>educativa vigente</a:t>
            </a:r>
            <a:r>
              <a:rPr lang="es-MX" sz="1400" b="1" dirty="0">
                <a:latin typeface="Arial" panose="020B0604020202020204" pitchFamily="34" charset="0"/>
                <a:cs typeface="Arial" panose="020B0604020202020204" pitchFamily="34" charset="0"/>
              </a:rPr>
              <a:t>, los principios pedagógicos y los planes y programas de estudios.</a:t>
            </a:r>
          </a:p>
          <a:p>
            <a:pPr algn="just">
              <a:lnSpc>
                <a:spcPct val="170000"/>
              </a:lnSpc>
              <a:spcBef>
                <a:spcPts val="0"/>
              </a:spcBef>
              <a:buClr>
                <a:srgbClr val="C00000"/>
              </a:buClr>
              <a:buFont typeface="Wingdings" panose="05000000000000000000" pitchFamily="2" charset="2"/>
              <a:buChar char="q"/>
            </a:pPr>
            <a:r>
              <a:rPr lang="es-MX" sz="1400" b="1" dirty="0" smtClean="0">
                <a:latin typeface="Arial" panose="020B0604020202020204" pitchFamily="34" charset="0"/>
                <a:cs typeface="Arial" panose="020B0604020202020204" pitchFamily="34" charset="0"/>
              </a:rPr>
              <a:t>Evidencias </a:t>
            </a:r>
            <a:r>
              <a:rPr lang="es-MX" sz="1400" b="1" dirty="0">
                <a:latin typeface="Arial" panose="020B0604020202020204" pitchFamily="34" charset="0"/>
                <a:cs typeface="Arial" panose="020B0604020202020204" pitchFamily="34" charset="0"/>
              </a:rPr>
              <a:t>de producto, se proponen fotografías, videos (en el caso de que </a:t>
            </a:r>
            <a:r>
              <a:rPr lang="es-MX" sz="1400" b="1" dirty="0" smtClean="0">
                <a:latin typeface="Arial" panose="020B0604020202020204" pitchFamily="34" charset="0"/>
                <a:cs typeface="Arial" panose="020B0604020202020204" pitchFamily="34" charset="0"/>
              </a:rPr>
              <a:t>sea posible</a:t>
            </a:r>
            <a:r>
              <a:rPr lang="es-MX" sz="1400" b="1" dirty="0">
                <a:latin typeface="Arial" panose="020B0604020202020204" pitchFamily="34" charset="0"/>
                <a:cs typeface="Arial" panose="020B0604020202020204" pitchFamily="34" charset="0"/>
              </a:rPr>
              <a:t>), planes de trabajo y materiales para las situaciones de aprendizaje </a:t>
            </a:r>
            <a:r>
              <a:rPr lang="es-MX" sz="1400" b="1" dirty="0" smtClean="0">
                <a:latin typeface="Arial" panose="020B0604020202020204" pitchFamily="34" charset="0"/>
                <a:cs typeface="Arial" panose="020B0604020202020204" pitchFamily="34" charset="0"/>
              </a:rPr>
              <a:t>diseñadas como </a:t>
            </a:r>
            <a:r>
              <a:rPr lang="es-MX" sz="1400" b="1" dirty="0">
                <a:latin typeface="Arial" panose="020B0604020202020204" pitchFamily="34" charset="0"/>
                <a:cs typeface="Arial" panose="020B0604020202020204" pitchFamily="34" charset="0"/>
              </a:rPr>
              <a:t>cuentos, juegos, muñecos guiñol, entre otros; así como un </a:t>
            </a:r>
            <a:r>
              <a:rPr lang="es-MX" sz="1400" b="1" dirty="0" smtClean="0">
                <a:latin typeface="Arial" panose="020B0604020202020204" pitchFamily="34" charset="0"/>
                <a:cs typeface="Arial" panose="020B0604020202020204" pitchFamily="34" charset="0"/>
              </a:rPr>
              <a:t>fichero de </a:t>
            </a:r>
            <a:r>
              <a:rPr lang="es-MX" sz="1400" b="1" dirty="0">
                <a:latin typeface="Arial" panose="020B0604020202020204" pitchFamily="34" charset="0"/>
                <a:cs typeface="Arial" panose="020B0604020202020204" pitchFamily="34" charset="0"/>
              </a:rPr>
              <a:t>actividades didácticas para la inclusión y equidad en educación básica, </a:t>
            </a:r>
            <a:r>
              <a:rPr lang="es-MX" sz="1400" b="1" dirty="0" smtClean="0">
                <a:latin typeface="Arial" panose="020B0604020202020204" pitchFamily="34" charset="0"/>
                <a:cs typeface="Arial" panose="020B0604020202020204" pitchFamily="34" charset="0"/>
              </a:rPr>
              <a:t>el cual </a:t>
            </a:r>
            <a:r>
              <a:rPr lang="es-MX" sz="1400" b="1" dirty="0">
                <a:latin typeface="Arial" panose="020B0604020202020204" pitchFamily="34" charset="0"/>
                <a:cs typeface="Arial" panose="020B0604020202020204" pitchFamily="34" charset="0"/>
              </a:rPr>
              <a:t>se elaborará de manera colectiva. Estos productos harán evidente los </a:t>
            </a:r>
            <a:r>
              <a:rPr lang="es-MX" sz="1400" b="1" dirty="0" smtClean="0">
                <a:latin typeface="Arial" panose="020B0604020202020204" pitchFamily="34" charset="0"/>
                <a:cs typeface="Arial" panose="020B0604020202020204" pitchFamily="34" charset="0"/>
              </a:rPr>
              <a:t>niveles en </a:t>
            </a:r>
            <a:r>
              <a:rPr lang="es-MX" sz="1400" b="1" dirty="0">
                <a:latin typeface="Arial" panose="020B0604020202020204" pitchFamily="34" charset="0"/>
                <a:cs typeface="Arial" panose="020B0604020202020204" pitchFamily="34" charset="0"/>
              </a:rPr>
              <a:t>que el participante logró apropiarse de los contenidos para utilizarlos </a:t>
            </a:r>
            <a:r>
              <a:rPr lang="es-MX" sz="1400" b="1" dirty="0" smtClean="0">
                <a:latin typeface="Arial" panose="020B0604020202020204" pitchFamily="34" charset="0"/>
                <a:cs typeface="Arial" panose="020B0604020202020204" pitchFamily="34" charset="0"/>
              </a:rPr>
              <a:t>de manera </a:t>
            </a:r>
            <a:r>
              <a:rPr lang="es-MX" sz="1400" b="1" dirty="0">
                <a:latin typeface="Arial" panose="020B0604020202020204" pitchFamily="34" charset="0"/>
                <a:cs typeface="Arial" panose="020B0604020202020204" pitchFamily="34" charset="0"/>
              </a:rPr>
              <a:t>práctica. Para su valoración cualitativa y cuantitativa se pueden </a:t>
            </a:r>
            <a:r>
              <a:rPr lang="es-MX" sz="1400" b="1" dirty="0" smtClean="0">
                <a:latin typeface="Arial" panose="020B0604020202020204" pitchFamily="34" charset="0"/>
                <a:cs typeface="Arial" panose="020B0604020202020204" pitchFamily="34" charset="0"/>
              </a:rPr>
              <a:t>utilizar </a:t>
            </a:r>
            <a:r>
              <a:rPr lang="pt-BR" sz="1400" b="1" dirty="0" smtClean="0">
                <a:latin typeface="Arial" panose="020B0604020202020204" pitchFamily="34" charset="0"/>
                <a:cs typeface="Arial" panose="020B0604020202020204" pitchFamily="34" charset="0"/>
              </a:rPr>
              <a:t>rubricas, </a:t>
            </a:r>
            <a:r>
              <a:rPr lang="pt-BR" sz="1400" b="1" dirty="0">
                <a:latin typeface="Arial" panose="020B0604020202020204" pitchFamily="34" charset="0"/>
                <a:cs typeface="Arial" panose="020B0604020202020204" pitchFamily="34" charset="0"/>
              </a:rPr>
              <a:t>listas de cotejo, </a:t>
            </a:r>
            <a:r>
              <a:rPr lang="pt-BR" sz="1400" b="1" dirty="0" smtClean="0">
                <a:latin typeface="Arial" panose="020B0604020202020204" pitchFamily="34" charset="0"/>
                <a:cs typeface="Arial" panose="020B0604020202020204" pitchFamily="34" charset="0"/>
              </a:rPr>
              <a:t>etecetera.</a:t>
            </a:r>
            <a:endParaRPr lang="pt-BR" sz="1400" b="1" dirty="0">
              <a:latin typeface="Arial" panose="020B0604020202020204" pitchFamily="34" charset="0"/>
              <a:cs typeface="Arial" panose="020B0604020202020204" pitchFamily="34" charset="0"/>
            </a:endParaRPr>
          </a:p>
          <a:p>
            <a:pPr algn="just">
              <a:lnSpc>
                <a:spcPct val="170000"/>
              </a:lnSpc>
              <a:spcBef>
                <a:spcPts val="0"/>
              </a:spcBef>
              <a:buClr>
                <a:srgbClr val="C00000"/>
              </a:buClr>
              <a:buFont typeface="Wingdings" panose="05000000000000000000" pitchFamily="2" charset="2"/>
              <a:buChar char="q"/>
            </a:pPr>
            <a:r>
              <a:rPr lang="es-MX" sz="1400" b="1" dirty="0" smtClean="0">
                <a:latin typeface="Arial" panose="020B0604020202020204" pitchFamily="34" charset="0"/>
                <a:cs typeface="Arial" panose="020B0604020202020204" pitchFamily="34" charset="0"/>
              </a:rPr>
              <a:t>Evidencias </a:t>
            </a:r>
            <a:r>
              <a:rPr lang="es-MX" sz="1400" b="1" dirty="0">
                <a:latin typeface="Arial" panose="020B0604020202020204" pitchFamily="34" charset="0"/>
                <a:cs typeface="Arial" panose="020B0604020202020204" pitchFamily="34" charset="0"/>
              </a:rPr>
              <a:t>de desempeño de los participantes: debates, trabajos en equipo, </a:t>
            </a:r>
            <a:r>
              <a:rPr lang="es-MX" sz="1400" b="1" dirty="0" smtClean="0">
                <a:latin typeface="Arial" panose="020B0604020202020204" pitchFamily="34" charset="0"/>
                <a:cs typeface="Arial" panose="020B0604020202020204" pitchFamily="34" charset="0"/>
              </a:rPr>
              <a:t>exposiciones de </a:t>
            </a:r>
            <a:r>
              <a:rPr lang="es-MX" sz="1400" b="1" dirty="0">
                <a:latin typeface="Arial" panose="020B0604020202020204" pitchFamily="34" charset="0"/>
                <a:cs typeface="Arial" panose="020B0604020202020204" pitchFamily="34" charset="0"/>
              </a:rPr>
              <a:t>los temas y experiencias analizadas. Para la valoración de </a:t>
            </a:r>
            <a:r>
              <a:rPr lang="es-MX" sz="1400" b="1" dirty="0" smtClean="0">
                <a:latin typeface="Arial" panose="020B0604020202020204" pitchFamily="34" charset="0"/>
                <a:cs typeface="Arial" panose="020B0604020202020204" pitchFamily="34" charset="0"/>
              </a:rPr>
              <a:t>estas evidencias </a:t>
            </a:r>
            <a:r>
              <a:rPr lang="es-MX" sz="1400" b="1" dirty="0">
                <a:latin typeface="Arial" panose="020B0604020202020204" pitchFamily="34" charset="0"/>
                <a:cs typeface="Arial" panose="020B0604020202020204" pitchFamily="34" charset="0"/>
              </a:rPr>
              <a:t>se pueden utilizar la autoevaluación o la coevaluación al interior </a:t>
            </a:r>
            <a:r>
              <a:rPr lang="es-MX" sz="1400" b="1" dirty="0" smtClean="0">
                <a:latin typeface="Arial" panose="020B0604020202020204" pitchFamily="34" charset="0"/>
                <a:cs typeface="Arial" panose="020B0604020202020204" pitchFamily="34" charset="0"/>
              </a:rPr>
              <a:t>del grupo </a:t>
            </a:r>
            <a:r>
              <a:rPr lang="es-MX" sz="1400" b="1" dirty="0">
                <a:latin typeface="Arial" panose="020B0604020202020204" pitchFamily="34" charset="0"/>
                <a:cs typeface="Arial" panose="020B0604020202020204" pitchFamily="34" charset="0"/>
              </a:rPr>
              <a:t>y de los equipos de trabajo, y de esta manera se aporten sugerencias </a:t>
            </a:r>
            <a:r>
              <a:rPr lang="es-MX" sz="1400" b="1" dirty="0" smtClean="0">
                <a:latin typeface="Arial" panose="020B0604020202020204" pitchFamily="34" charset="0"/>
                <a:cs typeface="Arial" panose="020B0604020202020204" pitchFamily="34" charset="0"/>
              </a:rPr>
              <a:t>e ideas </a:t>
            </a:r>
            <a:r>
              <a:rPr lang="es-MX" sz="1400" b="1" dirty="0">
                <a:latin typeface="Arial" panose="020B0604020202020204" pitchFamily="34" charset="0"/>
                <a:cs typeface="Arial" panose="020B0604020202020204" pitchFamily="34" charset="0"/>
              </a:rPr>
              <a:t>de mejora</a:t>
            </a:r>
            <a:r>
              <a:rPr lang="es-MX" sz="1400" dirty="0">
                <a:latin typeface="Arial" panose="020B0604020202020204" pitchFamily="34" charset="0"/>
                <a:cs typeface="Arial" panose="020B0604020202020204" pitchFamily="34" charset="0"/>
              </a:rPr>
              <a:t>.</a:t>
            </a:r>
            <a:endParaRPr lang="es-MX" sz="14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608" y="114783"/>
            <a:ext cx="1060360" cy="1050418"/>
          </a:xfrm>
          <a:prstGeom prst="rect">
            <a:avLst/>
          </a:prstGeom>
        </p:spPr>
      </p:pic>
    </p:spTree>
    <p:extLst>
      <p:ext uri="{BB962C8B-B14F-4D97-AF65-F5344CB8AC3E}">
        <p14:creationId xmlns:p14="http://schemas.microsoft.com/office/powerpoint/2010/main" val="408010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t>Criterios generales para la evaluación del módulo</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56228867"/>
              </p:ext>
            </p:extLst>
          </p:nvPr>
        </p:nvGraphicFramePr>
        <p:xfrm>
          <a:off x="628650" y="1825625"/>
          <a:ext cx="7886700" cy="3576320"/>
        </p:xfrm>
        <a:graphic>
          <a:graphicData uri="http://schemas.openxmlformats.org/drawingml/2006/table">
            <a:tbl>
              <a:tblPr firstRow="1" bandRow="1">
                <a:tableStyleId>{616DA210-FB5B-4158-B5E0-FEB733F419BA}</a:tableStyleId>
              </a:tblPr>
              <a:tblGrid>
                <a:gridCol w="3943350"/>
                <a:gridCol w="3943350"/>
              </a:tblGrid>
              <a:tr h="370840">
                <a:tc>
                  <a:txBody>
                    <a:bodyPr/>
                    <a:lstStyle/>
                    <a:p>
                      <a:pPr algn="ctr"/>
                      <a:r>
                        <a:rPr lang="es-MX" sz="1800" u="none" strike="noStrike" kern="1200" baseline="0" dirty="0" smtClean="0"/>
                        <a:t>Criterios de evaluación Porcentaje</a:t>
                      </a:r>
                      <a:endParaRPr lang="es-MX" sz="1800" b="1" i="0" u="none" strike="noStrike" kern="1200" baseline="0" dirty="0" smtClean="0">
                        <a:solidFill>
                          <a:schemeClr val="tx1"/>
                        </a:solidFill>
                        <a:latin typeface="+mn-lt"/>
                        <a:ea typeface="+mn-ea"/>
                        <a:cs typeface="+mn-cs"/>
                      </a:endParaRPr>
                    </a:p>
                  </a:txBody>
                  <a:tcPr/>
                </a:tc>
                <a:tc>
                  <a:txBody>
                    <a:bodyPr/>
                    <a:lstStyle/>
                    <a:p>
                      <a:pPr algn="ctr"/>
                      <a:r>
                        <a:rPr lang="es-MX" sz="1800" u="none" strike="noStrike" kern="1200" baseline="0" dirty="0" smtClean="0"/>
                        <a:t>Porcentaje</a:t>
                      </a:r>
                      <a:endParaRPr lang="es-MX" sz="1800" b="1" i="0" u="none" strike="noStrike" kern="1200" baseline="0" dirty="0" smtClean="0">
                        <a:solidFill>
                          <a:schemeClr val="tx1"/>
                        </a:solidFill>
                        <a:latin typeface="+mn-lt"/>
                        <a:ea typeface="+mn-ea"/>
                        <a:cs typeface="+mn-cs"/>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1" u="none" strike="noStrike" kern="1200" baseline="0" dirty="0" smtClean="0"/>
                        <a:t>Asistencia </a:t>
                      </a:r>
                    </a:p>
                    <a:p>
                      <a:pPr algn="ctr"/>
                      <a:endParaRPr lang="es-MX" b="1" dirty="0">
                        <a:solidFill>
                          <a:schemeClr val="tx1"/>
                        </a:solidFill>
                      </a:endParaRPr>
                    </a:p>
                  </a:txBody>
                  <a:tcPr/>
                </a:tc>
                <a:tc>
                  <a:txBody>
                    <a:bodyPr/>
                    <a:lstStyle/>
                    <a:p>
                      <a:pPr algn="ctr"/>
                      <a:r>
                        <a:rPr lang="es-MX" b="1" dirty="0" smtClean="0"/>
                        <a:t>10%</a:t>
                      </a:r>
                      <a:endParaRPr lang="es-MX" b="1" dirty="0">
                        <a:solidFill>
                          <a:schemeClr val="tx1"/>
                        </a:solidFill>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1" u="none" strike="noStrike" kern="1200" baseline="0" dirty="0" smtClean="0"/>
                        <a:t>Blog </a:t>
                      </a:r>
                    </a:p>
                    <a:p>
                      <a:pPr algn="ctr"/>
                      <a:endParaRPr lang="es-MX" b="1" dirty="0">
                        <a:solidFill>
                          <a:schemeClr val="tx1"/>
                        </a:solidFill>
                      </a:endParaRPr>
                    </a:p>
                  </a:txBody>
                  <a:tcPr/>
                </a:tc>
                <a:tc>
                  <a:txBody>
                    <a:bodyPr/>
                    <a:lstStyle/>
                    <a:p>
                      <a:pPr algn="ctr"/>
                      <a:r>
                        <a:rPr lang="es-MX" b="1" dirty="0" smtClean="0"/>
                        <a:t>30%</a:t>
                      </a:r>
                      <a:endParaRPr lang="es-MX" b="1" dirty="0">
                        <a:solidFill>
                          <a:schemeClr val="tx1"/>
                        </a:solidFill>
                      </a:endParaRPr>
                    </a:p>
                  </a:txBody>
                  <a:tcPr/>
                </a:tc>
              </a:tr>
              <a:tr h="370840">
                <a:tc>
                  <a:txBody>
                    <a:bodyPr/>
                    <a:lstStyle/>
                    <a:p>
                      <a:pPr algn="ctr"/>
                      <a:r>
                        <a:rPr lang="es-MX" sz="1800" b="1" u="none" strike="noStrike" kern="1200" baseline="0" dirty="0" smtClean="0"/>
                        <a:t>Diseño de ambientes</a:t>
                      </a:r>
                    </a:p>
                    <a:p>
                      <a:pPr algn="ctr"/>
                      <a:r>
                        <a:rPr lang="es-MX" sz="1800" b="1" u="none" strike="noStrike" kern="1200" baseline="0" dirty="0" smtClean="0"/>
                        <a:t>o situaciones de aprendizaje</a:t>
                      </a:r>
                    </a:p>
                    <a:p>
                      <a:pPr algn="ctr"/>
                      <a:endParaRPr lang="es-MX" b="1" dirty="0">
                        <a:solidFill>
                          <a:schemeClr val="tx1"/>
                        </a:solidFill>
                      </a:endParaRPr>
                    </a:p>
                  </a:txBody>
                  <a:tcPr/>
                </a:tc>
                <a:tc>
                  <a:txBody>
                    <a:bodyPr/>
                    <a:lstStyle/>
                    <a:p>
                      <a:pPr algn="ctr"/>
                      <a:r>
                        <a:rPr lang="es-MX" b="1" dirty="0" smtClean="0"/>
                        <a:t>60%</a:t>
                      </a:r>
                      <a:endParaRPr lang="es-MX" b="1" dirty="0">
                        <a:solidFill>
                          <a:schemeClr val="tx1"/>
                        </a:solidFill>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1" u="none" strike="noStrike" kern="1200" baseline="0" dirty="0" smtClean="0"/>
                        <a:t>Total </a:t>
                      </a:r>
                      <a:endParaRPr lang="es-MX" b="1" dirty="0" smtClean="0"/>
                    </a:p>
                    <a:p>
                      <a:pPr algn="ctr"/>
                      <a:endParaRPr lang="es-MX" b="1" dirty="0">
                        <a:solidFill>
                          <a:schemeClr val="tx1"/>
                        </a:solidFill>
                      </a:endParaRPr>
                    </a:p>
                  </a:txBody>
                  <a:tcPr/>
                </a:tc>
                <a:tc>
                  <a:txBody>
                    <a:bodyPr/>
                    <a:lstStyle/>
                    <a:p>
                      <a:pPr algn="ctr"/>
                      <a:r>
                        <a:rPr lang="es-MX" b="1" dirty="0" smtClean="0"/>
                        <a:t>100%</a:t>
                      </a:r>
                      <a:endParaRPr lang="es-MX" b="1" dirty="0">
                        <a:solidFill>
                          <a:schemeClr val="tx1"/>
                        </a:solidFill>
                      </a:endParaRPr>
                    </a:p>
                  </a:txBody>
                  <a:tcPr/>
                </a:tc>
              </a:tr>
              <a:tr h="370840">
                <a:tc>
                  <a:txBody>
                    <a:bodyPr/>
                    <a:lstStyle/>
                    <a:p>
                      <a:pPr algn="ctr"/>
                      <a:endParaRPr lang="es-MX">
                        <a:solidFill>
                          <a:schemeClr val="tx1"/>
                        </a:solidFill>
                      </a:endParaRPr>
                    </a:p>
                  </a:txBody>
                  <a:tcPr/>
                </a:tc>
                <a:tc>
                  <a:txBody>
                    <a:bodyPr/>
                    <a:lstStyle/>
                    <a:p>
                      <a:pPr algn="ctr"/>
                      <a:endParaRPr lang="es-MX" dirty="0">
                        <a:solidFill>
                          <a:schemeClr val="tx1"/>
                        </a:solidFill>
                      </a:endParaRPr>
                    </a:p>
                  </a:txBody>
                  <a:tcPr/>
                </a:tc>
              </a:tr>
            </a:tbl>
          </a:graphicData>
        </a:graphic>
      </p:graphicFrame>
    </p:spTree>
    <p:extLst>
      <p:ext uri="{BB962C8B-B14F-4D97-AF65-F5344CB8AC3E}">
        <p14:creationId xmlns:p14="http://schemas.microsoft.com/office/powerpoint/2010/main" val="3749565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81094"/>
          </a:xfrm>
        </p:spPr>
        <p:txBody>
          <a:bodyPr/>
          <a:lstStyle/>
          <a:p>
            <a:r>
              <a:rPr lang="es-MX" b="1" dirty="0" smtClean="0"/>
              <a:t>UNIDAD I</a:t>
            </a:r>
            <a:endParaRPr lang="es-MX" b="1" dirty="0"/>
          </a:p>
        </p:txBody>
      </p:sp>
      <p:sp>
        <p:nvSpPr>
          <p:cNvPr id="3" name="Marcador de contenido 2"/>
          <p:cNvSpPr>
            <a:spLocks noGrp="1"/>
          </p:cNvSpPr>
          <p:nvPr>
            <p:ph idx="1"/>
          </p:nvPr>
        </p:nvSpPr>
        <p:spPr>
          <a:xfrm>
            <a:off x="628650" y="2975019"/>
            <a:ext cx="7886700" cy="2764061"/>
          </a:xfrm>
        </p:spPr>
        <p:txBody>
          <a:bodyPr/>
          <a:lstStyle/>
          <a:p>
            <a:r>
              <a:rPr lang="es-MX" b="1" dirty="0"/>
              <a:t>Propósito</a:t>
            </a:r>
          </a:p>
          <a:p>
            <a:pPr marL="0" indent="0" algn="just">
              <a:buNone/>
            </a:pPr>
            <a:endParaRPr lang="es-MX" dirty="0"/>
          </a:p>
          <a:p>
            <a:pPr marL="0" indent="0" algn="just">
              <a:buNone/>
            </a:pPr>
            <a:r>
              <a:rPr lang="es-MX" dirty="0" smtClean="0"/>
              <a:t>Analizar </a:t>
            </a:r>
            <a:r>
              <a:rPr lang="es-MX" dirty="0"/>
              <a:t>los fundamentos legales y principios filosóficos de la educación </a:t>
            </a:r>
            <a:r>
              <a:rPr lang="es-MX" dirty="0" smtClean="0"/>
              <a:t>en México </a:t>
            </a:r>
            <a:r>
              <a:rPr lang="es-MX" dirty="0"/>
              <a:t>para que su aplicación en la práctica educativa diaria favorezca el </a:t>
            </a:r>
            <a:r>
              <a:rPr lang="es-MX" dirty="0" smtClean="0"/>
              <a:t>logro de </a:t>
            </a:r>
            <a:r>
              <a:rPr lang="es-MX" dirty="0"/>
              <a:t>los aprendizajes en los alumnos.</a:t>
            </a: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65127"/>
            <a:ext cx="2857500" cy="2886075"/>
          </a:xfrm>
          <a:prstGeom prst="rect">
            <a:avLst/>
          </a:prstGeom>
        </p:spPr>
      </p:pic>
    </p:spTree>
    <p:extLst>
      <p:ext uri="{BB962C8B-B14F-4D97-AF65-F5344CB8AC3E}">
        <p14:creationId xmlns:p14="http://schemas.microsoft.com/office/powerpoint/2010/main" val="2256210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07027" y="347730"/>
            <a:ext cx="7886700" cy="5592843"/>
          </a:xfrm>
        </p:spPr>
        <p:txBody>
          <a:bodyPr>
            <a:normAutofit fontScale="92500" lnSpcReduction="20000"/>
          </a:bodyPr>
          <a:lstStyle/>
          <a:p>
            <a:pPr marL="0" lvl="0" indent="0">
              <a:buClr>
                <a:srgbClr val="C00000"/>
              </a:buClr>
              <a:buSzPct val="102000"/>
              <a:buNone/>
            </a:pPr>
            <a:r>
              <a:rPr lang="es-MX" sz="3500" dirty="0" smtClean="0">
                <a:latin typeface="Century Gothic" pitchFamily="34" charset="0"/>
              </a:rPr>
              <a:t>Temas</a:t>
            </a:r>
            <a:r>
              <a:rPr lang="es-MX" sz="3500" dirty="0" smtClean="0">
                <a:latin typeface="Century Gothic" pitchFamily="34" charset="0"/>
              </a:rPr>
              <a:t>:</a:t>
            </a:r>
            <a:endParaRPr lang="es-MX" sz="3500" dirty="0" smtClean="0">
              <a:latin typeface="Century Gothic" pitchFamily="34" charset="0"/>
            </a:endParaRPr>
          </a:p>
          <a:p>
            <a:pPr>
              <a:buClr>
                <a:srgbClr val="C00000"/>
              </a:buClr>
              <a:buFont typeface="Wingdings" panose="05000000000000000000" pitchFamily="2" charset="2"/>
              <a:buChar char="v"/>
            </a:pPr>
            <a:r>
              <a:rPr lang="es-MX" dirty="0"/>
              <a:t>Marco legal.</a:t>
            </a:r>
          </a:p>
          <a:p>
            <a:pPr>
              <a:buClr>
                <a:srgbClr val="C00000"/>
              </a:buClr>
            </a:pPr>
            <a:r>
              <a:rPr lang="es-MX" i="1" dirty="0"/>
              <a:t>Los artículos 3, 24, 31 y 130 constitucionales.</a:t>
            </a:r>
          </a:p>
          <a:p>
            <a:pPr>
              <a:buClr>
                <a:srgbClr val="C00000"/>
              </a:buClr>
            </a:pPr>
            <a:r>
              <a:rPr lang="es-MX" i="1" dirty="0"/>
              <a:t>La Ley General de Educación.</a:t>
            </a:r>
          </a:p>
          <a:p>
            <a:pPr>
              <a:buClr>
                <a:srgbClr val="C00000"/>
              </a:buClr>
              <a:buFont typeface="Wingdings" panose="05000000000000000000" pitchFamily="2" charset="2"/>
              <a:buChar char="v"/>
            </a:pPr>
            <a:r>
              <a:rPr lang="es-MX" dirty="0" smtClean="0"/>
              <a:t>Derechos </a:t>
            </a:r>
            <a:r>
              <a:rPr lang="es-MX" dirty="0"/>
              <a:t>humanos.</a:t>
            </a:r>
          </a:p>
          <a:p>
            <a:pPr>
              <a:buClr>
                <a:srgbClr val="C00000"/>
              </a:buClr>
            </a:pPr>
            <a:r>
              <a:rPr lang="es-MX" i="1" dirty="0"/>
              <a:t>Los derechos humanos en nuestro país.</a:t>
            </a:r>
          </a:p>
          <a:p>
            <a:pPr>
              <a:buClr>
                <a:srgbClr val="C00000"/>
              </a:buClr>
            </a:pPr>
            <a:r>
              <a:rPr lang="es-MX" i="1" dirty="0"/>
              <a:t>Los derechos de los niños</a:t>
            </a:r>
            <a:r>
              <a:rPr lang="es-MX" dirty="0"/>
              <a:t>.</a:t>
            </a:r>
          </a:p>
          <a:p>
            <a:pPr>
              <a:buClr>
                <a:srgbClr val="C00000"/>
              </a:buClr>
              <a:buFont typeface="Wingdings" panose="05000000000000000000" pitchFamily="2" charset="2"/>
              <a:buChar char="v"/>
            </a:pPr>
            <a:r>
              <a:rPr lang="es-MX" dirty="0" smtClean="0"/>
              <a:t>Implicaciones </a:t>
            </a:r>
            <a:r>
              <a:rPr lang="es-MX" dirty="0"/>
              <a:t>de las leyes y acuerdos internacionales en los planes y </a:t>
            </a:r>
            <a:r>
              <a:rPr lang="es-MX" dirty="0" smtClean="0"/>
              <a:t>programas de </a:t>
            </a:r>
            <a:r>
              <a:rPr lang="es-MX" dirty="0"/>
              <a:t>estudios de educación </a:t>
            </a:r>
            <a:r>
              <a:rPr lang="es-MX" dirty="0" smtClean="0"/>
              <a:t>básica.</a:t>
            </a:r>
          </a:p>
          <a:p>
            <a:pPr>
              <a:buClr>
                <a:srgbClr val="C00000"/>
              </a:buClr>
            </a:pPr>
            <a:r>
              <a:rPr lang="es-MX" i="1" dirty="0" smtClean="0"/>
              <a:t>Acuerdo </a:t>
            </a:r>
            <a:r>
              <a:rPr lang="es-MX" i="1" dirty="0"/>
              <a:t>número 592, por el que se establecen la articulación de la </a:t>
            </a:r>
            <a:r>
              <a:rPr lang="es-MX" i="1" dirty="0" smtClean="0"/>
              <a:t>Educación Básica.</a:t>
            </a:r>
          </a:p>
          <a:p>
            <a:pPr>
              <a:buClr>
                <a:srgbClr val="C00000"/>
              </a:buClr>
            </a:pPr>
            <a:r>
              <a:rPr lang="es-MX" i="1" dirty="0" smtClean="0"/>
              <a:t>Acuerdo </a:t>
            </a:r>
            <a:r>
              <a:rPr lang="es-MX" i="1" dirty="0"/>
              <a:t>número 696, por el que se establecen normas generales para </a:t>
            </a:r>
            <a:r>
              <a:rPr lang="es-MX" i="1" dirty="0" smtClean="0"/>
              <a:t>la evaluación</a:t>
            </a:r>
            <a:r>
              <a:rPr lang="es-MX" i="1" dirty="0"/>
              <a:t>, acreditación, promoción y certificación en Educación Básica.</a:t>
            </a:r>
            <a:endParaRPr lang="es-MX" dirty="0"/>
          </a:p>
          <a:p>
            <a:pPr>
              <a:buClr>
                <a:srgbClr val="C00000"/>
              </a:buClr>
              <a:buFont typeface="Wingdings" panose="05000000000000000000" pitchFamily="2" charset="2"/>
              <a:buChar char="v"/>
            </a:pPr>
            <a:endParaRPr lang="es-MX" dirty="0"/>
          </a:p>
          <a:p>
            <a:pPr marL="0" indent="0">
              <a:buNone/>
            </a:pPr>
            <a:endParaRPr lang="es-MX" dirty="0"/>
          </a:p>
        </p:txBody>
      </p:sp>
    </p:spTree>
    <p:extLst>
      <p:ext uri="{BB962C8B-B14F-4D97-AF65-F5344CB8AC3E}">
        <p14:creationId xmlns:p14="http://schemas.microsoft.com/office/powerpoint/2010/main" val="282685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3162" y="561069"/>
            <a:ext cx="7886700" cy="510085"/>
          </a:xfrm>
        </p:spPr>
        <p:txBody>
          <a:bodyPr>
            <a:normAutofit fontScale="90000"/>
          </a:bodyPr>
          <a:lstStyle/>
          <a:p>
            <a:pPr algn="ctr"/>
            <a:r>
              <a:rPr lang="es-MX" dirty="0" smtClean="0"/>
              <a:t>Actividades</a:t>
            </a:r>
            <a:endParaRPr lang="es-MX" dirty="0"/>
          </a:p>
        </p:txBody>
      </p:sp>
      <p:sp>
        <p:nvSpPr>
          <p:cNvPr id="3" name="Marcador de contenido 2"/>
          <p:cNvSpPr>
            <a:spLocks noGrp="1"/>
          </p:cNvSpPr>
          <p:nvPr>
            <p:ph idx="1"/>
          </p:nvPr>
        </p:nvSpPr>
        <p:spPr>
          <a:xfrm>
            <a:off x="628649" y="1071154"/>
            <a:ext cx="8071213" cy="4493623"/>
          </a:xfrm>
        </p:spPr>
        <p:txBody>
          <a:bodyPr/>
          <a:lstStyle/>
          <a:p>
            <a:pPr algn="just">
              <a:buClr>
                <a:srgbClr val="FFC000"/>
              </a:buClr>
              <a:buSzPct val="110000"/>
              <a:buFont typeface="Wingdings" panose="05000000000000000000" pitchFamily="2" charset="2"/>
              <a:buChar char="ü"/>
            </a:pPr>
            <a:endParaRPr lang="es-ES" dirty="0" smtClean="0"/>
          </a:p>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130" y="154145"/>
            <a:ext cx="1068040" cy="1062673"/>
          </a:xfrm>
          <a:prstGeom prst="rect">
            <a:avLst/>
          </a:prstGeom>
        </p:spPr>
      </p:pic>
      <p:sp>
        <p:nvSpPr>
          <p:cNvPr id="5" name="Rectángulo 4"/>
          <p:cNvSpPr/>
          <p:nvPr/>
        </p:nvSpPr>
        <p:spPr>
          <a:xfrm>
            <a:off x="628649" y="1581239"/>
            <a:ext cx="8174244" cy="4208315"/>
          </a:xfrm>
          <a:prstGeom prst="rect">
            <a:avLst/>
          </a:prstGeom>
        </p:spPr>
        <p:txBody>
          <a:bodyPr wrap="square">
            <a:spAutoFit/>
          </a:bodyPr>
          <a:lstStyle/>
          <a:p>
            <a:pPr marL="285750" indent="-285750" algn="just">
              <a:lnSpc>
                <a:spcPct val="115000"/>
              </a:lnSpc>
              <a:spcAft>
                <a:spcPts val="600"/>
              </a:spcAft>
              <a:buClr>
                <a:srgbClr val="C00000"/>
              </a:buClr>
              <a:buFont typeface="Wingdings" panose="05000000000000000000" pitchFamily="2" charset="2"/>
              <a:buChar char="q"/>
            </a:pPr>
            <a:r>
              <a:rPr lang="es-MX" dirty="0">
                <a:latin typeface="Arial" panose="020B0604020202020204" pitchFamily="34" charset="0"/>
                <a:ea typeface="Calibri" panose="020F0502020204030204" pitchFamily="34" charset="0"/>
                <a:cs typeface="Times New Roman" panose="02020603050405020304" pitchFamily="18" charset="0"/>
              </a:rPr>
              <a:t>Realizar una entrevista a tres compañeros con las siguientes preguntas:</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buClr>
                <a:srgbClr val="C00000"/>
              </a:buClr>
            </a:pPr>
            <a:r>
              <a:rPr lang="es-MX" dirty="0">
                <a:latin typeface="Arial" panose="020B0604020202020204" pitchFamily="34" charset="0"/>
                <a:ea typeface="Calibri" panose="020F0502020204030204" pitchFamily="34" charset="0"/>
                <a:cs typeface="Times New Roman" panose="02020603050405020304" pitchFamily="18" charset="0"/>
              </a:rPr>
              <a:t>¿Cómo entiendes el carácter nacional, laico, gratuito y obligatorio de la educación básica? Nombra tres derechos humanos y tres derechos de los niños. ¿Cuáles son los elementos principales del plan de estudios de educación básica? ¿De qué trata el Acuerdo 592? ¿Qué puedes decir respecto al Acuerdo 696?</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600"/>
              </a:spcAft>
              <a:buClr>
                <a:srgbClr val="C00000"/>
              </a:buClr>
              <a:buFont typeface="Wingdings" panose="05000000000000000000" pitchFamily="2" charset="2"/>
              <a:buChar char="q"/>
            </a:pPr>
            <a:r>
              <a:rPr lang="es-MX" dirty="0">
                <a:latin typeface="Arial" panose="020B0604020202020204" pitchFamily="34" charset="0"/>
                <a:ea typeface="Calibri" panose="020F0502020204030204" pitchFamily="34" charset="0"/>
                <a:cs typeface="Times New Roman" panose="02020603050405020304" pitchFamily="18" charset="0"/>
              </a:rPr>
              <a:t>Indagar y reflexionar sobre las preguntas en grupo y realizar un análisis cualitativo donde se expongan las razones, ideas, concepciones y creencias que tienen respeto al carácter nacional, laico, gratuito y obligatorio de la educación básica.</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C00000"/>
              </a:buClr>
              <a:buFont typeface="Wingdings" panose="05000000000000000000" pitchFamily="2" charset="2"/>
              <a:buChar char="q"/>
            </a:pPr>
            <a:r>
              <a:rPr lang="es-MX" dirty="0">
                <a:latin typeface="Arial" panose="020B0604020202020204" pitchFamily="34" charset="0"/>
                <a:ea typeface="Calibri" panose="020F0502020204030204" pitchFamily="34" charset="0"/>
              </a:rPr>
              <a:t>Elaborar de manera individual conclusiones y subirlas a la plataforma a través de un foro.</a:t>
            </a:r>
            <a:endParaRPr lang="es-MX" dirty="0"/>
          </a:p>
        </p:txBody>
      </p:sp>
    </p:spTree>
    <p:extLst>
      <p:ext uri="{BB962C8B-B14F-4D97-AF65-F5344CB8AC3E}">
        <p14:creationId xmlns:p14="http://schemas.microsoft.com/office/powerpoint/2010/main" val="3603513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TotalTime>
  <Words>2766</Words>
  <Application>Microsoft Office PowerPoint</Application>
  <PresentationFormat>Carta (216 x 279 mm)</PresentationFormat>
  <Paragraphs>173</Paragraphs>
  <Slides>25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Arial</vt:lpstr>
      <vt:lpstr>Calibri</vt:lpstr>
      <vt:lpstr>Calibri Light</vt:lpstr>
      <vt:lpstr>Century Gothic</vt:lpstr>
      <vt:lpstr>Franklin Gothic Book</vt:lpstr>
      <vt:lpstr>Times New Roman</vt:lpstr>
      <vt:lpstr>Wingdings</vt:lpstr>
      <vt:lpstr>Tema de Office</vt:lpstr>
      <vt:lpstr>Presentación de PowerPoint</vt:lpstr>
      <vt:lpstr>COMPROMISO ÉTICO </vt:lpstr>
      <vt:lpstr>Presentación de PowerPoint</vt:lpstr>
      <vt:lpstr>Presentación de PowerPoint</vt:lpstr>
      <vt:lpstr>SUGERENCIAS DE EVALUACIÓN</vt:lpstr>
      <vt:lpstr>Criterios generales para la evaluación del módulo</vt:lpstr>
      <vt:lpstr>UNIDAD I</vt:lpstr>
      <vt:lpstr>Presentación de PowerPoint</vt:lpstr>
      <vt:lpstr>Actividades</vt:lpstr>
      <vt:lpstr>Actividades</vt:lpstr>
      <vt:lpstr>Actividades</vt:lpstr>
      <vt:lpstr>Actividades</vt:lpstr>
      <vt:lpstr>Producto</vt:lpstr>
      <vt:lpstr>Bibliografía</vt:lpstr>
      <vt:lpstr>UNIDAD II</vt:lpstr>
      <vt:lpstr>          </vt:lpstr>
      <vt:lpstr>Actividades </vt:lpstr>
      <vt:lpstr>Actividades </vt:lpstr>
      <vt:lpstr>Actividades </vt:lpstr>
      <vt:lpstr>Actividades </vt:lpstr>
      <vt:lpstr>Producto</vt:lpstr>
      <vt:lpstr>Bibliografía</vt:lpstr>
      <vt:lpstr>Actividades</vt:lpstr>
      <vt:lpstr>Producto</vt:lpstr>
      <vt:lpstr>Bibliografía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MODULO I.  Aspectos curriculares de la educación básica</dc:title>
  <dc:creator>Usuario</dc:creator>
  <cp:lastModifiedBy>Usuario</cp:lastModifiedBy>
  <cp:revision>37</cp:revision>
  <dcterms:created xsi:type="dcterms:W3CDTF">2015-02-04T15:48:22Z</dcterms:created>
  <dcterms:modified xsi:type="dcterms:W3CDTF">2015-03-11T17:56:50Z</dcterms:modified>
</cp:coreProperties>
</file>