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23" r:id="rId3"/>
    <p:sldId id="313" r:id="rId4"/>
    <p:sldId id="314" r:id="rId5"/>
    <p:sldId id="318" r:id="rId6"/>
    <p:sldId id="319" r:id="rId7"/>
    <p:sldId id="320" r:id="rId8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5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B120-D1E6-4869-A587-30A190833847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A56D-6AFC-4D80-AB92-766567ABD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807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B120-D1E6-4869-A587-30A190833847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A56D-6AFC-4D80-AB92-766567ABD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918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B120-D1E6-4869-A587-30A190833847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A56D-6AFC-4D80-AB92-766567ABD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79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B120-D1E6-4869-A587-30A190833847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A56D-6AFC-4D80-AB92-766567ABD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211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90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90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B120-D1E6-4869-A587-30A190833847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A56D-6AFC-4D80-AB92-766567ABD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58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B120-D1E6-4869-A587-30A190833847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A56D-6AFC-4D80-AB92-766567ABD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85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3" y="365128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3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B120-D1E6-4869-A587-30A190833847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A56D-6AFC-4D80-AB92-766567ABD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905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B120-D1E6-4869-A587-30A190833847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A56D-6AFC-4D80-AB92-766567ABD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474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B120-D1E6-4869-A587-30A190833847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A56D-6AFC-4D80-AB92-766567ABD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715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3" y="987428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B120-D1E6-4869-A587-30A190833847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A56D-6AFC-4D80-AB92-766567ABD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13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3" y="987428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B120-D1E6-4869-A587-30A190833847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A56D-6AFC-4D80-AB92-766567ABD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930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7B120-D1E6-4869-A587-30A190833847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CA56D-6AFC-4D80-AB92-766567ABD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952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62178" y="3827976"/>
            <a:ext cx="5261317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800" dirty="0" smtClean="0"/>
              <a:t>Lección 1: </a:t>
            </a:r>
          </a:p>
          <a:p>
            <a:pPr algn="ctr"/>
            <a:r>
              <a:rPr lang="es-MX" sz="2800" dirty="0" smtClean="0"/>
              <a:t>Aprendizajes Claves para la Educación Integral. </a:t>
            </a:r>
          </a:p>
          <a:p>
            <a:pPr algn="ctr"/>
            <a:r>
              <a:rPr lang="es-MX" sz="2800" dirty="0" smtClean="0"/>
              <a:t>Plan y Programas de Estudio.</a:t>
            </a:r>
            <a:endParaRPr lang="es-ES" sz="2800" dirty="0"/>
          </a:p>
        </p:txBody>
      </p:sp>
      <p:pic>
        <p:nvPicPr>
          <p:cNvPr id="3" name="Picture 2" descr="Resultado de imagen para crayola anim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05" y="3445775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557932" y="6105378"/>
            <a:ext cx="29260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EVIDENCIAS DE TRABAJO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28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5994" y="1872611"/>
            <a:ext cx="7684413" cy="36568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Actividad </a:t>
            </a:r>
            <a:r>
              <a:rPr lang="es-MX" dirty="0" smtClean="0"/>
              <a:t>2. </a:t>
            </a:r>
            <a:r>
              <a:rPr lang="es-MX" dirty="0"/>
              <a:t>Explora tus ideas.</a:t>
            </a:r>
          </a:p>
          <a:p>
            <a:pPr marL="0" indent="0" algn="just">
              <a:buNone/>
            </a:pPr>
            <a:r>
              <a:rPr lang="es-MX" dirty="0" smtClean="0"/>
              <a:t>En </a:t>
            </a:r>
            <a:r>
              <a:rPr lang="es-MX" dirty="0"/>
              <a:t>la plataforma sube un archivo en Word donde respondas a la siguiente pregunta: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 smtClean="0"/>
              <a:t>  </a:t>
            </a:r>
            <a:r>
              <a:rPr lang="es-MX" dirty="0" smtClean="0"/>
              <a:t>¿ </a:t>
            </a:r>
            <a:r>
              <a:rPr lang="es-MX" dirty="0"/>
              <a:t>Porque se aprende?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 err="1" smtClean="0"/>
              <a:t>Sitú</a:t>
            </a:r>
            <a:r>
              <a:rPr lang="es-MX" dirty="0" smtClean="0"/>
              <a:t> </a:t>
            </a:r>
            <a:r>
              <a:rPr lang="es-MX" dirty="0"/>
              <a:t>tu respuesta en el contexto de tu labor educativa.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4" y="145895"/>
            <a:ext cx="3497704" cy="17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nos 1"/>
          <p:cNvSpPr/>
          <p:nvPr/>
        </p:nvSpPr>
        <p:spPr>
          <a:xfrm>
            <a:off x="703385" y="1872611"/>
            <a:ext cx="6569612" cy="4571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9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507670" y="629645"/>
            <a:ext cx="8190467" cy="44926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2400" dirty="0"/>
          </a:p>
          <a:p>
            <a:r>
              <a:rPr lang="es-MX" dirty="0" smtClean="0"/>
              <a:t>Actividad 4. </a:t>
            </a:r>
            <a:r>
              <a:rPr lang="es-ES" dirty="0" smtClean="0"/>
              <a:t>Elabora </a:t>
            </a:r>
            <a:r>
              <a:rPr lang="es-ES" dirty="0"/>
              <a:t>una tabla donde anotes las ideas que más te llamaron la atención</a:t>
            </a:r>
            <a:r>
              <a:rPr lang="es-ES" sz="2400" dirty="0" smtClean="0"/>
              <a:t>:</a:t>
            </a:r>
          </a:p>
          <a:p>
            <a:r>
              <a:rPr lang="es-ES" sz="2400" dirty="0"/>
              <a:t>Con las que más me identifico </a:t>
            </a:r>
            <a:endParaRPr lang="es-ES" sz="2400" dirty="0" smtClean="0"/>
          </a:p>
          <a:p>
            <a:r>
              <a:rPr lang="es-ES" sz="2400" dirty="0" smtClean="0"/>
              <a:t>Que </a:t>
            </a:r>
            <a:r>
              <a:rPr lang="es-ES" sz="2400" dirty="0"/>
              <a:t>no comparto o comparto menos </a:t>
            </a:r>
            <a:endParaRPr lang="es-ES" sz="2400" dirty="0" smtClean="0"/>
          </a:p>
          <a:p>
            <a:r>
              <a:rPr lang="es-ES" sz="2400" dirty="0" smtClean="0"/>
              <a:t>Que </a:t>
            </a:r>
            <a:r>
              <a:rPr lang="es-ES" sz="2400" dirty="0"/>
              <a:t>no me quedan claras o me parecen más confusas</a:t>
            </a:r>
            <a:endParaRPr lang="es-MX" sz="2400" dirty="0"/>
          </a:p>
          <a:p>
            <a:pPr marL="0" indent="0" algn="r">
              <a:buNone/>
            </a:pPr>
            <a:r>
              <a:rPr lang="es-ES" dirty="0" smtClean="0"/>
              <a:t>      </a:t>
            </a:r>
            <a:r>
              <a:rPr lang="es-MX" dirty="0" smtClean="0"/>
              <a:t>                                                              </a:t>
            </a:r>
          </a:p>
          <a:p>
            <a:pPr marL="0" indent="0">
              <a:buNone/>
            </a:pPr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5" name="AutoShape 8" descr="Resultado de imagen para pregunta"/>
          <p:cNvSpPr>
            <a:spLocks noChangeAspect="1" noChangeArrowheads="1"/>
          </p:cNvSpPr>
          <p:nvPr/>
        </p:nvSpPr>
        <p:spPr bwMode="auto">
          <a:xfrm>
            <a:off x="202871" y="-1299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12" descr="Resultado de imagen para pregun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7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5994" y="1012372"/>
            <a:ext cx="7886700" cy="4810865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Actividad </a:t>
            </a:r>
            <a:r>
              <a:rPr lang="es-MX" dirty="0"/>
              <a:t>5</a:t>
            </a:r>
            <a:r>
              <a:rPr lang="es-MX" dirty="0" smtClean="0"/>
              <a:t>. </a:t>
            </a:r>
            <a:r>
              <a:rPr lang="es-ES" dirty="0"/>
              <a:t>A partir de estas ideas, identifica los cinco pilares o ejes que sustentan el </a:t>
            </a:r>
            <a:r>
              <a:rPr lang="es-ES" dirty="0" smtClean="0"/>
              <a:t>Modelo Educativo </a:t>
            </a:r>
            <a:r>
              <a:rPr lang="es-ES" dirty="0"/>
              <a:t>y reflexiona sobre las siguientes cuestiones.</a:t>
            </a:r>
          </a:p>
          <a:p>
            <a:pPr algn="just"/>
            <a:r>
              <a:rPr lang="es-ES" dirty="0" smtClean="0"/>
              <a:t>¿</a:t>
            </a:r>
            <a:r>
              <a:rPr lang="es-ES" dirty="0"/>
              <a:t>Por qué es importante poner al centro la escuela en su contexto educativo?</a:t>
            </a:r>
          </a:p>
          <a:p>
            <a:pPr algn="just"/>
            <a:r>
              <a:rPr lang="es-ES" dirty="0" smtClean="0"/>
              <a:t>¿</a:t>
            </a:r>
            <a:r>
              <a:rPr lang="es-ES" dirty="0"/>
              <a:t>Qué acciones se pueden implementar en su comunidad y qué dificultades habría que sortear?</a:t>
            </a:r>
          </a:p>
          <a:p>
            <a:pPr algn="just"/>
            <a:r>
              <a:rPr lang="es-ES" dirty="0" smtClean="0"/>
              <a:t>¿</a:t>
            </a:r>
            <a:r>
              <a:rPr lang="es-ES" dirty="0"/>
              <a:t>Cómo se pueden mejorar las prácticas educativas para coadyuvar a que los </a:t>
            </a:r>
            <a:r>
              <a:rPr lang="es-ES" dirty="0" smtClean="0"/>
              <a:t>alumnos desarrollen </a:t>
            </a:r>
            <a:r>
              <a:rPr lang="es-ES" dirty="0"/>
              <a:t>su potencial?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12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6786" y="601735"/>
            <a:ext cx="7886700" cy="4926867"/>
          </a:xfrm>
        </p:spPr>
        <p:txBody>
          <a:bodyPr>
            <a:normAutofit/>
          </a:bodyPr>
          <a:lstStyle/>
          <a:p>
            <a:r>
              <a:rPr lang="es-ES" dirty="0" smtClean="0"/>
              <a:t>Actividad 6. Observa el siguiente video y responde las preguntas que se plantean.</a:t>
            </a:r>
            <a:endParaRPr lang="es-MX" dirty="0"/>
          </a:p>
          <a:p>
            <a:pPr marL="0" indent="0" algn="just">
              <a:buNone/>
            </a:pPr>
            <a:r>
              <a:rPr lang="es-ES" dirty="0"/>
              <a:t>¿Cuáles son las características de tu comunidad escolar</a:t>
            </a:r>
            <a:r>
              <a:rPr lang="es-ES" dirty="0" smtClean="0"/>
              <a:t>?</a:t>
            </a:r>
          </a:p>
          <a:p>
            <a:pPr marL="0" indent="0" algn="just">
              <a:buNone/>
            </a:pPr>
            <a:r>
              <a:rPr lang="es-ES" dirty="0" smtClean="0"/>
              <a:t>¿Cómo </a:t>
            </a:r>
            <a:r>
              <a:rPr lang="es-ES" dirty="0"/>
              <a:t>colaboro para lograr </a:t>
            </a:r>
            <a:r>
              <a:rPr lang="es-ES" dirty="0" smtClean="0"/>
              <a:t>que la </a:t>
            </a:r>
            <a:r>
              <a:rPr lang="es-ES" dirty="0"/>
              <a:t>educación sea inclusiva? Indica tres acciones que puedes llevar a cabo, tres que </a:t>
            </a:r>
            <a:r>
              <a:rPr lang="es-ES" dirty="0" smtClean="0"/>
              <a:t>puede llevar </a:t>
            </a:r>
            <a:r>
              <a:rPr lang="es-ES" dirty="0"/>
              <a:t>a cabo la escuela y tres que puede llevar a cabo la autoridad educativa.</a:t>
            </a:r>
          </a:p>
          <a:p>
            <a:pPr marL="0" indent="0" algn="just">
              <a:buNone/>
            </a:pPr>
            <a:r>
              <a:rPr lang="es-ES" dirty="0" smtClean="0"/>
              <a:t>¿</a:t>
            </a:r>
            <a:r>
              <a:rPr lang="es-ES" dirty="0"/>
              <a:t>Cuál consideras que es una educación integral y cómo lograrla?</a:t>
            </a:r>
          </a:p>
        </p:txBody>
      </p:sp>
    </p:spTree>
    <p:extLst>
      <p:ext uri="{BB962C8B-B14F-4D97-AF65-F5344CB8AC3E}">
        <p14:creationId xmlns:p14="http://schemas.microsoft.com/office/powerpoint/2010/main" val="37277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1" y="422031"/>
            <a:ext cx="7886700" cy="5754932"/>
          </a:xfrm>
        </p:spPr>
        <p:txBody>
          <a:bodyPr/>
          <a:lstStyle/>
          <a:p>
            <a:pPr algn="just"/>
            <a:r>
              <a:rPr lang="es-ES" dirty="0"/>
              <a:t>Actividad </a:t>
            </a:r>
            <a:r>
              <a:rPr lang="es-ES" dirty="0" smtClean="0"/>
              <a:t>7. Desarrolla </a:t>
            </a:r>
            <a:r>
              <a:rPr lang="es-ES" dirty="0"/>
              <a:t>un esquema u organizador gráfico en donde plasmes las ideas vertidas en la a</a:t>
            </a:r>
            <a:r>
              <a:rPr lang="es-ES" dirty="0" smtClean="0"/>
              <a:t>ctividad 2 con </a:t>
            </a:r>
            <a:r>
              <a:rPr lang="es-ES" dirty="0"/>
              <a:t>el propósito de identificar los conceptos principales. Incluye estrategias para transmitirlo a </a:t>
            </a:r>
            <a:r>
              <a:rPr lang="es-ES" dirty="0" smtClean="0"/>
              <a:t>los actores </a:t>
            </a:r>
            <a:r>
              <a:rPr lang="es-ES" dirty="0"/>
              <a:t>educativos involucrados en tu comunidad para contextualizarlos en los retos que implica </a:t>
            </a:r>
            <a:r>
              <a:rPr lang="es-ES" dirty="0" smtClean="0"/>
              <a:t>el Modelo </a:t>
            </a:r>
            <a:r>
              <a:rPr lang="es-ES" dirty="0"/>
              <a:t>Educativo. </a:t>
            </a:r>
            <a:endParaRPr lang="es-ES" dirty="0" smtClean="0"/>
          </a:p>
          <a:p>
            <a:pPr algn="just"/>
            <a:endParaRPr lang="es-ES" dirty="0"/>
          </a:p>
          <a:p>
            <a:pPr algn="r"/>
            <a:r>
              <a:rPr lang="es-ES" dirty="0" smtClean="0"/>
              <a:t>Sube el esquema en la plataforma </a:t>
            </a:r>
            <a:endParaRPr lang="es-ES" dirty="0"/>
          </a:p>
        </p:txBody>
      </p:sp>
      <p:pic>
        <p:nvPicPr>
          <p:cNvPr id="4100" name="Picture 4" descr="Resultado de imagen para computadoras animad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04" y="3299497"/>
            <a:ext cx="1583097" cy="158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9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0504" y="492369"/>
            <a:ext cx="8187397" cy="5909677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Actividad </a:t>
            </a:r>
            <a:r>
              <a:rPr lang="es-ES" dirty="0" smtClean="0"/>
              <a:t>8. Elabora un </a:t>
            </a:r>
            <a:r>
              <a:rPr lang="es-ES" dirty="0"/>
              <a:t>texto en el que especifiques las coincidencias y diferencias de estos tres puntos en relación con tu respuesta a la pregunta: </a:t>
            </a:r>
            <a:endParaRPr lang="es-ES" dirty="0" smtClean="0"/>
          </a:p>
          <a:p>
            <a:r>
              <a:rPr lang="es-ES" dirty="0" smtClean="0"/>
              <a:t>¿</a:t>
            </a:r>
            <a:r>
              <a:rPr lang="es-ES" dirty="0"/>
              <a:t>para qué se aprende? </a:t>
            </a:r>
            <a:endParaRPr lang="es-ES" dirty="0" smtClean="0"/>
          </a:p>
          <a:p>
            <a:pPr algn="just"/>
            <a:r>
              <a:rPr lang="es-ES" dirty="0" smtClean="0"/>
              <a:t>Actividad 9. Consulta </a:t>
            </a:r>
            <a:r>
              <a:rPr lang="es-ES" dirty="0"/>
              <a:t>el documento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Los fines de la educación </a:t>
            </a:r>
            <a:r>
              <a:rPr lang="es-ES" dirty="0"/>
              <a:t>(Aprendizajes Clave para la educación integral. Plan y programas de estudio para la educación básica, pp.19-23) y describe los tres puntos correspondientes a Los mexicanos que queremos formar. Elige aquellos que apoyen a formar mexicanos que logren el perfil de egreso de la educación obligatoria. </a:t>
            </a:r>
            <a:endParaRPr lang="es-ES" dirty="0" smtClean="0"/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dirty="0"/>
              <a:t>Ciudadanos libres </a:t>
            </a:r>
            <a:endParaRPr lang="es-ES" dirty="0" smtClean="0"/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dirty="0" smtClean="0"/>
              <a:t>Ciudadanos </a:t>
            </a:r>
            <a:r>
              <a:rPr lang="es-ES" dirty="0"/>
              <a:t>participativos </a:t>
            </a:r>
            <a:endParaRPr lang="es-ES" dirty="0" smtClean="0"/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dirty="0" smtClean="0"/>
              <a:t>Ciudadanos </a:t>
            </a:r>
            <a:r>
              <a:rPr lang="es-ES" dirty="0"/>
              <a:t>informados </a:t>
            </a:r>
            <a:endParaRPr lang="es-ES" dirty="0" smtClean="0"/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dirty="0" smtClean="0"/>
              <a:t>Capaces </a:t>
            </a:r>
            <a:r>
              <a:rPr lang="es-ES" dirty="0"/>
              <a:t>de ejercer y defender sus derechos </a:t>
            </a:r>
            <a:endParaRPr lang="es-ES" dirty="0" smtClean="0"/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dirty="0" smtClean="0"/>
              <a:t>Personas </a:t>
            </a:r>
            <a:r>
              <a:rPr lang="es-ES" dirty="0"/>
              <a:t>motivadas </a:t>
            </a:r>
            <a:endParaRPr lang="es-ES" dirty="0" smtClean="0"/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dirty="0" smtClean="0"/>
              <a:t>Personas </a:t>
            </a:r>
            <a:r>
              <a:rPr lang="es-ES" dirty="0"/>
              <a:t>dispuestas a mejorar su entorno </a:t>
            </a:r>
            <a:endParaRPr lang="es-ES" dirty="0" smtClean="0"/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dirty="0" smtClean="0"/>
              <a:t>Capaces </a:t>
            </a:r>
            <a:r>
              <a:rPr lang="es-ES" dirty="0"/>
              <a:t>de lograr su desarrollo personal </a:t>
            </a:r>
            <a:endParaRPr lang="es-ES" dirty="0" smtClean="0"/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dirty="0" smtClean="0"/>
              <a:t>Continuar </a:t>
            </a:r>
            <a:r>
              <a:rPr lang="es-ES" dirty="0"/>
              <a:t>aprendiendo</a:t>
            </a:r>
          </a:p>
        </p:txBody>
      </p:sp>
      <p:pic>
        <p:nvPicPr>
          <p:cNvPr id="4" name="Picture 2" descr="Resultado de imagen para crayola anim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70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crayola anim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56" y="1256770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793</TotalTime>
  <Words>431</Words>
  <Application>Microsoft Office PowerPoint</Application>
  <PresentationFormat>Carta (216 x 279 mm)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 I.  Aspectos curriculares de la educación básica</dc:title>
  <dc:creator>Usuario</dc:creator>
  <cp:lastModifiedBy>Secretaria</cp:lastModifiedBy>
  <cp:revision>58</cp:revision>
  <dcterms:created xsi:type="dcterms:W3CDTF">2015-02-04T15:48:22Z</dcterms:created>
  <dcterms:modified xsi:type="dcterms:W3CDTF">2018-08-31T16:47:24Z</dcterms:modified>
</cp:coreProperties>
</file>