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3" r:id="rId4"/>
    <p:sldId id="264" r:id="rId5"/>
    <p:sldId id="265" r:id="rId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4660"/>
  </p:normalViewPr>
  <p:slideViewPr>
    <p:cSldViewPr snapToGrid="0">
      <p:cViewPr varScale="1">
        <p:scale>
          <a:sx n="91" d="100"/>
          <a:sy n="91" d="100"/>
        </p:scale>
        <p:origin x="12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4"/>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8"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85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02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3" y="365127"/>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3" y="365127"/>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00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49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3" y="1709742"/>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3"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16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81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91" y="365129"/>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9" y="1681164"/>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5" y="1681164"/>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5"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02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45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7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92"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73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92" y="987429"/>
            <a:ext cx="6172201"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8" indent="0">
              <a:buNone/>
              <a:defRPr sz="2000"/>
            </a:lvl9pPr>
          </a:lstStyle>
          <a:p>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15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1"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648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8"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3" name="Picture 2" descr="Resultado de imagen para crayola anim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6506" y="3445776"/>
            <a:ext cx="829163" cy="7644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081932" y="6105378"/>
            <a:ext cx="2926080" cy="369332"/>
          </a:xfrm>
          <a:prstGeom prst="rect">
            <a:avLst/>
          </a:prstGeom>
          <a:solidFill>
            <a:schemeClr val="accent6">
              <a:lumMod val="60000"/>
              <a:lumOff val="4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EVIDENCIAS DE TRABAJO</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p:cNvPicPr>
            <a:picLocks noChangeAspect="1" noChangeArrowheads="1"/>
          </p:cNvPicPr>
          <p:nvPr/>
        </p:nvPicPr>
        <p:blipFill>
          <a:blip r:embed="rId5"/>
          <a:srcRect l="11071" t="19896" r="33929" b="9629"/>
          <a:stretch>
            <a:fillRect/>
          </a:stretch>
        </p:blipFill>
        <p:spPr bwMode="auto">
          <a:xfrm>
            <a:off x="2438379" y="972465"/>
            <a:ext cx="6705600" cy="4833257"/>
          </a:xfrm>
          <a:prstGeom prst="rect">
            <a:avLst/>
          </a:prstGeom>
          <a:noFill/>
          <a:ln w="9525">
            <a:noFill/>
            <a:miter lim="800000"/>
            <a:headEnd/>
            <a:tailEnd/>
          </a:ln>
          <a:effectLst/>
        </p:spPr>
      </p:pic>
    </p:spTree>
    <p:extLst>
      <p:ext uri="{BB962C8B-B14F-4D97-AF65-F5344CB8AC3E}">
        <p14:creationId xmlns:p14="http://schemas.microsoft.com/office/powerpoint/2010/main" val="2722635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crayola anim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6506" y="3445776"/>
            <a:ext cx="829163" cy="7644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081932" y="6105378"/>
            <a:ext cx="292608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es-MX" dirty="0">
                <a:solidFill>
                  <a:prstClr val="black"/>
                </a:solidFill>
              </a:rPr>
              <a:t>EVIDENCIAS DE TRABAJO</a:t>
            </a:r>
            <a:endParaRPr lang="es-ES" dirty="0">
              <a:solidFill>
                <a:prstClr val="black"/>
              </a:solidFill>
            </a:endParaRPr>
          </a:p>
        </p:txBody>
      </p:sp>
      <p:pic>
        <p:nvPicPr>
          <p:cNvPr id="1026" name="Picture 2"/>
          <p:cNvPicPr>
            <a:picLocks noChangeAspect="1" noChangeArrowheads="1"/>
          </p:cNvPicPr>
          <p:nvPr/>
        </p:nvPicPr>
        <p:blipFill>
          <a:blip r:embed="rId3"/>
          <a:srcRect l="11786" t="42259" r="38810" b="22751"/>
          <a:stretch>
            <a:fillRect/>
          </a:stretch>
        </p:blipFill>
        <p:spPr bwMode="auto">
          <a:xfrm>
            <a:off x="391886" y="410857"/>
            <a:ext cx="10668000" cy="5293258"/>
          </a:xfrm>
          <a:prstGeom prst="rect">
            <a:avLst/>
          </a:prstGeom>
          <a:noFill/>
          <a:ln w="9525">
            <a:noFill/>
            <a:miter lim="800000"/>
            <a:headEnd/>
            <a:tailEnd/>
          </a:ln>
          <a:effectLst/>
        </p:spPr>
      </p:pic>
    </p:spTree>
    <p:extLst>
      <p:ext uri="{BB962C8B-B14F-4D97-AF65-F5344CB8AC3E}">
        <p14:creationId xmlns:p14="http://schemas.microsoft.com/office/powerpoint/2010/main" val="1170935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01263" y="378373"/>
            <a:ext cx="10515600" cy="4232549"/>
          </a:xfrm>
        </p:spPr>
        <p:txBody>
          <a:bodyPr>
            <a:normAutofit fontScale="92500" lnSpcReduction="20000"/>
          </a:bodyPr>
          <a:lstStyle/>
          <a:p>
            <a:pPr marL="0" indent="0" algn="ctr">
              <a:buNone/>
            </a:pPr>
            <a:r>
              <a:rPr lang="es-MX" dirty="0" smtClean="0"/>
              <a:t>¿Por qué consideras que es importante el desarrollo del pensamiento matemático en los niños?</a:t>
            </a:r>
          </a:p>
          <a:p>
            <a:r>
              <a:rPr lang="es-MX" dirty="0" smtClean="0"/>
              <a:t>Según mi experiencia, considero que es importante el desarrollo del pensamiento matemático en los niños para procesar la lógica, la segmentación, enumeración, algebra y cálculo, puesto que en su vida futura realizará actividades que incrementen la potencialidad de resolver problemas. </a:t>
            </a:r>
          </a:p>
          <a:p>
            <a:r>
              <a:rPr lang="es-MX" dirty="0" smtClean="0"/>
              <a:t>Se presentan dificultades y obstáculos al momento de poner al alumno que resuelva por sí mismo un problema de razonamiento al estar fuera de su entorno educativo. De igual manera considero importante realizar actividades del Campo de Pensamiento </a:t>
            </a:r>
            <a:r>
              <a:rPr lang="es-MX" dirty="0" err="1" smtClean="0"/>
              <a:t>Matematico</a:t>
            </a:r>
            <a:r>
              <a:rPr lang="es-MX" dirty="0" smtClean="0"/>
              <a:t> fuera del contexto escolar, ya que le permite al alumno ser parte de un portador de conocimiento en la sociedad. </a:t>
            </a:r>
            <a:endParaRPr lang="es-MX" dirty="0"/>
          </a:p>
        </p:txBody>
      </p:sp>
    </p:spTree>
    <p:extLst>
      <p:ext uri="{BB962C8B-B14F-4D97-AF65-F5344CB8AC3E}">
        <p14:creationId xmlns:p14="http://schemas.microsoft.com/office/powerpoint/2010/main" val="3867849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ctr">
              <a:buNone/>
            </a:pPr>
            <a:r>
              <a:rPr lang="es-MX" dirty="0" smtClean="0"/>
              <a:t>¿Cómo trabajas con el Campo de Pensamiento Matemático  con tus alumnos? </a:t>
            </a:r>
          </a:p>
          <a:p>
            <a:r>
              <a:rPr lang="es-MX" dirty="0" smtClean="0"/>
              <a:t>Durante mis Jornadas de Práctica Educativa desarrollo juegos como actividades de agilidad mental y lógica. Por ejemplo: el uso del Dominó como actividad ayuda al alumno relacionar la cantidad con el numero, la Lotería en relacionar el orden y el </a:t>
            </a:r>
            <a:r>
              <a:rPr lang="es-MX" dirty="0" err="1" smtClean="0"/>
              <a:t>memorama</a:t>
            </a:r>
            <a:r>
              <a:rPr lang="es-MX" dirty="0" smtClean="0"/>
              <a:t> para relacionar el parentesco de cantidades con su respectiva cantidad. </a:t>
            </a:r>
            <a:endParaRPr lang="es-MX" dirty="0"/>
          </a:p>
        </p:txBody>
      </p:sp>
    </p:spTree>
    <p:extLst>
      <p:ext uri="{BB962C8B-B14F-4D97-AF65-F5344CB8AC3E}">
        <p14:creationId xmlns:p14="http://schemas.microsoft.com/office/powerpoint/2010/main" val="1478631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1056" y="679997"/>
            <a:ext cx="10515600" cy="4351338"/>
          </a:xfrm>
        </p:spPr>
        <p:txBody>
          <a:bodyPr/>
          <a:lstStyle/>
          <a:p>
            <a:pPr marL="0" indent="0" algn="ctr">
              <a:buNone/>
            </a:pPr>
            <a:r>
              <a:rPr lang="es-MX" dirty="0" smtClean="0"/>
              <a:t>¿Cómo consideras que han sido los avances en tus alumnos? </a:t>
            </a:r>
          </a:p>
          <a:p>
            <a:r>
              <a:rPr lang="es-MX" dirty="0" smtClean="0"/>
              <a:t>Considero que han mejorado gracias al apoyo de la educadora en aplicar actividades de juego dentro y fuera del aula. También en realizar actividades de aprendizaje simbólico donde los alumnos juegan a la Tiendita </a:t>
            </a:r>
            <a:r>
              <a:rPr lang="es-MX" smtClean="0"/>
              <a:t>donde tiene interacción </a:t>
            </a:r>
            <a:r>
              <a:rPr lang="es-MX" dirty="0" smtClean="0"/>
              <a:t>con el valor de la moneda </a:t>
            </a:r>
            <a:endParaRPr lang="es-MX" dirty="0"/>
          </a:p>
        </p:txBody>
      </p:sp>
    </p:spTree>
    <p:extLst>
      <p:ext uri="{BB962C8B-B14F-4D97-AF65-F5344CB8AC3E}">
        <p14:creationId xmlns:p14="http://schemas.microsoft.com/office/powerpoint/2010/main" val="2870379564"/>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254</Words>
  <Application>Microsoft Office PowerPoint</Application>
  <PresentationFormat>Panorámica</PresentationFormat>
  <Paragraphs>9</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Calibri</vt:lpstr>
      <vt:lpstr>Calibri Light</vt:lpstr>
      <vt:lpstr>1_Tema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27</cp:revision>
  <dcterms:created xsi:type="dcterms:W3CDTF">2019-03-07T18:27:38Z</dcterms:created>
  <dcterms:modified xsi:type="dcterms:W3CDTF">2019-05-03T13:19:18Z</dcterms:modified>
</cp:coreProperties>
</file>