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59" r:id="rId5"/>
    <p:sldId id="260" r:id="rId6"/>
    <p:sldId id="264" r:id="rId7"/>
    <p:sldId id="261" r:id="rId8"/>
    <p:sldId id="262" r:id="rId9"/>
    <p:sldId id="263"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3" d="100"/>
          <a:sy n="73" d="100"/>
        </p:scale>
        <p:origin x="6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4"/>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853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3" y="365127"/>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3" y="365127"/>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49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3" y="1709742"/>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3"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16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1"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1" y="365129"/>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4"/>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5" y="1681164"/>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5"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2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5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7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92"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7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9"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92" y="987429"/>
            <a:ext cx="6172201"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8" indent="0">
              <a:buNone/>
              <a:defRPr sz="2000"/>
            </a:lvl9pPr>
          </a:lstStyle>
          <a:p>
            <a:endParaRPr lang="es-MX"/>
          </a:p>
        </p:txBody>
      </p:sp>
      <p:sp>
        <p:nvSpPr>
          <p:cNvPr id="4" name="Marcador de texto 3"/>
          <p:cNvSpPr>
            <a:spLocks noGrp="1"/>
          </p:cNvSpPr>
          <p:nvPr>
            <p:ph type="body" sz="half" idx="2"/>
          </p:nvPr>
        </p:nvSpPr>
        <p:spPr>
          <a:xfrm>
            <a:off x="839789" y="2057400"/>
            <a:ext cx="393223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8"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15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1"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E7B120-D1E6-4869-A587-30A190833847}" type="datetimeFigureOut">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08/05/2019</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1"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1"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4CA56D-6AFC-4D80-AB92-766567ABD47C}" type="slidenum">
              <a:rPr kumimoji="0" lang="es-MX"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4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8"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rPr>
              <a:t>EVIDENCIAS DE TRABAJO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5"/>
          <a:srcRect l="11071" t="19896" r="33929" b="9629"/>
          <a:stretch>
            <a:fillRect/>
          </a:stretch>
        </p:blipFill>
        <p:spPr bwMode="auto">
          <a:xfrm>
            <a:off x="2438379" y="972465"/>
            <a:ext cx="6705600" cy="4833257"/>
          </a:xfrm>
          <a:prstGeom prst="rect">
            <a:avLst/>
          </a:prstGeom>
          <a:noFill/>
          <a:ln w="9525">
            <a:noFill/>
            <a:miter lim="800000"/>
            <a:headEnd/>
            <a:tailEnd/>
          </a:ln>
          <a:effectLst/>
        </p:spPr>
      </p:pic>
    </p:spTree>
    <p:extLst>
      <p:ext uri="{BB962C8B-B14F-4D97-AF65-F5344CB8AC3E}">
        <p14:creationId xmlns:p14="http://schemas.microsoft.com/office/powerpoint/2010/main" val="272263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rayola anim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6506" y="3445776"/>
            <a:ext cx="829163" cy="7644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081932" y="6105378"/>
            <a:ext cx="2926080" cy="369332"/>
          </a:xfrm>
          <a:prstGeom prst="rect">
            <a:avLst/>
          </a:prstGeom>
          <a:solidFill>
            <a:schemeClr val="accent6">
              <a:lumMod val="60000"/>
              <a:lumOff val="40000"/>
            </a:schemeClr>
          </a:solidFill>
          <a:ln>
            <a:solidFill>
              <a:schemeClr val="tx1"/>
            </a:solidFill>
          </a:ln>
        </p:spPr>
        <p:txBody>
          <a:bodyPr wrap="square" rtlCol="0">
            <a:spAutoFit/>
          </a:bodyPr>
          <a:lstStyle/>
          <a:p>
            <a:pPr algn="ctr"/>
            <a:r>
              <a:rPr lang="es-MX" dirty="0">
                <a:solidFill>
                  <a:prstClr val="black"/>
                </a:solidFill>
              </a:rPr>
              <a:t>EVIDENCIAS DE TRABAJO</a:t>
            </a:r>
            <a:endParaRPr lang="es-ES" dirty="0">
              <a:solidFill>
                <a:prstClr val="black"/>
              </a:solidFill>
            </a:endParaRPr>
          </a:p>
        </p:txBody>
      </p:sp>
      <p:pic>
        <p:nvPicPr>
          <p:cNvPr id="1026" name="Picture 2"/>
          <p:cNvPicPr>
            <a:picLocks noChangeAspect="1" noChangeArrowheads="1"/>
          </p:cNvPicPr>
          <p:nvPr/>
        </p:nvPicPr>
        <p:blipFill>
          <a:blip r:embed="rId3"/>
          <a:srcRect l="11786" t="42259" r="38810" b="22751"/>
          <a:stretch>
            <a:fillRect/>
          </a:stretch>
        </p:blipFill>
        <p:spPr bwMode="auto">
          <a:xfrm>
            <a:off x="391886" y="410857"/>
            <a:ext cx="10668000" cy="5293258"/>
          </a:xfrm>
          <a:prstGeom prst="rect">
            <a:avLst/>
          </a:prstGeom>
          <a:noFill/>
          <a:ln w="9525">
            <a:noFill/>
            <a:miter lim="800000"/>
            <a:headEnd/>
            <a:tailEnd/>
          </a:ln>
          <a:effectLst/>
        </p:spPr>
      </p:pic>
    </p:spTree>
    <p:extLst>
      <p:ext uri="{BB962C8B-B14F-4D97-AF65-F5344CB8AC3E}">
        <p14:creationId xmlns:p14="http://schemas.microsoft.com/office/powerpoint/2010/main" val="117093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391886"/>
            <a:ext cx="10515600" cy="5785077"/>
          </a:xfrm>
        </p:spPr>
        <p:txBody>
          <a:bodyPr>
            <a:noAutofit/>
          </a:bodyPr>
          <a:lstStyle/>
          <a:p>
            <a:pPr algn="ctr"/>
            <a:r>
              <a:rPr lang="es-MX" sz="2000" b="1" dirty="0" smtClean="0"/>
              <a:t>¿Por qué consideras que es importante el desarrollo del pensamiento matemático en los niños?</a:t>
            </a:r>
          </a:p>
          <a:p>
            <a:pPr algn="ctr"/>
            <a:r>
              <a:rPr lang="es-MX" sz="2000" b="1" dirty="0" smtClean="0"/>
              <a:t>¿Cómo trabajas el pensamiento matemático con tus alumnos?</a:t>
            </a:r>
          </a:p>
          <a:p>
            <a:pPr algn="ctr"/>
            <a:r>
              <a:rPr lang="es-MX" sz="2000" b="1" dirty="0" smtClean="0"/>
              <a:t>¿Cómo consideras que han sido los avances de tus alumnos?</a:t>
            </a:r>
          </a:p>
          <a:p>
            <a:pPr algn="ctr"/>
            <a:r>
              <a:rPr lang="es-MX" sz="2400" dirty="0" smtClean="0"/>
              <a:t>El pensamiento matemático en los alumnos de preescolar es muy importante pues a partir de esto los alumnos aprenderán a manejar de mejor manera las problemáticas que se le puedan presentar en la vida diaria, como contar, sumar, restas, etc. Por esto es importante trabajar el campo con mayor énfasis que algunos otros. En el preescolar trabajo con mis alumnos en algunas ocasiones situaciones que tienen que ver con el pensamiento matemático, lo hago de manera que los niños además de sentir que están trabajando, sientan que están jugando, con actividades divertidas, dinámicas y llamativas en las que puedan manipular ya que mi grupo es muy </a:t>
            </a:r>
            <a:r>
              <a:rPr lang="es-MX" sz="2400" dirty="0" err="1" smtClean="0"/>
              <a:t>kinestesico</a:t>
            </a:r>
            <a:r>
              <a:rPr lang="es-MX" sz="2400" dirty="0" smtClean="0"/>
              <a:t>; no he tenido muchas oportunidades de practicar con estos temas pues solo he ido por dos semanas pero pienso que mis actividades podrían mejorar para poder hacer que los niños muestren un mayor interés y por lo tanto muestren un mayor avance principalmente en el conteo y sus principios, ya que son niños de primer grado en su mayoría.</a:t>
            </a:r>
            <a:endParaRPr lang="es-MX" sz="2400" dirty="0"/>
          </a:p>
        </p:txBody>
      </p:sp>
    </p:spTree>
    <p:extLst>
      <p:ext uri="{BB962C8B-B14F-4D97-AF65-F5344CB8AC3E}">
        <p14:creationId xmlns:p14="http://schemas.microsoft.com/office/powerpoint/2010/main" val="372441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7378" t="18519" r="31004" b="14917"/>
          <a:stretch>
            <a:fillRect/>
          </a:stretch>
        </p:blipFill>
        <p:spPr bwMode="auto">
          <a:xfrm>
            <a:off x="1175657" y="319315"/>
            <a:ext cx="9869714" cy="5704114"/>
          </a:xfrm>
          <a:prstGeom prst="rect">
            <a:avLst/>
          </a:prstGeom>
          <a:noFill/>
          <a:ln w="9525">
            <a:noFill/>
            <a:miter lim="800000"/>
            <a:headEnd/>
            <a:tailEnd/>
          </a:ln>
          <a:effectLst/>
        </p:spPr>
      </p:pic>
    </p:spTree>
    <p:extLst>
      <p:ext uri="{BB962C8B-B14F-4D97-AF65-F5344CB8AC3E}">
        <p14:creationId xmlns:p14="http://schemas.microsoft.com/office/powerpoint/2010/main" val="2019018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8300" t="21436" r="32891" b="38312"/>
          <a:stretch>
            <a:fillRect/>
          </a:stretch>
        </p:blipFill>
        <p:spPr bwMode="auto">
          <a:xfrm>
            <a:off x="1959428" y="711199"/>
            <a:ext cx="8287657" cy="5239657"/>
          </a:xfrm>
          <a:prstGeom prst="rect">
            <a:avLst/>
          </a:prstGeom>
          <a:noFill/>
          <a:ln w="9525">
            <a:noFill/>
            <a:miter lim="800000"/>
            <a:headEnd/>
            <a:tailEnd/>
          </a:ln>
          <a:effectLst/>
        </p:spPr>
      </p:pic>
    </p:spTree>
    <p:extLst>
      <p:ext uri="{BB962C8B-B14F-4D97-AF65-F5344CB8AC3E}">
        <p14:creationId xmlns:p14="http://schemas.microsoft.com/office/powerpoint/2010/main" val="3558414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470263"/>
            <a:ext cx="10515600" cy="5706700"/>
          </a:xfrm>
        </p:spPr>
        <p:txBody>
          <a:bodyPr>
            <a:normAutofit fontScale="92500" lnSpcReduction="20000"/>
          </a:bodyPr>
          <a:lstStyle/>
          <a:p>
            <a:r>
              <a:rPr lang="es-MX" b="1" dirty="0" smtClean="0"/>
              <a:t>¿Qué información nueva identificaste?</a:t>
            </a:r>
          </a:p>
          <a:p>
            <a:pPr marL="0" indent="0">
              <a:buNone/>
            </a:pPr>
            <a:r>
              <a:rPr lang="es-MX" dirty="0" smtClean="0"/>
              <a:t>Nuevas maneras de enseñar a mis alumnos, estrategias que puedan apoyar mis practicas y mayor conocimiento de la correcta intervención en el grupo de practica.</a:t>
            </a:r>
          </a:p>
          <a:p>
            <a:r>
              <a:rPr lang="es-MX" b="1" dirty="0" smtClean="0"/>
              <a:t>¿Qué características deben tener las experiencias didácticas de este campo?</a:t>
            </a:r>
          </a:p>
          <a:p>
            <a:pPr marL="0" indent="0">
              <a:buNone/>
            </a:pPr>
            <a:r>
              <a:rPr lang="es-MX" dirty="0" smtClean="0"/>
              <a:t>Deben ser divertidas y llamativas como todas pero principalmente deben mostrar a los niños una problemática a la que tendrán que darle solución con su pensamiento lógico e intelectual.</a:t>
            </a:r>
          </a:p>
          <a:p>
            <a:r>
              <a:rPr lang="es-MX" b="1" dirty="0" smtClean="0"/>
              <a:t>¿Qué experiencias has favorecido en tu trabajo en el aula?</a:t>
            </a:r>
          </a:p>
          <a:p>
            <a:pPr marL="0" indent="0">
              <a:buNone/>
            </a:pPr>
            <a:r>
              <a:rPr lang="es-MX" dirty="0" smtClean="0"/>
              <a:t>Pienso que en las que me ha ido mejor son en donde se trata de sustracción y adición de objetos basándome en practicas anteriores pues pienso que hay mayor posibilidad de variar los materiales y hacerlos mucho mas bonitos </a:t>
            </a:r>
          </a:p>
          <a:p>
            <a:r>
              <a:rPr lang="es-MX" b="1" dirty="0" smtClean="0"/>
              <a:t>¿Qué necesitas considerar para elaborar situaciones didácticas acordes con el enfoque pedagógico?</a:t>
            </a:r>
          </a:p>
          <a:p>
            <a:pPr marL="0" indent="0">
              <a:buNone/>
            </a:pPr>
            <a:r>
              <a:rPr lang="es-MX" dirty="0" smtClean="0"/>
              <a:t>Tener muy claro los objetivos primeramente y basarme en la metodología que ya pueda estar establecida.</a:t>
            </a:r>
          </a:p>
          <a:p>
            <a:endParaRPr lang="es-MX" dirty="0"/>
          </a:p>
        </p:txBody>
      </p:sp>
    </p:spTree>
    <p:extLst>
      <p:ext uri="{BB962C8B-B14F-4D97-AF65-F5344CB8AC3E}">
        <p14:creationId xmlns:p14="http://schemas.microsoft.com/office/powerpoint/2010/main" val="29061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8383" t="21351" r="39031" b="22096"/>
          <a:stretch>
            <a:fillRect/>
          </a:stretch>
        </p:blipFill>
        <p:spPr bwMode="auto">
          <a:xfrm>
            <a:off x="1770743" y="580571"/>
            <a:ext cx="8665028" cy="5109029"/>
          </a:xfrm>
          <a:prstGeom prst="rect">
            <a:avLst/>
          </a:prstGeom>
          <a:noFill/>
          <a:ln w="9525">
            <a:noFill/>
            <a:miter lim="800000"/>
            <a:headEnd/>
            <a:tailEnd/>
          </a:ln>
          <a:effectLst/>
        </p:spPr>
      </p:pic>
    </p:spTree>
    <p:extLst>
      <p:ext uri="{BB962C8B-B14F-4D97-AF65-F5344CB8AC3E}">
        <p14:creationId xmlns:p14="http://schemas.microsoft.com/office/powerpoint/2010/main" val="3726224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7409" t="21755" r="39241" b="22208"/>
          <a:stretch>
            <a:fillRect/>
          </a:stretch>
        </p:blipFill>
        <p:spPr bwMode="auto">
          <a:xfrm>
            <a:off x="1567543" y="580571"/>
            <a:ext cx="8084457" cy="5138057"/>
          </a:xfrm>
          <a:prstGeom prst="rect">
            <a:avLst/>
          </a:prstGeom>
          <a:noFill/>
          <a:ln w="9525">
            <a:noFill/>
            <a:miter lim="800000"/>
            <a:headEnd/>
            <a:tailEnd/>
          </a:ln>
          <a:effectLst/>
        </p:spPr>
      </p:pic>
    </p:spTree>
    <p:extLst>
      <p:ext uri="{BB962C8B-B14F-4D97-AF65-F5344CB8AC3E}">
        <p14:creationId xmlns:p14="http://schemas.microsoft.com/office/powerpoint/2010/main" val="3918987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1" y="535577"/>
            <a:ext cx="10515600" cy="5641386"/>
          </a:xfrm>
        </p:spPr>
        <p:txBody>
          <a:bodyPr>
            <a:normAutofit fontScale="62500" lnSpcReduction="20000"/>
          </a:bodyPr>
          <a:lstStyle/>
          <a:p>
            <a:r>
              <a:rPr lang="es-MX" b="1" dirty="0" smtClean="0"/>
              <a:t>¿Qué aprendizajes has trabajado con mayor énfasis en el salón de clases?</a:t>
            </a:r>
          </a:p>
          <a:p>
            <a:pPr marL="0" indent="0">
              <a:buNone/>
            </a:pPr>
            <a:r>
              <a:rPr lang="es-MX" dirty="0" smtClean="0"/>
              <a:t>Los aprendizajes que tiene que ver con el conteo </a:t>
            </a:r>
          </a:p>
          <a:p>
            <a:r>
              <a:rPr lang="es-MX" b="1" dirty="0" smtClean="0"/>
              <a:t>¿Qué actitudes han tenido tus alumnos en las actividades relacionadas con estos aprendizajes esperados?</a:t>
            </a:r>
          </a:p>
          <a:p>
            <a:pPr marL="0" indent="0">
              <a:buNone/>
            </a:pPr>
            <a:r>
              <a:rPr lang="es-MX" dirty="0" smtClean="0"/>
              <a:t>Siempre les han llamado la atención pues siempre se pone empeño en llevar materiales bonitos, llamativos con los que puedan además de aprender también jugar, aunque ha habido ocasiones en que les aburre por no tener materiales de acuerdo a sus necesidades</a:t>
            </a:r>
          </a:p>
          <a:p>
            <a:r>
              <a:rPr lang="es-MX" b="1" dirty="0" smtClean="0"/>
              <a:t>¿De que forma has intervenido?</a:t>
            </a:r>
          </a:p>
          <a:p>
            <a:pPr marL="0" indent="0">
              <a:buNone/>
            </a:pPr>
            <a:r>
              <a:rPr lang="es-MX" dirty="0" smtClean="0"/>
              <a:t>Modificando secuencias, situaciones y materiales que puedan ser inservibles o con áreas de oportunidad </a:t>
            </a:r>
          </a:p>
          <a:p>
            <a:r>
              <a:rPr lang="es-MX" b="1" dirty="0" smtClean="0"/>
              <a:t>¿Consideras que las experiencias que has trabajado son acordes con dichos planteamientos? ¿Por qué?</a:t>
            </a:r>
          </a:p>
          <a:p>
            <a:pPr marL="0" indent="0">
              <a:buNone/>
            </a:pPr>
            <a:r>
              <a:rPr lang="es-MX" dirty="0" smtClean="0"/>
              <a:t>Algunas veces, pienso que aun me faltan cosas por practicar y agregar a mis intervenciones</a:t>
            </a:r>
          </a:p>
          <a:p>
            <a:r>
              <a:rPr lang="es-MX" b="1" dirty="0" smtClean="0"/>
              <a:t>¿Cuáles aprendizajes esperados has trabajado menos? ¿Por qué?</a:t>
            </a:r>
          </a:p>
          <a:p>
            <a:pPr marL="0" indent="0">
              <a:buNone/>
            </a:pPr>
            <a:r>
              <a:rPr lang="es-MX" dirty="0" smtClean="0"/>
              <a:t>Los que tienen que ver con medidas </a:t>
            </a:r>
          </a:p>
          <a:p>
            <a:r>
              <a:rPr lang="es-MX" b="1" dirty="0" smtClean="0"/>
              <a:t>¿Qué necesitarías para organizar experiencias con los aprendizajes que has trabajado menos?</a:t>
            </a:r>
          </a:p>
          <a:p>
            <a:pPr marL="0" indent="0">
              <a:buNone/>
            </a:pPr>
            <a:r>
              <a:rPr lang="es-MX" dirty="0" smtClean="0"/>
              <a:t>Ponerme de acuerdo con las educadoras de grupo para poder integrarlos a mis planeaciones de la manera mas adecuada </a:t>
            </a:r>
          </a:p>
          <a:p>
            <a:r>
              <a:rPr lang="es-MX" b="1" dirty="0" smtClean="0"/>
              <a:t>¿Qué te seria de utilidad para llevar a cabo situaciones de aprendizaje vinculados con los aprendizajes esperados?</a:t>
            </a:r>
          </a:p>
          <a:p>
            <a:pPr marL="0" indent="0">
              <a:buNone/>
            </a:pPr>
            <a:r>
              <a:rPr lang="es-MX" dirty="0" smtClean="0"/>
              <a:t>Mayor investigación sobre como trabajar los temas en el preescolar pues al no trabajarlos no tengo idea de como funcionan </a:t>
            </a:r>
            <a:r>
              <a:rPr lang="es-MX" smtClean="0"/>
              <a:t>distintas estrategias</a:t>
            </a:r>
            <a:endParaRPr lang="es-MX" dirty="0" smtClean="0"/>
          </a:p>
          <a:p>
            <a:endParaRPr lang="es-MX" dirty="0" smtClean="0"/>
          </a:p>
          <a:p>
            <a:endParaRPr lang="es-MX" dirty="0" smtClean="0"/>
          </a:p>
          <a:p>
            <a:endParaRPr lang="es-MX" dirty="0" smtClean="0"/>
          </a:p>
          <a:p>
            <a:endParaRPr lang="es-MX" dirty="0"/>
          </a:p>
        </p:txBody>
      </p:sp>
    </p:spTree>
    <p:extLst>
      <p:ext uri="{BB962C8B-B14F-4D97-AF65-F5344CB8AC3E}">
        <p14:creationId xmlns:p14="http://schemas.microsoft.com/office/powerpoint/2010/main" val="383197576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612</Words>
  <Application>Microsoft Office PowerPoint</Application>
  <PresentationFormat>Panorámica</PresentationFormat>
  <Paragraphs>30</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Evelyn RoLo</cp:lastModifiedBy>
  <cp:revision>27</cp:revision>
  <dcterms:created xsi:type="dcterms:W3CDTF">2019-03-07T18:27:38Z</dcterms:created>
  <dcterms:modified xsi:type="dcterms:W3CDTF">2019-05-09T04:07:25Z</dcterms:modified>
</cp:coreProperties>
</file>