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63" r:id="rId6"/>
    <p:sldId id="267" r:id="rId7"/>
    <p:sldId id="264" r:id="rId8"/>
    <p:sldId id="265"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p:scale>
          <a:sx n="40" d="100"/>
          <a:sy n="40" d="100"/>
        </p:scale>
        <p:origin x="30" y="10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7378" t="18519" r="31004" b="14917"/>
          <a:stretch>
            <a:fillRect/>
          </a:stretch>
        </p:blipFill>
        <p:spPr bwMode="auto">
          <a:xfrm>
            <a:off x="1175657" y="319315"/>
            <a:ext cx="9869714" cy="5704114"/>
          </a:xfrm>
          <a:prstGeom prst="rect">
            <a:avLst/>
          </a:prstGeom>
          <a:noFill/>
          <a:ln w="9525">
            <a:noFill/>
            <a:miter lim="800000"/>
            <a:headEnd/>
            <a:tailEnd/>
          </a:ln>
          <a:effectLst/>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1" y="1825624"/>
            <a:ext cx="10515600" cy="5032375"/>
          </a:xfrm>
        </p:spPr>
        <p:txBody>
          <a:bodyPr>
            <a:normAutofit/>
          </a:bodyPr>
          <a:lstStyle/>
          <a:p>
            <a:r>
              <a:rPr lang="es-MX" sz="2400" dirty="0" smtClean="0"/>
              <a:t>Resuelve problemas atreves del conteo y con acciones sobre las colecciones.</a:t>
            </a:r>
          </a:p>
          <a:p>
            <a:r>
              <a:rPr lang="es-MX" sz="2400" dirty="0"/>
              <a:t>Comunica de manera oral y escrita los números del 1 al 10 en diversas situaciones y de diferentes maneras, incluida la convencional. </a:t>
            </a:r>
            <a:endParaRPr lang="es-MX" sz="2400" dirty="0" smtClean="0"/>
          </a:p>
          <a:p>
            <a:r>
              <a:rPr lang="es-MX" sz="2400" dirty="0" smtClean="0"/>
              <a:t>Compara</a:t>
            </a:r>
            <a:r>
              <a:rPr lang="es-MX" sz="2400" dirty="0"/>
              <a:t>, iguala y clasifica colecciones con base en la cantidad de elementos. </a:t>
            </a:r>
            <a:endParaRPr lang="es-MX" sz="2400" dirty="0" smtClean="0"/>
          </a:p>
          <a:p>
            <a:r>
              <a:rPr lang="es-MX" sz="2400" dirty="0" smtClean="0"/>
              <a:t>Relaciona </a:t>
            </a:r>
            <a:r>
              <a:rPr lang="es-MX" sz="2400" dirty="0"/>
              <a:t>el número de elementos de una colección con la sucesión numérica escrita, del 1 al 30. </a:t>
            </a:r>
            <a:endParaRPr lang="es-MX" sz="2400" dirty="0" smtClean="0"/>
          </a:p>
          <a:p>
            <a:r>
              <a:rPr lang="es-MX" sz="2400" dirty="0"/>
              <a:t>Identifica la longitud de varios objetos a través de la comparación directa o mediante el uso de un intermediario. </a:t>
            </a:r>
          </a:p>
          <a:p>
            <a:r>
              <a:rPr lang="es-MX" sz="2400" dirty="0" smtClean="0"/>
              <a:t>Compara </a:t>
            </a:r>
            <a:r>
              <a:rPr lang="es-MX" sz="2400" dirty="0"/>
              <a:t>distancias mediante el uso de un intermediario. </a:t>
            </a:r>
          </a:p>
          <a:p>
            <a:r>
              <a:rPr lang="es-MX" sz="2400" dirty="0" smtClean="0"/>
              <a:t>Mide </a:t>
            </a:r>
            <a:r>
              <a:rPr lang="es-MX" sz="2400" dirty="0"/>
              <a:t>objetos o distancias mediante el uso de unidades no convencionales. </a:t>
            </a:r>
            <a:endParaRPr lang="es-MX" sz="2400" dirty="0" smtClean="0"/>
          </a:p>
          <a:p>
            <a:pPr marL="0" indent="0">
              <a:buNone/>
            </a:pPr>
            <a:endParaRPr lang="es-MX" sz="2400" dirty="0" smtClean="0"/>
          </a:p>
          <a:p>
            <a:endParaRPr lang="es-MX" sz="2400" dirty="0"/>
          </a:p>
        </p:txBody>
      </p:sp>
      <p:pic>
        <p:nvPicPr>
          <p:cNvPr id="4" name="Picture 2"/>
          <p:cNvPicPr>
            <a:picLocks noChangeAspect="1" noChangeArrowheads="1"/>
          </p:cNvPicPr>
          <p:nvPr/>
        </p:nvPicPr>
        <p:blipFill rotWithShape="1">
          <a:blip r:embed="rId2"/>
          <a:srcRect l="9295" t="35369" r="37355" b="51710"/>
          <a:stretch/>
        </p:blipFill>
        <p:spPr bwMode="auto">
          <a:xfrm>
            <a:off x="0" y="0"/>
            <a:ext cx="11537102" cy="1690692"/>
          </a:xfrm>
          <a:prstGeom prst="rect">
            <a:avLst/>
          </a:prstGeom>
          <a:noFill/>
          <a:ln w="9525">
            <a:noFill/>
            <a:miter lim="800000"/>
            <a:headEnd/>
            <a:tailEnd/>
          </a:ln>
          <a:effectLst/>
        </p:spPr>
      </p:pic>
    </p:spTree>
    <p:extLst>
      <p:ext uri="{BB962C8B-B14F-4D97-AF65-F5344CB8AC3E}">
        <p14:creationId xmlns:p14="http://schemas.microsoft.com/office/powerpoint/2010/main" val="98848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1" y="1825625"/>
            <a:ext cx="10515600" cy="2674186"/>
          </a:xfrm>
        </p:spPr>
        <p:txBody>
          <a:bodyPr/>
          <a:lstStyle/>
          <a:p>
            <a:r>
              <a:rPr lang="es-MX" b="1" dirty="0" smtClean="0"/>
              <a:t>Respuesta a la segunda pregunta: </a:t>
            </a:r>
            <a:r>
              <a:rPr lang="es-MX" dirty="0" smtClean="0"/>
              <a:t>los alumnos se encuentran atraídos por las actividades su actitud es positiva ya que es un campo en el cual se encuentran muy familiarizados.</a:t>
            </a:r>
          </a:p>
          <a:p>
            <a:r>
              <a:rPr lang="es-MX" b="1" dirty="0" smtClean="0"/>
              <a:t>Respuesta a la tercera pregunta: </a:t>
            </a:r>
            <a:r>
              <a:rPr lang="es-MX" dirty="0" smtClean="0"/>
              <a:t> en estos casos solo como un guía pues los alumnos ya son muy autónomos y rápidos para realizar estas actividades.</a:t>
            </a:r>
            <a:endParaRPr lang="es-MX" b="1" dirty="0" smtClean="0"/>
          </a:p>
          <a:p>
            <a:endParaRPr lang="es-MX" dirty="0" smtClean="0"/>
          </a:p>
        </p:txBody>
      </p:sp>
      <p:pic>
        <p:nvPicPr>
          <p:cNvPr id="4" name="Picture 2"/>
          <p:cNvPicPr>
            <a:picLocks noChangeAspect="1" noChangeArrowheads="1"/>
          </p:cNvPicPr>
          <p:nvPr/>
        </p:nvPicPr>
        <p:blipFill rotWithShape="1">
          <a:blip r:embed="rId2"/>
          <a:srcRect l="9295" t="35369" r="37355" b="51710"/>
          <a:stretch/>
        </p:blipFill>
        <p:spPr bwMode="auto">
          <a:xfrm>
            <a:off x="0" y="0"/>
            <a:ext cx="11537102" cy="1690692"/>
          </a:xfrm>
          <a:prstGeom prst="rect">
            <a:avLst/>
          </a:prstGeom>
          <a:noFill/>
          <a:ln w="9525">
            <a:noFill/>
            <a:miter lim="800000"/>
            <a:headEnd/>
            <a:tailEnd/>
          </a:ln>
          <a:effectLst/>
        </p:spPr>
      </p:pic>
    </p:spTree>
    <p:extLst>
      <p:ext uri="{BB962C8B-B14F-4D97-AF65-F5344CB8AC3E}">
        <p14:creationId xmlns:p14="http://schemas.microsoft.com/office/powerpoint/2010/main" val="225053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1" y="1825625"/>
            <a:ext cx="10515600" cy="3131386"/>
          </a:xfrm>
        </p:spPr>
        <p:txBody>
          <a:bodyPr/>
          <a:lstStyle/>
          <a:p>
            <a:pPr marL="0" indent="0">
              <a:buNone/>
            </a:pPr>
            <a:r>
              <a:rPr lang="es-MX" dirty="0" smtClean="0"/>
              <a:t>Las actividades planteadas se basan en este programa tanto en sus aprendizajes como en los organizadores curriculares, así que considero que si zona acordes pues como menciona el enfoque pedagógico las situaciones permiten que  los alumnos razonen y utilicen distintos materiales para resolver sus problemas así como desarrollar capacidades y habilidades, así como actitudes positivas dentro del aula de clases,  de igual manera se crea un ambiente colaborativo.</a:t>
            </a:r>
            <a:endParaRPr lang="es-MX" dirty="0"/>
          </a:p>
        </p:txBody>
      </p:sp>
      <p:pic>
        <p:nvPicPr>
          <p:cNvPr id="4" name="Picture 2"/>
          <p:cNvPicPr>
            <a:picLocks noChangeAspect="1" noChangeArrowheads="1"/>
          </p:cNvPicPr>
          <p:nvPr/>
        </p:nvPicPr>
        <p:blipFill rotWithShape="1">
          <a:blip r:embed="rId2"/>
          <a:srcRect l="13898" t="49016" r="42274" b="41011"/>
          <a:stretch/>
        </p:blipFill>
        <p:spPr bwMode="auto">
          <a:xfrm>
            <a:off x="601579" y="230196"/>
            <a:ext cx="10607812" cy="1460496"/>
          </a:xfrm>
          <a:prstGeom prst="rect">
            <a:avLst/>
          </a:prstGeom>
          <a:noFill/>
          <a:ln w="9525">
            <a:noFill/>
            <a:miter lim="800000"/>
            <a:headEnd/>
            <a:tailEnd/>
          </a:ln>
          <a:effectLst/>
        </p:spPr>
      </p:pic>
    </p:spTree>
    <p:extLst>
      <p:ext uri="{BB962C8B-B14F-4D97-AF65-F5344CB8AC3E}">
        <p14:creationId xmlns:p14="http://schemas.microsoft.com/office/powerpoint/2010/main" val="329985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MX" sz="2400" dirty="0" smtClean="0"/>
              <a:t>Identifica algunas relaciones de equivalencia entre muendas de $1, $2, $5, $10 en situaciones reales o ficticias de compra y venta.</a:t>
            </a:r>
          </a:p>
          <a:p>
            <a:r>
              <a:rPr lang="es-MX" sz="2400" dirty="0" smtClean="0"/>
              <a:t>Reproduce modelos con formas, figuras y cuerpos geométricos.</a:t>
            </a:r>
          </a:p>
          <a:p>
            <a:r>
              <a:rPr lang="es-MX" sz="2400" dirty="0"/>
              <a:t>Construye </a:t>
            </a:r>
            <a:r>
              <a:rPr lang="es-MX" sz="2400" dirty="0" smtClean="0"/>
              <a:t>configuraciones </a:t>
            </a:r>
            <a:r>
              <a:rPr lang="es-MX" sz="2400" dirty="0"/>
              <a:t>con formas, figuras y cuerpos geométricos</a:t>
            </a:r>
            <a:r>
              <a:rPr lang="es-MX" sz="2400" dirty="0" smtClean="0"/>
              <a:t>.</a:t>
            </a:r>
          </a:p>
          <a:p>
            <a:r>
              <a:rPr lang="es-MX" sz="2400" dirty="0"/>
              <a:t>Usa expresiones temporales y representaciones gráficas para explicar la sucesión de eventos. </a:t>
            </a:r>
            <a:endParaRPr lang="es-MX" sz="2400" dirty="0" smtClean="0"/>
          </a:p>
          <a:p>
            <a:r>
              <a:rPr lang="es-MX" sz="2400" dirty="0" smtClean="0"/>
              <a:t>Contesta </a:t>
            </a:r>
            <a:r>
              <a:rPr lang="es-MX" sz="2400" dirty="0"/>
              <a:t>preguntas en las que necesite recabar datos; los organiza a través de tablas y pictogramas que interpreta para contestar las preguntas planteadas.  </a:t>
            </a:r>
            <a:endParaRPr lang="es-MX" sz="2400" dirty="0" smtClean="0"/>
          </a:p>
          <a:p>
            <a:pPr marL="0" indent="0">
              <a:buNone/>
            </a:pPr>
            <a:r>
              <a:rPr lang="es-MX" sz="2400" dirty="0" smtClean="0"/>
              <a:t>Son aprendizajes que no se muy bien como manejar, además que algunos de ellos ya están bien afianzados por la educadora </a:t>
            </a:r>
            <a:r>
              <a:rPr lang="es-MX" sz="2400" smtClean="0"/>
              <a:t>del grupo </a:t>
            </a:r>
            <a:endParaRPr lang="es-MX" sz="2400" dirty="0"/>
          </a:p>
        </p:txBody>
      </p:sp>
      <p:pic>
        <p:nvPicPr>
          <p:cNvPr id="4" name="Picture 2"/>
          <p:cNvPicPr>
            <a:picLocks noChangeAspect="1" noChangeArrowheads="1"/>
          </p:cNvPicPr>
          <p:nvPr/>
        </p:nvPicPr>
        <p:blipFill rotWithShape="1">
          <a:blip r:embed="rId2"/>
          <a:srcRect l="13897" t="61350" r="39240" b="35596"/>
          <a:stretch/>
        </p:blipFill>
        <p:spPr bwMode="auto">
          <a:xfrm>
            <a:off x="838201" y="468701"/>
            <a:ext cx="11832362" cy="466587"/>
          </a:xfrm>
          <a:prstGeom prst="rect">
            <a:avLst/>
          </a:prstGeom>
          <a:noFill/>
          <a:ln w="9525">
            <a:noFill/>
            <a:miter lim="800000"/>
            <a:headEnd/>
            <a:tailEnd/>
          </a:ln>
          <a:effectLst/>
        </p:spPr>
      </p:pic>
    </p:spTree>
    <p:extLst>
      <p:ext uri="{BB962C8B-B14F-4D97-AF65-F5344CB8AC3E}">
        <p14:creationId xmlns:p14="http://schemas.microsoft.com/office/powerpoint/2010/main" val="365251328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354</Words>
  <Application>Microsoft Office PowerPoint</Application>
  <PresentationFormat>Panorámica</PresentationFormat>
  <Paragraphs>17</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27</cp:revision>
  <dcterms:created xsi:type="dcterms:W3CDTF">2019-03-07T18:27:38Z</dcterms:created>
  <dcterms:modified xsi:type="dcterms:W3CDTF">2019-05-03T13:56:11Z</dcterms:modified>
</cp:coreProperties>
</file>