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5" r:id="rId4"/>
    <p:sldId id="266"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91" d="100"/>
          <a:sy n="91" d="100"/>
        </p:scale>
        <p:origin x="12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8383" t="21351" r="39031" b="22096"/>
          <a:stretch>
            <a:fillRect/>
          </a:stretch>
        </p:blipFill>
        <p:spPr bwMode="auto">
          <a:xfrm>
            <a:off x="1770743" y="580571"/>
            <a:ext cx="8665028" cy="5109029"/>
          </a:xfrm>
          <a:prstGeom prst="rect">
            <a:avLst/>
          </a:prstGeom>
          <a:noFill/>
          <a:ln w="9525">
            <a:noFill/>
            <a:miter lim="800000"/>
            <a:headEnd/>
            <a:tailEnd/>
          </a:ln>
          <a:effectLst/>
        </p:spPr>
      </p:pic>
    </p:spTree>
    <p:extLst>
      <p:ext uri="{BB962C8B-B14F-4D97-AF65-F5344CB8AC3E}">
        <p14:creationId xmlns:p14="http://schemas.microsoft.com/office/powerpoint/2010/main" val="3726224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7409" t="21755" r="39241" b="22208"/>
          <a:stretch>
            <a:fillRect/>
          </a:stretch>
        </p:blipFill>
        <p:spPr bwMode="auto">
          <a:xfrm>
            <a:off x="1567543" y="580571"/>
            <a:ext cx="8084457" cy="5138057"/>
          </a:xfrm>
          <a:prstGeom prst="rect">
            <a:avLst/>
          </a:prstGeom>
          <a:noFill/>
          <a:ln w="9525">
            <a:noFill/>
            <a:miter lim="800000"/>
            <a:headEnd/>
            <a:tailEnd/>
          </a:ln>
          <a:effectLst/>
        </p:spPr>
      </p:pic>
    </p:spTree>
    <p:extLst>
      <p:ext uri="{BB962C8B-B14F-4D97-AF65-F5344CB8AC3E}">
        <p14:creationId xmlns:p14="http://schemas.microsoft.com/office/powerpoint/2010/main" val="3918987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1" y="493986"/>
            <a:ext cx="10515600" cy="5682977"/>
          </a:xfrm>
        </p:spPr>
        <p:txBody>
          <a:bodyPr/>
          <a:lstStyle/>
          <a:p>
            <a:r>
              <a:rPr lang="es-MX" dirty="0" smtClean="0"/>
              <a:t>Los aprendizajes que he trabajado son los siguientes:</a:t>
            </a:r>
          </a:p>
          <a:p>
            <a:r>
              <a:rPr lang="es-MX" dirty="0" smtClean="0"/>
              <a:t>.</a:t>
            </a:r>
          </a:p>
          <a:p>
            <a:endParaRPr lang="es-MX" dirty="0"/>
          </a:p>
          <a:p>
            <a:endParaRPr lang="es-MX" dirty="0" smtClean="0"/>
          </a:p>
          <a:p>
            <a:endParaRPr lang="es-MX" dirty="0"/>
          </a:p>
          <a:p>
            <a:endParaRPr lang="es-MX" dirty="0" smtClean="0"/>
          </a:p>
          <a:p>
            <a:r>
              <a:rPr lang="es-MX" sz="1800" dirty="0" smtClean="0"/>
              <a:t>Estos aprendizajes son los que utilice en la jornada de practica pasada y de los cuales se obtuvo muy buenos resultados; y esto gracias a que dentro del aula cumplo un rol de guía y facilitador ya que les presento la actividad y guio el aprendizaje para que ellos lo puedan resolver de manera autónoma, también facilitador ya que cuando existen dudas  se resuelven de manera grupal para que todos puedan preciar y se aclaren todas esas dudas.  </a:t>
            </a:r>
          </a:p>
          <a:p>
            <a:r>
              <a:rPr lang="es-MX" sz="1800" dirty="0" smtClean="0"/>
              <a:t>Considero que las experiencias que he trabajado van congruentes con el enfoque pedagógico ya que dejo que el niño desarrolle sus capacidades matemáticas como las siguientes, inferir resultados y conclusiones, resolver diversas situaciones que se les presentan ; además de que desarrollan su forma de pensar, por tal motivo los niños están aprendiendo en el actuar. </a:t>
            </a:r>
            <a:endParaRPr lang="es-MX" sz="1800" dirty="0"/>
          </a:p>
        </p:txBody>
      </p:sp>
      <p:graphicFrame>
        <p:nvGraphicFramePr>
          <p:cNvPr id="4" name="Tabla 3"/>
          <p:cNvGraphicFramePr>
            <a:graphicFrameLocks noGrp="1"/>
          </p:cNvGraphicFramePr>
          <p:nvPr>
            <p:extLst>
              <p:ext uri="{D42A27DB-BD31-4B8C-83A1-F6EECF244321}">
                <p14:modId xmlns:p14="http://schemas.microsoft.com/office/powerpoint/2010/main" val="1994776466"/>
              </p:ext>
            </p:extLst>
          </p:nvPr>
        </p:nvGraphicFramePr>
        <p:xfrm>
          <a:off x="525518" y="1024466"/>
          <a:ext cx="11077902" cy="2260600"/>
        </p:xfrm>
        <a:graphic>
          <a:graphicData uri="http://schemas.openxmlformats.org/drawingml/2006/table">
            <a:tbl>
              <a:tblPr firstRow="1" bandRow="1">
                <a:tableStyleId>{5C22544A-7EE6-4342-B048-85BDC9FD1C3A}</a:tableStyleId>
              </a:tblPr>
              <a:tblGrid>
                <a:gridCol w="2617075">
                  <a:extLst>
                    <a:ext uri="{9D8B030D-6E8A-4147-A177-3AD203B41FA5}">
                      <a16:colId xmlns:a16="http://schemas.microsoft.com/office/drawing/2014/main" val="1684354724"/>
                    </a:ext>
                  </a:extLst>
                </a:gridCol>
                <a:gridCol w="2879835">
                  <a:extLst>
                    <a:ext uri="{9D8B030D-6E8A-4147-A177-3AD203B41FA5}">
                      <a16:colId xmlns:a16="http://schemas.microsoft.com/office/drawing/2014/main" val="3067782744"/>
                    </a:ext>
                  </a:extLst>
                </a:gridCol>
                <a:gridCol w="5580992">
                  <a:extLst>
                    <a:ext uri="{9D8B030D-6E8A-4147-A177-3AD203B41FA5}">
                      <a16:colId xmlns:a16="http://schemas.microsoft.com/office/drawing/2014/main" val="3245877861"/>
                    </a:ext>
                  </a:extLst>
                </a:gridCol>
              </a:tblGrid>
              <a:tr h="370840">
                <a:tc>
                  <a:txBody>
                    <a:bodyPr/>
                    <a:lstStyle/>
                    <a:p>
                      <a:pPr algn="ctr"/>
                      <a:r>
                        <a:rPr lang="es-MX" dirty="0" smtClean="0"/>
                        <a:t>Organizador</a:t>
                      </a:r>
                      <a:r>
                        <a:rPr lang="es-MX" baseline="0" dirty="0" smtClean="0"/>
                        <a:t> curricular 1</a:t>
                      </a:r>
                      <a:endParaRPr lang="es-MX" dirty="0"/>
                    </a:p>
                  </a:txBody>
                  <a:tcPr/>
                </a:tc>
                <a:tc>
                  <a:txBody>
                    <a:bodyPr/>
                    <a:lstStyle/>
                    <a:p>
                      <a:pPr algn="ctr"/>
                      <a:r>
                        <a:rPr lang="es-MX" dirty="0" smtClean="0"/>
                        <a:t>Organizador</a:t>
                      </a:r>
                      <a:r>
                        <a:rPr lang="es-MX" baseline="0" dirty="0" smtClean="0"/>
                        <a:t> curricular 2</a:t>
                      </a:r>
                      <a:endParaRPr lang="es-MX" dirty="0"/>
                    </a:p>
                  </a:txBody>
                  <a:tcPr/>
                </a:tc>
                <a:tc>
                  <a:txBody>
                    <a:bodyPr/>
                    <a:lstStyle/>
                    <a:p>
                      <a:pPr algn="ctr"/>
                      <a:r>
                        <a:rPr lang="es-MX" dirty="0" smtClean="0"/>
                        <a:t>Aprendizajes esperados.</a:t>
                      </a:r>
                      <a:endParaRPr lang="es-MX" dirty="0"/>
                    </a:p>
                  </a:txBody>
                  <a:tcPr/>
                </a:tc>
                <a:extLst>
                  <a:ext uri="{0D108BD9-81ED-4DB2-BD59-A6C34878D82A}">
                    <a16:rowId xmlns:a16="http://schemas.microsoft.com/office/drawing/2014/main" val="4094922919"/>
                  </a:ext>
                </a:extLst>
              </a:tr>
              <a:tr h="370840">
                <a:tc>
                  <a:txBody>
                    <a:bodyPr/>
                    <a:lstStyle/>
                    <a:p>
                      <a:pPr algn="ctr"/>
                      <a:r>
                        <a:rPr lang="es-MX" sz="1400" dirty="0" smtClean="0">
                          <a:latin typeface="Arial Narrow" panose="020B0606020202030204" pitchFamily="34" charset="0"/>
                        </a:rPr>
                        <a:t>Número, algebra y variación. </a:t>
                      </a:r>
                      <a:endParaRPr lang="es-MX" sz="1400" dirty="0">
                        <a:latin typeface="Arial Narrow" panose="020B0606020202030204" pitchFamily="34" charset="0"/>
                      </a:endParaRPr>
                    </a:p>
                  </a:txBody>
                  <a:tcPr/>
                </a:tc>
                <a:tc>
                  <a:txBody>
                    <a:bodyPr/>
                    <a:lstStyle/>
                    <a:p>
                      <a:pPr algn="ctr"/>
                      <a:r>
                        <a:rPr lang="es-MX" sz="1400" dirty="0" smtClean="0">
                          <a:latin typeface="Arial Narrow" panose="020B0606020202030204" pitchFamily="34" charset="0"/>
                        </a:rPr>
                        <a:t>Número.</a:t>
                      </a:r>
                      <a:endParaRPr lang="es-MX" sz="1400" dirty="0">
                        <a:latin typeface="Arial Narrow" panose="020B0606020202030204" pitchFamily="34" charset="0"/>
                      </a:endParaRPr>
                    </a:p>
                  </a:txBody>
                  <a:tcPr/>
                </a:tc>
                <a:tc>
                  <a:txBody>
                    <a:bodyPr/>
                    <a:lstStyle/>
                    <a:p>
                      <a:pPr algn="l"/>
                      <a:r>
                        <a:rPr lang="es-MX" sz="1400" dirty="0" smtClean="0">
                          <a:latin typeface="Arial Narrow" panose="020B0606020202030204" pitchFamily="34" charset="0"/>
                        </a:rPr>
                        <a:t>•Resuelve problemas a través del conteo y con acciones sobre las colecciones. • </a:t>
                      </a:r>
                      <a:r>
                        <a:rPr lang="es-MX" sz="1400" dirty="0" smtClean="0">
                          <a:latin typeface="Arial Narrow" panose="020B0606020202030204" pitchFamily="34" charset="0"/>
                        </a:rPr>
                        <a:t>•</a:t>
                      </a:r>
                      <a:r>
                        <a:rPr lang="es-MX" sz="1400" dirty="0" smtClean="0">
                          <a:latin typeface="Arial Narrow" panose="020B0606020202030204" pitchFamily="34" charset="0"/>
                        </a:rPr>
                        <a:t>Identifica algunas relaciones de equivalencia entre monedas de $1, $2, $5 y $10 en situaciones reales o ficticias de compra y venta.</a:t>
                      </a:r>
                    </a:p>
                    <a:p>
                      <a:pPr algn="l"/>
                      <a:r>
                        <a:rPr lang="es-MX" sz="1400" dirty="0" smtClean="0">
                          <a:latin typeface="Arial Narrow" panose="020B0606020202030204" pitchFamily="34" charset="0"/>
                        </a:rPr>
                        <a:t> • Identifica algunos usos de los números en la vida cotidiana y entiende qué significan.</a:t>
                      </a:r>
                      <a:endParaRPr lang="es-MX" sz="1400" dirty="0">
                        <a:latin typeface="Arial Narrow" panose="020B0606020202030204" pitchFamily="34" charset="0"/>
                      </a:endParaRPr>
                    </a:p>
                  </a:txBody>
                  <a:tcPr/>
                </a:tc>
                <a:extLst>
                  <a:ext uri="{0D108BD9-81ED-4DB2-BD59-A6C34878D82A}">
                    <a16:rowId xmlns:a16="http://schemas.microsoft.com/office/drawing/2014/main" val="2355610887"/>
                  </a:ext>
                </a:extLst>
              </a:tr>
              <a:tr h="370840">
                <a:tc>
                  <a:txBody>
                    <a:bodyPr/>
                    <a:lstStyle/>
                    <a:p>
                      <a:pPr algn="ctr"/>
                      <a:r>
                        <a:rPr lang="es-MX" sz="1400" dirty="0" smtClean="0">
                          <a:latin typeface="Arial Narrow" panose="020B0606020202030204" pitchFamily="34" charset="0"/>
                        </a:rPr>
                        <a:t>Forma, espacio y medida.</a:t>
                      </a:r>
                      <a:endParaRPr lang="es-MX" sz="1400" dirty="0">
                        <a:latin typeface="Arial Narrow" panose="020B0606020202030204" pitchFamily="34" charset="0"/>
                      </a:endParaRPr>
                    </a:p>
                  </a:txBody>
                  <a:tcPr/>
                </a:tc>
                <a:tc>
                  <a:txBody>
                    <a:bodyPr/>
                    <a:lstStyle/>
                    <a:p>
                      <a:pPr algn="ctr"/>
                      <a:r>
                        <a:rPr lang="es-MX" sz="1400" dirty="0" smtClean="0">
                          <a:latin typeface="Arial Narrow" panose="020B0606020202030204" pitchFamily="34" charset="0"/>
                        </a:rPr>
                        <a:t>Magnitudes</a:t>
                      </a:r>
                      <a:r>
                        <a:rPr lang="es-MX" sz="1400" baseline="0" dirty="0" smtClean="0">
                          <a:latin typeface="Arial Narrow" panose="020B0606020202030204" pitchFamily="34" charset="0"/>
                        </a:rPr>
                        <a:t> y medidas.</a:t>
                      </a:r>
                      <a:endParaRPr lang="es-MX" sz="1400" dirty="0">
                        <a:latin typeface="Arial Narrow" panose="020B0606020202030204" pitchFamily="34" charset="0"/>
                      </a:endParaRPr>
                    </a:p>
                  </a:txBody>
                  <a:tcPr/>
                </a:tc>
                <a:tc>
                  <a:txBody>
                    <a:bodyPr/>
                    <a:lstStyle/>
                    <a:p>
                      <a:pPr algn="ctr"/>
                      <a:r>
                        <a:rPr lang="es-MX" sz="1400" dirty="0" smtClean="0">
                          <a:latin typeface="Arial Narrow" panose="020B0606020202030204" pitchFamily="34" charset="0"/>
                        </a:rPr>
                        <a:t>• Usa unidades no convencionales para medir la capacidad con distintos propósitos.</a:t>
                      </a:r>
                    </a:p>
                    <a:p>
                      <a:pPr algn="ctr"/>
                      <a:endParaRPr lang="es-MX" sz="1400" dirty="0">
                        <a:latin typeface="Arial Narrow" panose="020B0606020202030204" pitchFamily="34" charset="0"/>
                      </a:endParaRPr>
                    </a:p>
                  </a:txBody>
                  <a:tcPr/>
                </a:tc>
                <a:extLst>
                  <a:ext uri="{0D108BD9-81ED-4DB2-BD59-A6C34878D82A}">
                    <a16:rowId xmlns:a16="http://schemas.microsoft.com/office/drawing/2014/main" val="2605123117"/>
                  </a:ext>
                </a:extLst>
              </a:tr>
            </a:tbl>
          </a:graphicData>
        </a:graphic>
      </p:graphicFrame>
    </p:spTree>
    <p:extLst>
      <p:ext uri="{BB962C8B-B14F-4D97-AF65-F5344CB8AC3E}">
        <p14:creationId xmlns:p14="http://schemas.microsoft.com/office/powerpoint/2010/main" val="149109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0546" y="364687"/>
            <a:ext cx="10515600" cy="6193768"/>
          </a:xfrm>
        </p:spPr>
        <p:txBody>
          <a:bodyPr/>
          <a:lstStyle/>
          <a:p>
            <a:r>
              <a:rPr lang="es-MX" dirty="0"/>
              <a:t>Los aprendizajes que he trabajado </a:t>
            </a:r>
            <a:r>
              <a:rPr lang="es-MX" dirty="0" smtClean="0"/>
              <a:t>menos son </a:t>
            </a:r>
            <a:r>
              <a:rPr lang="es-MX" dirty="0"/>
              <a:t>los siguientes</a:t>
            </a:r>
            <a:r>
              <a:rPr lang="es-MX" dirty="0" smtClean="0"/>
              <a:t>:</a:t>
            </a:r>
          </a:p>
          <a:p>
            <a:endParaRPr lang="es-MX" dirty="0"/>
          </a:p>
          <a:p>
            <a:endParaRPr lang="es-MX" dirty="0" smtClean="0"/>
          </a:p>
          <a:p>
            <a:endParaRPr lang="es-MX" dirty="0"/>
          </a:p>
          <a:p>
            <a:endParaRPr lang="es-MX" dirty="0" smtClean="0"/>
          </a:p>
          <a:p>
            <a:endParaRPr lang="es-MX" dirty="0"/>
          </a:p>
          <a:p>
            <a:r>
              <a:rPr lang="es-MX" sz="1800" dirty="0" smtClean="0"/>
              <a:t>Estos aprendizajes no es que nunca los he trabajado, sin en cambio en el grupo de práctica de este ciclo escolar no es relevante aplicarlos ya que como son niños de tercer grado ya los estuvieron desarrollando en los años anteriores, por lo que se le da más énfasis a otros aprendizajes clave como los de forma, espacio y medida en cuestión a magnitudes y medidas, cabe mencionar que los demás aprendizajes no se deben de dejar a un lado ya que pues deben de estar en constante práctica para que se desarrollen por completo, para ello se pueden vincular estos aprendizajes que de alguna manera ya están favorecidos con los nuevos ya que todos van estrechamente vinculados y así se lograra un mayor desarrollo de los aprendizajes y además el uso y aplicación de estos con los demás campos formativos también es de suma importancia. </a:t>
            </a:r>
            <a:endParaRPr lang="es-MX" sz="1800" dirty="0"/>
          </a:p>
          <a:p>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743629242"/>
              </p:ext>
            </p:extLst>
          </p:nvPr>
        </p:nvGraphicFramePr>
        <p:xfrm>
          <a:off x="525518" y="1024466"/>
          <a:ext cx="11077902" cy="1899920"/>
        </p:xfrm>
        <a:graphic>
          <a:graphicData uri="http://schemas.openxmlformats.org/drawingml/2006/table">
            <a:tbl>
              <a:tblPr firstRow="1" bandRow="1">
                <a:tableStyleId>{5C22544A-7EE6-4342-B048-85BDC9FD1C3A}</a:tableStyleId>
              </a:tblPr>
              <a:tblGrid>
                <a:gridCol w="2617075">
                  <a:extLst>
                    <a:ext uri="{9D8B030D-6E8A-4147-A177-3AD203B41FA5}">
                      <a16:colId xmlns:a16="http://schemas.microsoft.com/office/drawing/2014/main" val="1684354724"/>
                    </a:ext>
                  </a:extLst>
                </a:gridCol>
                <a:gridCol w="2879835">
                  <a:extLst>
                    <a:ext uri="{9D8B030D-6E8A-4147-A177-3AD203B41FA5}">
                      <a16:colId xmlns:a16="http://schemas.microsoft.com/office/drawing/2014/main" val="3067782744"/>
                    </a:ext>
                  </a:extLst>
                </a:gridCol>
                <a:gridCol w="5580992">
                  <a:extLst>
                    <a:ext uri="{9D8B030D-6E8A-4147-A177-3AD203B41FA5}">
                      <a16:colId xmlns:a16="http://schemas.microsoft.com/office/drawing/2014/main" val="3245877861"/>
                    </a:ext>
                  </a:extLst>
                </a:gridCol>
              </a:tblGrid>
              <a:tr h="370840">
                <a:tc>
                  <a:txBody>
                    <a:bodyPr/>
                    <a:lstStyle/>
                    <a:p>
                      <a:pPr algn="ctr"/>
                      <a:r>
                        <a:rPr lang="es-MX" dirty="0" smtClean="0"/>
                        <a:t>Organizador</a:t>
                      </a:r>
                      <a:r>
                        <a:rPr lang="es-MX" baseline="0" dirty="0" smtClean="0"/>
                        <a:t> curricular 1</a:t>
                      </a:r>
                      <a:endParaRPr lang="es-MX" dirty="0"/>
                    </a:p>
                  </a:txBody>
                  <a:tcPr/>
                </a:tc>
                <a:tc>
                  <a:txBody>
                    <a:bodyPr/>
                    <a:lstStyle/>
                    <a:p>
                      <a:pPr algn="ctr"/>
                      <a:r>
                        <a:rPr lang="es-MX" dirty="0" smtClean="0"/>
                        <a:t>Organizador</a:t>
                      </a:r>
                      <a:r>
                        <a:rPr lang="es-MX" baseline="0" dirty="0" smtClean="0"/>
                        <a:t> curricular 2</a:t>
                      </a:r>
                      <a:endParaRPr lang="es-MX" dirty="0"/>
                    </a:p>
                  </a:txBody>
                  <a:tcPr/>
                </a:tc>
                <a:tc>
                  <a:txBody>
                    <a:bodyPr/>
                    <a:lstStyle/>
                    <a:p>
                      <a:pPr algn="ctr"/>
                      <a:r>
                        <a:rPr lang="es-MX" dirty="0" smtClean="0"/>
                        <a:t>Aprendizajes esperados.</a:t>
                      </a:r>
                      <a:endParaRPr lang="es-MX" dirty="0"/>
                    </a:p>
                  </a:txBody>
                  <a:tcPr/>
                </a:tc>
                <a:extLst>
                  <a:ext uri="{0D108BD9-81ED-4DB2-BD59-A6C34878D82A}">
                    <a16:rowId xmlns:a16="http://schemas.microsoft.com/office/drawing/2014/main" val="4094922919"/>
                  </a:ext>
                </a:extLst>
              </a:tr>
              <a:tr h="1043094">
                <a:tc>
                  <a:txBody>
                    <a:bodyPr/>
                    <a:lstStyle/>
                    <a:p>
                      <a:pPr algn="ctr"/>
                      <a:r>
                        <a:rPr lang="es-MX" sz="1400" dirty="0" smtClean="0">
                          <a:latin typeface="Arial Narrow" panose="020B0606020202030204" pitchFamily="34" charset="0"/>
                        </a:rPr>
                        <a:t>Número, algebra y variación. </a:t>
                      </a:r>
                      <a:endParaRPr lang="es-MX" sz="1400" dirty="0">
                        <a:latin typeface="Arial Narrow" panose="020B0606020202030204" pitchFamily="34" charset="0"/>
                      </a:endParaRPr>
                    </a:p>
                  </a:txBody>
                  <a:tcPr/>
                </a:tc>
                <a:tc>
                  <a:txBody>
                    <a:bodyPr/>
                    <a:lstStyle/>
                    <a:p>
                      <a:pPr algn="ctr"/>
                      <a:r>
                        <a:rPr lang="es-MX" sz="1400" dirty="0" smtClean="0">
                          <a:latin typeface="Arial Narrow" panose="020B0606020202030204" pitchFamily="34" charset="0"/>
                        </a:rPr>
                        <a:t>Número.</a:t>
                      </a:r>
                      <a:endParaRPr lang="es-MX" sz="1400" dirty="0">
                        <a:latin typeface="Arial Narrow" panose="020B0606020202030204" pitchFamily="34" charset="0"/>
                      </a:endParaRPr>
                    </a:p>
                  </a:txBody>
                  <a:tcPr/>
                </a:tc>
                <a:tc>
                  <a:txBody>
                    <a:bodyPr/>
                    <a:lstStyle/>
                    <a:p>
                      <a:pPr marL="285750" indent="-285750" algn="l">
                        <a:buFontTx/>
                        <a:buChar char="-"/>
                      </a:pPr>
                      <a:r>
                        <a:rPr lang="es-MX" sz="1400" dirty="0" smtClean="0">
                          <a:latin typeface="Arial Narrow" panose="020B0606020202030204" pitchFamily="34" charset="0"/>
                        </a:rPr>
                        <a:t>Resuelve problemas a través del conteo y con acciones sobre las colecciones. </a:t>
                      </a:r>
                    </a:p>
                    <a:p>
                      <a:pPr marL="285750" indent="-285750" algn="l">
                        <a:buFontTx/>
                        <a:buChar char="-"/>
                      </a:pPr>
                      <a:r>
                        <a:rPr lang="es-MX" sz="1400" dirty="0" smtClean="0">
                          <a:latin typeface="Arial Narrow" panose="020B0606020202030204" pitchFamily="34" charset="0"/>
                        </a:rPr>
                        <a:t>Comunica de manera oral y escrita los números del 1 al 10 en diversas situaciones y</a:t>
                      </a:r>
                    </a:p>
                    <a:p>
                      <a:pPr marL="285750" indent="-285750" algn="l">
                        <a:buFontTx/>
                        <a:buChar char="-"/>
                      </a:pPr>
                      <a:r>
                        <a:rPr lang="es-MX" sz="1400" dirty="0" smtClean="0">
                          <a:latin typeface="Arial Narrow" panose="020B0606020202030204" pitchFamily="34" charset="0"/>
                        </a:rPr>
                        <a:t>de diferentes maneras, incluida la convencional.</a:t>
                      </a:r>
                    </a:p>
                    <a:p>
                      <a:pPr marL="285750" indent="-285750" algn="l">
                        <a:buFontTx/>
                        <a:buChar char="-"/>
                      </a:pPr>
                      <a:r>
                        <a:rPr lang="es-MX" sz="1400" dirty="0" smtClean="0">
                          <a:latin typeface="Arial Narrow" panose="020B0606020202030204" pitchFamily="34" charset="0"/>
                        </a:rPr>
                        <a:t>Compara, iguala y clasifica colecciones con base en la cantidad de elementos. </a:t>
                      </a:r>
                      <a:endParaRPr lang="es-MX" sz="1400" dirty="0">
                        <a:latin typeface="Arial Narrow" panose="020B0606020202030204" pitchFamily="34" charset="0"/>
                      </a:endParaRPr>
                    </a:p>
                  </a:txBody>
                  <a:tcPr/>
                </a:tc>
                <a:extLst>
                  <a:ext uri="{0D108BD9-81ED-4DB2-BD59-A6C34878D82A}">
                    <a16:rowId xmlns:a16="http://schemas.microsoft.com/office/drawing/2014/main" val="2355610887"/>
                  </a:ext>
                </a:extLst>
              </a:tr>
              <a:tr h="370840">
                <a:tc>
                  <a:txBody>
                    <a:bodyPr/>
                    <a:lstStyle/>
                    <a:p>
                      <a:pPr algn="ctr"/>
                      <a:r>
                        <a:rPr lang="es-MX" sz="1400" dirty="0" smtClean="0">
                          <a:latin typeface="Arial Narrow" panose="020B0606020202030204" pitchFamily="34" charset="0"/>
                        </a:rPr>
                        <a:t>Forma, espacio y medida.</a:t>
                      </a:r>
                      <a:endParaRPr lang="es-MX" sz="1400" dirty="0">
                        <a:latin typeface="Arial Narrow" panose="020B0606020202030204" pitchFamily="34" charset="0"/>
                      </a:endParaRPr>
                    </a:p>
                  </a:txBody>
                  <a:tcPr/>
                </a:tc>
                <a:tc>
                  <a:txBody>
                    <a:bodyPr/>
                    <a:lstStyle/>
                    <a:p>
                      <a:pPr algn="ctr"/>
                      <a:r>
                        <a:rPr lang="es-MX" sz="1400" dirty="0" smtClean="0">
                          <a:latin typeface="Arial Narrow" panose="020B0606020202030204" pitchFamily="34" charset="0"/>
                        </a:rPr>
                        <a:t>Magnitudes</a:t>
                      </a:r>
                      <a:r>
                        <a:rPr lang="es-MX" sz="1400" baseline="0" dirty="0" smtClean="0">
                          <a:latin typeface="Arial Narrow" panose="020B0606020202030204" pitchFamily="34" charset="0"/>
                        </a:rPr>
                        <a:t> y medidas.</a:t>
                      </a:r>
                      <a:endParaRPr lang="es-MX" sz="1400" dirty="0">
                        <a:latin typeface="Arial Narrow" panose="020B0606020202030204" pitchFamily="34" charset="0"/>
                      </a:endParaRPr>
                    </a:p>
                  </a:txBody>
                  <a:tcPr/>
                </a:tc>
                <a:tc>
                  <a:txBody>
                    <a:bodyPr/>
                    <a:lstStyle/>
                    <a:p>
                      <a:pPr algn="ctr"/>
                      <a:r>
                        <a:rPr lang="es-MX" sz="1400" dirty="0" smtClean="0">
                          <a:latin typeface="Arial Narrow" panose="020B0606020202030204" pitchFamily="34" charset="0"/>
                        </a:rPr>
                        <a:t>-</a:t>
                      </a:r>
                      <a:r>
                        <a:rPr lang="es-MX" sz="1400" baseline="0" dirty="0" smtClean="0">
                          <a:latin typeface="Arial Narrow" panose="020B0606020202030204" pitchFamily="34" charset="0"/>
                        </a:rPr>
                        <a:t> </a:t>
                      </a:r>
                      <a:r>
                        <a:rPr lang="es-MX" sz="1400" dirty="0" smtClean="0">
                          <a:latin typeface="Arial Narrow" panose="020B0606020202030204" pitchFamily="34" charset="0"/>
                        </a:rPr>
                        <a:t>Identifica varios eventos de su vida cotidiana y dice el orden en que ocurren</a:t>
                      </a:r>
                      <a:endParaRPr lang="es-MX" sz="1400" dirty="0">
                        <a:latin typeface="Arial Narrow" panose="020B0606020202030204" pitchFamily="34" charset="0"/>
                      </a:endParaRPr>
                    </a:p>
                  </a:txBody>
                  <a:tcPr/>
                </a:tc>
                <a:extLst>
                  <a:ext uri="{0D108BD9-81ED-4DB2-BD59-A6C34878D82A}">
                    <a16:rowId xmlns:a16="http://schemas.microsoft.com/office/drawing/2014/main" val="2605123117"/>
                  </a:ext>
                </a:extLst>
              </a:tr>
            </a:tbl>
          </a:graphicData>
        </a:graphic>
      </p:graphicFrame>
    </p:spTree>
    <p:extLst>
      <p:ext uri="{BB962C8B-B14F-4D97-AF65-F5344CB8AC3E}">
        <p14:creationId xmlns:p14="http://schemas.microsoft.com/office/powerpoint/2010/main" val="268398786"/>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508</Words>
  <Application>Microsoft Office PowerPoint</Application>
  <PresentationFormat>Panorámica</PresentationFormat>
  <Paragraphs>37</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Calibri Light</vt:lpstr>
      <vt:lpstr>1_Tema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29</cp:revision>
  <dcterms:created xsi:type="dcterms:W3CDTF">2019-03-07T18:27:38Z</dcterms:created>
  <dcterms:modified xsi:type="dcterms:W3CDTF">2019-05-03T13:57:42Z</dcterms:modified>
</cp:coreProperties>
</file>