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853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02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3" y="365127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7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00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49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3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3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16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81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1" y="365129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5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5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02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45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79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92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73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92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15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64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3269" y="472965"/>
            <a:ext cx="1096229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accent1">
                    <a:lumMod val="75000"/>
                  </a:schemeClr>
                </a:solidFill>
              </a:rPr>
              <a:t>ACTIVIDAD 3</a:t>
            </a:r>
          </a:p>
          <a:p>
            <a:r>
              <a:rPr lang="es-MX" sz="1600" b="1" dirty="0" smtClean="0">
                <a:solidFill>
                  <a:schemeClr val="accent1">
                    <a:lumMod val="75000"/>
                  </a:schemeClr>
                </a:solidFill>
              </a:rPr>
              <a:t>En tus actividades  actuales, ¿Qué aprendizajes esperados has trabajado con mayor énfasis en el salón de clases?</a:t>
            </a:r>
          </a:p>
          <a:p>
            <a:r>
              <a:rPr lang="es-MX" sz="1600" dirty="0" smtClean="0"/>
              <a:t>*Resuelve problemas a través del conteo.</a:t>
            </a:r>
          </a:p>
          <a:p>
            <a:r>
              <a:rPr lang="es-MX" sz="1600" dirty="0" smtClean="0"/>
              <a:t>*cuenta colecciones no mayores a 20 elementos.</a:t>
            </a:r>
          </a:p>
          <a:p>
            <a:r>
              <a:rPr lang="es-MX" sz="1600" dirty="0" smtClean="0"/>
              <a:t>*Compara, iguala y clasifica colecciones.</a:t>
            </a:r>
          </a:p>
          <a:p>
            <a:r>
              <a:rPr lang="es-MX" sz="1600" dirty="0" smtClean="0"/>
              <a:t>*Relaciona el numero de elementos del 1 al 30.</a:t>
            </a:r>
          </a:p>
          <a:p>
            <a:r>
              <a:rPr lang="es-MX" sz="1600" dirty="0" smtClean="0"/>
              <a:t>*Ubica objetos y lugares.</a:t>
            </a:r>
          </a:p>
          <a:p>
            <a:r>
              <a:rPr lang="es-MX" sz="1600" dirty="0" smtClean="0"/>
              <a:t>*Reproduce modelos con formas y figuras.</a:t>
            </a:r>
          </a:p>
          <a:p>
            <a:r>
              <a:rPr lang="es-MX" sz="1600" dirty="0" smtClean="0"/>
              <a:t>*Contesta preguntas en las que necesita recabar datos mediante una tabla.</a:t>
            </a:r>
          </a:p>
          <a:p>
            <a:endParaRPr lang="es-MX" sz="1600" dirty="0" smtClean="0"/>
          </a:p>
          <a:p>
            <a:r>
              <a:rPr lang="es-MX" sz="1600" b="1" dirty="0" smtClean="0">
                <a:solidFill>
                  <a:schemeClr val="accent1">
                    <a:lumMod val="75000"/>
                  </a:schemeClr>
                </a:solidFill>
              </a:rPr>
              <a:t>¿Qué actitudes han tenido tus alumnos en las actividades relacionadas con esos aprendizajes?¿De qué forma has intervenido</a:t>
            </a:r>
            <a:r>
              <a:rPr lang="es-MX" sz="1600" b="1" dirty="0" smtClean="0"/>
              <a:t>?</a:t>
            </a:r>
          </a:p>
          <a:p>
            <a:r>
              <a:rPr lang="es-MX" sz="1600" dirty="0" smtClean="0"/>
              <a:t>Su actitud es positiva y activa, siempre intervengo como guía y coordinador de la actividad, en su mayoría los alumnos trabajaron estos aprendizajes mediante el material concreto.</a:t>
            </a:r>
          </a:p>
          <a:p>
            <a:endParaRPr lang="es-MX" sz="1600" b="1" dirty="0"/>
          </a:p>
          <a:p>
            <a:r>
              <a:rPr lang="es-MX" sz="1600" b="1" dirty="0" smtClean="0">
                <a:solidFill>
                  <a:schemeClr val="accent1">
                    <a:lumMod val="75000"/>
                  </a:schemeClr>
                </a:solidFill>
              </a:rPr>
              <a:t>A partir de lo planteado en el Enfoque pedagógico, ¿Consideras que las experiencias que has trabajado son acordes con dichos planteamientos?, ¿Por qué?</a:t>
            </a:r>
          </a:p>
          <a:p>
            <a:r>
              <a:rPr lang="es-MX" sz="1600" dirty="0" smtClean="0"/>
              <a:t>Si, porque en su mayoría las situaciones están planteadas con base a sucesos de su vida diaria, en donde los alumnos tienen que poner en práctica sus saberes previos y habilidades de pensamiento matemático para resolver problemas.</a:t>
            </a:r>
          </a:p>
          <a:p>
            <a:endParaRPr lang="es-MX" sz="1600" b="1" dirty="0"/>
          </a:p>
        </p:txBody>
      </p:sp>
    </p:spTree>
    <p:extLst>
      <p:ext uri="{BB962C8B-B14F-4D97-AF65-F5344CB8AC3E}">
        <p14:creationId xmlns:p14="http://schemas.microsoft.com/office/powerpoint/2010/main" val="391898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6123" y="342800"/>
            <a:ext cx="1110943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>
                <a:solidFill>
                  <a:schemeClr val="accent1">
                    <a:lumMod val="75000"/>
                  </a:schemeClr>
                </a:solidFill>
              </a:rPr>
              <a:t>¿Cuáles aprendizajes esperados has trabajado menos? ¿Por qué</a:t>
            </a:r>
            <a:r>
              <a:rPr lang="es-MX" sz="16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r>
              <a:rPr lang="es-MX" sz="1600" dirty="0"/>
              <a:t>• Identifica algunas relaciones de equivalencia entre monedas de $1, $2, $5 y $10 en situaciones reales o ficticias de compra y venta. • Identifica algunos usos de los números en la vida cotidiana y entiende qué significan. </a:t>
            </a:r>
            <a:endParaRPr lang="es-MX" sz="1600" dirty="0" smtClean="0"/>
          </a:p>
          <a:p>
            <a:r>
              <a:rPr lang="es-MX" sz="1600" dirty="0"/>
              <a:t>• Ubica objetos y lugares cuya ubicación desconoce, a través de la interpretación de relaciones espaciales y puntos de referencia. </a:t>
            </a:r>
            <a:endParaRPr lang="es-MX" sz="1600" dirty="0" smtClean="0"/>
          </a:p>
          <a:p>
            <a:r>
              <a:rPr lang="es-MX" sz="1600" dirty="0"/>
              <a:t>• Construye configuraciones con formas, figuras y cuerpos geométricos. </a:t>
            </a:r>
            <a:endParaRPr lang="es-MX" sz="1600" dirty="0" smtClean="0"/>
          </a:p>
          <a:p>
            <a:r>
              <a:rPr lang="es-MX" sz="1600" dirty="0"/>
              <a:t>Identifica la longitud de varios objetos a través de la comparación directa o mediante el uso de un intermediario. </a:t>
            </a:r>
            <a:endParaRPr lang="es-MX" sz="1600" dirty="0" smtClean="0"/>
          </a:p>
          <a:p>
            <a:r>
              <a:rPr lang="es-MX" sz="1600" dirty="0" smtClean="0"/>
              <a:t>• </a:t>
            </a:r>
            <a:r>
              <a:rPr lang="es-MX" sz="1600" dirty="0"/>
              <a:t>Compara distancias mediante el uso de un intermediario. </a:t>
            </a:r>
            <a:endParaRPr lang="es-MX" sz="1600" dirty="0" smtClean="0"/>
          </a:p>
          <a:p>
            <a:r>
              <a:rPr lang="es-MX" sz="1600" dirty="0" smtClean="0"/>
              <a:t>• </a:t>
            </a:r>
            <a:r>
              <a:rPr lang="es-MX" sz="1600" dirty="0"/>
              <a:t>Mide objetos o distancias mediante el uso de unidades no convencionales</a:t>
            </a:r>
            <a:r>
              <a:rPr lang="es-MX" sz="1600" dirty="0" smtClean="0"/>
              <a:t>.</a:t>
            </a:r>
          </a:p>
          <a:p>
            <a:r>
              <a:rPr lang="es-MX" sz="1600" dirty="0" smtClean="0"/>
              <a:t> </a:t>
            </a:r>
            <a:r>
              <a:rPr lang="es-MX" sz="1600" dirty="0"/>
              <a:t>• Identifica varios eventos de su vida cotidiana y dice el orden en que ocurren</a:t>
            </a:r>
            <a:r>
              <a:rPr lang="es-MX" sz="1600" dirty="0" smtClean="0"/>
              <a:t>.</a:t>
            </a:r>
          </a:p>
          <a:p>
            <a:r>
              <a:rPr lang="es-MX" sz="1600" dirty="0" smtClean="0"/>
              <a:t> </a:t>
            </a:r>
            <a:r>
              <a:rPr lang="es-MX" sz="1600" dirty="0"/>
              <a:t>• Usa expresiones temporales y representaciones gráficas para explicar la sucesión de eventos</a:t>
            </a:r>
            <a:r>
              <a:rPr lang="es-MX" sz="1600" dirty="0" smtClean="0"/>
              <a:t>.</a:t>
            </a:r>
          </a:p>
          <a:p>
            <a:r>
              <a:rPr lang="es-MX" sz="1600" dirty="0" smtClean="0"/>
              <a:t> </a:t>
            </a:r>
            <a:r>
              <a:rPr lang="es-MX" sz="1600" dirty="0"/>
              <a:t>• Usa unidades no convencionales para medir la capacidad con distintos </a:t>
            </a:r>
            <a:r>
              <a:rPr lang="es-MX" sz="1600" dirty="0" smtClean="0"/>
              <a:t>propósito</a:t>
            </a:r>
          </a:p>
          <a:p>
            <a:r>
              <a:rPr lang="es-MX" sz="1600" dirty="0" smtClean="0"/>
              <a:t>Por que considero que son los mas complejos y se encuentran en un grado en el que apenas la maestra comienza a tratarlo con los alumnos.</a:t>
            </a:r>
            <a:endParaRPr lang="es-MX" sz="1600" dirty="0"/>
          </a:p>
          <a:p>
            <a:r>
              <a:rPr lang="es-MX" sz="1600" b="1" dirty="0">
                <a:solidFill>
                  <a:schemeClr val="accent1">
                    <a:lumMod val="75000"/>
                  </a:schemeClr>
                </a:solidFill>
              </a:rPr>
              <a:t>¿Qué necesitarías para organizar experiencias con los aprendizajes que has trabajado menos</a:t>
            </a:r>
            <a:r>
              <a:rPr lang="es-MX" sz="16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r>
              <a:rPr lang="es-MX" sz="1600" dirty="0" smtClean="0"/>
              <a:t>Saber lo que a los alumnos les interesa para de ahí partir y realizar situaciones realmente bien planeadas con materiales atractivos y que cubran las características para desarrollar los aprendizajes.</a:t>
            </a:r>
            <a:endParaRPr lang="es-MX" sz="1600" dirty="0"/>
          </a:p>
          <a:p>
            <a:r>
              <a:rPr lang="es-MX" sz="1600" b="1" dirty="0">
                <a:solidFill>
                  <a:schemeClr val="accent1">
                    <a:lumMod val="75000"/>
                  </a:schemeClr>
                </a:solidFill>
              </a:rPr>
              <a:t>De lo que se menciona en el enfoque.  ¿Qué te sería de utilidad para llevar a cabo situaciones de aprendizajes vinculadas con los aprendizajes esperados</a:t>
            </a:r>
            <a:r>
              <a:rPr lang="es-MX" sz="16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r>
              <a:rPr lang="es-MX" sz="1600" dirty="0" smtClean="0"/>
              <a:t>Desarrolla </a:t>
            </a:r>
            <a:r>
              <a:rPr lang="es-MX" sz="1600" dirty="0"/>
              <a:t>en el niño la capacidad para inferir resultados o conclusiones con base en condiciones y datos conocidos. Para su desarrollo es necesario que los alumnos realicen diversas actividades y resolver numerosas situaciones que representen un problema o un reto. En la búsqueda de solución se adquiere el conocimiento matemático implicado en dichas </a:t>
            </a:r>
            <a:r>
              <a:rPr lang="es-MX" sz="1600" dirty="0" smtClean="0"/>
              <a:t>situaciones.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3729028568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540</Words>
  <Application>Microsoft Office PowerPoint</Application>
  <PresentationFormat>Panorámica</PresentationFormat>
  <Paragraphs>30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1_Tema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30</cp:revision>
  <dcterms:created xsi:type="dcterms:W3CDTF">2019-03-07T18:27:38Z</dcterms:created>
  <dcterms:modified xsi:type="dcterms:W3CDTF">2019-05-03T13:53:06Z</dcterms:modified>
</cp:coreProperties>
</file>