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3" r:id="rId3"/>
    <p:sldId id="259" r:id="rId4"/>
    <p:sldId id="260" r:id="rId5"/>
    <p:sldId id="264" r:id="rId6"/>
    <p:sldId id="261" r:id="rId7"/>
    <p:sldId id="262" r:id="rId8"/>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9" autoAdjust="0"/>
    <p:restoredTop sz="94660"/>
  </p:normalViewPr>
  <p:slideViewPr>
    <p:cSldViewPr snapToGrid="0">
      <p:cViewPr varScale="1">
        <p:scale>
          <a:sx n="86" d="100"/>
          <a:sy n="86" d="100"/>
        </p:scale>
        <p:origin x="73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4"/>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8"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16/06/2019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1853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16/06/2019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020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3" y="365127"/>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3" y="365127"/>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16/06/2019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1002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16/06/2019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5496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3" y="1709742"/>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3" y="4589467"/>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16/06/2019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9167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1"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1"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16/06/2019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0815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91" y="365129"/>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9" y="1681164"/>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8"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5" y="1681164"/>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8"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5"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16/06/2019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2023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16/06/2019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5451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16/06/2019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8795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9" y="457200"/>
            <a:ext cx="3932239"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92" y="987429"/>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9" y="2057400"/>
            <a:ext cx="3932239"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3" indent="0">
              <a:buNone/>
              <a:defRPr sz="1000"/>
            </a:lvl7pPr>
            <a:lvl8pPr marL="3200240" indent="0">
              <a:buNone/>
              <a:defRPr sz="1000"/>
            </a:lvl8pPr>
            <a:lvl9pPr marL="3657418"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16/06/2019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4730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9" y="457200"/>
            <a:ext cx="3932239"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92" y="987429"/>
            <a:ext cx="6172201"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8" indent="0">
              <a:buNone/>
              <a:defRPr sz="2000"/>
            </a:lvl9pPr>
          </a:lstStyle>
          <a:p>
            <a:endParaRPr lang="es-MX"/>
          </a:p>
        </p:txBody>
      </p:sp>
      <p:sp>
        <p:nvSpPr>
          <p:cNvPr id="4" name="Marcador de texto 3"/>
          <p:cNvSpPr>
            <a:spLocks noGrp="1"/>
          </p:cNvSpPr>
          <p:nvPr>
            <p:ph type="body" sz="half" idx="2"/>
          </p:nvPr>
        </p:nvSpPr>
        <p:spPr>
          <a:xfrm>
            <a:off x="839789" y="2057400"/>
            <a:ext cx="3932239"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3" indent="0">
              <a:buNone/>
              <a:defRPr sz="1000"/>
            </a:lvl7pPr>
            <a:lvl8pPr marL="3200240" indent="0">
              <a:buNone/>
              <a:defRPr sz="1000"/>
            </a:lvl8pPr>
            <a:lvl9pPr marL="3657418"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16/06/2019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7158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1" y="365129"/>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1"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16/06/2019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3"/>
          </p:nvPr>
        </p:nvSpPr>
        <p:spPr>
          <a:xfrm>
            <a:off x="4038601"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4"/>
          </p:nvPr>
        </p:nvSpPr>
        <p:spPr>
          <a:xfrm>
            <a:off x="8610601"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26480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8" indent="-228588"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8"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8"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7"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8"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3"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sultado de imagen para crayola anim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6506" y="3445776"/>
            <a:ext cx="829163" cy="764401"/>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4331403" y="6288729"/>
            <a:ext cx="3792036" cy="369332"/>
          </a:xfrm>
          <a:prstGeom prst="rect">
            <a:avLst/>
          </a:prstGeom>
          <a:solidFill>
            <a:schemeClr val="accent6">
              <a:lumMod val="60000"/>
              <a:lumOff val="40000"/>
            </a:schemeClr>
          </a:solidFill>
          <a:ln>
            <a:solidFill>
              <a:schemeClr val="tx1"/>
            </a:solidFill>
          </a:ln>
        </p:spPr>
        <p:txBody>
          <a:bodyPr wrap="square" rtlCol="0">
            <a:spAutoFit/>
          </a:bodyPr>
          <a:lstStyle/>
          <a:p>
            <a:pPr algn="ctr"/>
            <a:r>
              <a:rPr lang="es-MX" dirty="0">
                <a:solidFill>
                  <a:prstClr val="black"/>
                </a:solidFill>
              </a:rPr>
              <a:t>EVIDENCIAS DE TRABAJO</a:t>
            </a:r>
            <a:endParaRPr lang="es-ES" dirty="0">
              <a:solidFill>
                <a:prstClr val="black"/>
              </a:solidFill>
            </a:endParaRPr>
          </a:p>
        </p:txBody>
      </p:sp>
      <p:pic>
        <p:nvPicPr>
          <p:cNvPr id="6" name="Imagen 5"/>
          <p:cNvPicPr>
            <a:picLocks noChangeAspect="1"/>
          </p:cNvPicPr>
          <p:nvPr/>
        </p:nvPicPr>
        <p:blipFill rotWithShape="1">
          <a:blip r:embed="rId3"/>
          <a:srcRect l="27925" t="29930" r="29566" b="19063"/>
          <a:stretch/>
        </p:blipFill>
        <p:spPr>
          <a:xfrm>
            <a:off x="3573523" y="3200400"/>
            <a:ext cx="5001765" cy="3083394"/>
          </a:xfrm>
          <a:prstGeom prst="rect">
            <a:avLst/>
          </a:prstGeom>
        </p:spPr>
      </p:pic>
      <p:sp>
        <p:nvSpPr>
          <p:cNvPr id="4" name="CuadroTexto 3"/>
          <p:cNvSpPr txBox="1"/>
          <p:nvPr/>
        </p:nvSpPr>
        <p:spPr>
          <a:xfrm>
            <a:off x="2364059" y="947851"/>
            <a:ext cx="7326351" cy="2308324"/>
          </a:xfrm>
          <a:prstGeom prst="rect">
            <a:avLst/>
          </a:prstGeom>
          <a:noFill/>
        </p:spPr>
        <p:txBody>
          <a:bodyPr wrap="square" rtlCol="0">
            <a:spAutoFit/>
          </a:bodyPr>
          <a:lstStyle/>
          <a:p>
            <a:pPr algn="ctr"/>
            <a:r>
              <a:rPr lang="es-MX" dirty="0" smtClean="0">
                <a:latin typeface="Arial" panose="020B0604020202020204" pitchFamily="34" charset="0"/>
                <a:cs typeface="Arial" panose="020B0604020202020204" pitchFamily="34" charset="0"/>
              </a:rPr>
              <a:t>ESCUELA NORMAL DE EDUCACIÓN PRRESCOLAR</a:t>
            </a:r>
          </a:p>
          <a:p>
            <a:pPr algn="ctr"/>
            <a:r>
              <a:rPr lang="es-MX" dirty="0" smtClean="0">
                <a:latin typeface="Arial" panose="020B0604020202020204" pitchFamily="34" charset="0"/>
                <a:cs typeface="Arial" panose="020B0604020202020204" pitchFamily="34" charset="0"/>
              </a:rPr>
              <a:t>Licenciatura en educación preescolar</a:t>
            </a:r>
          </a:p>
          <a:p>
            <a:pPr algn="ctr"/>
            <a:r>
              <a:rPr lang="es-MX" dirty="0">
                <a:latin typeface="Arial" panose="020B0604020202020204" pitchFamily="34" charset="0"/>
                <a:cs typeface="Arial" panose="020B0604020202020204" pitchFamily="34" charset="0"/>
              </a:rPr>
              <a:t> </a:t>
            </a:r>
          </a:p>
          <a:p>
            <a:pPr algn="ctr"/>
            <a:r>
              <a:rPr lang="es-MX" dirty="0" smtClean="0">
                <a:latin typeface="Arial" panose="020B0604020202020204" pitchFamily="34" charset="0"/>
                <a:cs typeface="Arial" panose="020B0604020202020204" pitchFamily="34" charset="0"/>
              </a:rPr>
              <a:t>Aprendizajes Clave</a:t>
            </a:r>
          </a:p>
          <a:p>
            <a:pPr algn="ctr"/>
            <a:endParaRPr lang="es-MX" dirty="0">
              <a:latin typeface="Arial" panose="020B0604020202020204" pitchFamily="34" charset="0"/>
              <a:cs typeface="Arial" panose="020B0604020202020204" pitchFamily="34" charset="0"/>
            </a:endParaRPr>
          </a:p>
          <a:p>
            <a:pPr algn="ctr"/>
            <a:r>
              <a:rPr lang="es-MX" dirty="0" smtClean="0">
                <a:latin typeface="Arial" panose="020B0604020202020204" pitchFamily="34" charset="0"/>
                <a:cs typeface="Arial" panose="020B0604020202020204" pitchFamily="34" charset="0"/>
              </a:rPr>
              <a:t>Evidencias de trabajo: Lección 6</a:t>
            </a:r>
          </a:p>
          <a:p>
            <a:pPr algn="ctr"/>
            <a:r>
              <a:rPr lang="es-MX" dirty="0" smtClean="0">
                <a:latin typeface="Arial" panose="020B0604020202020204" pitchFamily="34" charset="0"/>
                <a:cs typeface="Arial" panose="020B0604020202020204" pitchFamily="34" charset="0"/>
              </a:rPr>
              <a:t>Julissa Marcela Puente Covarrubias </a:t>
            </a:r>
          </a:p>
          <a:p>
            <a:pPr algn="ctr"/>
            <a:r>
              <a:rPr lang="es-MX" dirty="0" smtClean="0">
                <a:latin typeface="Arial" panose="020B0604020202020204" pitchFamily="34" charset="0"/>
                <a:cs typeface="Arial" panose="020B0604020202020204" pitchFamily="34" charset="0"/>
              </a:rPr>
              <a:t>N.L. 14</a:t>
            </a:r>
            <a:endParaRPr lang="es-MX" dirty="0">
              <a:latin typeface="Arial" panose="020B0604020202020204" pitchFamily="34" charset="0"/>
              <a:cs typeface="Arial" panose="020B0604020202020204" pitchFamily="34" charset="0"/>
            </a:endParaRPr>
          </a:p>
        </p:txBody>
      </p:sp>
      <p:pic>
        <p:nvPicPr>
          <p:cNvPr id="7" name="Imagen 6" descr="Resultado de imagen para enep logo"/>
          <p:cNvPicPr/>
          <p:nvPr/>
        </p:nvPicPr>
        <p:blipFill rotWithShape="1">
          <a:blip r:embed="rId4" cstate="print">
            <a:extLst>
              <a:ext uri="{28A0092B-C50C-407E-A947-70E740481C1C}">
                <a14:useLocalDpi xmlns:a14="http://schemas.microsoft.com/office/drawing/2010/main" val="0"/>
              </a:ext>
            </a:extLst>
          </a:blip>
          <a:srcRect l="22564" r="16923"/>
          <a:stretch/>
        </p:blipFill>
        <p:spPr bwMode="auto">
          <a:xfrm>
            <a:off x="5585436" y="201531"/>
            <a:ext cx="641985" cy="7905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709350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5175" t="28278" r="30152" b="64288"/>
          <a:stretch/>
        </p:blipFill>
        <p:spPr>
          <a:xfrm>
            <a:off x="0" y="189572"/>
            <a:ext cx="8086922" cy="1140768"/>
          </a:xfrm>
          <a:prstGeom prst="rect">
            <a:avLst/>
          </a:prstGeom>
        </p:spPr>
      </p:pic>
      <p:sp>
        <p:nvSpPr>
          <p:cNvPr id="6" name="CuadroTexto 5"/>
          <p:cNvSpPr txBox="1"/>
          <p:nvPr/>
        </p:nvSpPr>
        <p:spPr>
          <a:xfrm>
            <a:off x="814040" y="1330340"/>
            <a:ext cx="10638262" cy="1477328"/>
          </a:xfrm>
          <a:prstGeom prst="rect">
            <a:avLst/>
          </a:prstGeom>
          <a:noFill/>
        </p:spPr>
        <p:txBody>
          <a:bodyPr wrap="square" rtlCol="0">
            <a:spAutoFit/>
          </a:bodyPr>
          <a:lstStyle/>
          <a:p>
            <a:r>
              <a:rPr lang="es-MX" dirty="0" smtClean="0"/>
              <a:t>Que los niños poco a poco comprendan más los procesos de la vida y el mundo en el que viven, que sean críticos, analíticos, desarrollen la observación para que la curiosidad despierte en ellos nuevos intereses. Considero que favorezco más esto, permitiéndoles realizar actividades fuera del aula intentando acercarlos más a la naturaleza, de igual forma dentro del aula trabajando con novedades acerca de los seres bióticos y abióticos o de otra manera despertando su interés en cuestionamientos del ¿por qué?, de las cosas que pasan a diario.</a:t>
            </a:r>
            <a:endParaRPr lang="en-US" dirty="0"/>
          </a:p>
        </p:txBody>
      </p:sp>
      <p:sp>
        <p:nvSpPr>
          <p:cNvPr id="7" name="Rectángulo 6"/>
          <p:cNvSpPr/>
          <p:nvPr/>
        </p:nvSpPr>
        <p:spPr>
          <a:xfrm>
            <a:off x="814040" y="3950624"/>
            <a:ext cx="10638262" cy="2062103"/>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s-ES" sz="1600" dirty="0"/>
              <a:t>Obtiene, registra, representa y describe información para responder dudas y ampliar su conocimiento en relación con plantas, animales y otros elementos naturales. </a:t>
            </a:r>
            <a:endParaRPr lang="es-ES" sz="1600" dirty="0" smtClean="0"/>
          </a:p>
          <a:p>
            <a:pPr marL="285750" indent="-285750">
              <a:buFont typeface="Arial" panose="020B0604020202020204" pitchFamily="34" charset="0"/>
              <a:buChar char="•"/>
            </a:pPr>
            <a:r>
              <a:rPr lang="es-ES" sz="1600" dirty="0"/>
              <a:t>Describe y explica las características comunes que identifica entre seres vivos y elementos que observa en la naturaleza. </a:t>
            </a:r>
            <a:endParaRPr lang="es-ES" sz="1600" dirty="0" smtClean="0"/>
          </a:p>
          <a:p>
            <a:pPr marL="285750" indent="-285750">
              <a:buFont typeface="Arial" panose="020B0604020202020204" pitchFamily="34" charset="0"/>
              <a:buChar char="•"/>
            </a:pPr>
            <a:r>
              <a:rPr lang="es-ES" sz="1600" dirty="0"/>
              <a:t>Reconoce y valora costumbres y tradiciones que se manifiestan en los grupos sociales a los que pertenece. </a:t>
            </a:r>
            <a:endParaRPr lang="es-ES" sz="1600" dirty="0" smtClean="0"/>
          </a:p>
          <a:p>
            <a:pPr marL="285750" indent="-285750">
              <a:buFont typeface="Arial" panose="020B0604020202020204" pitchFamily="34" charset="0"/>
              <a:buChar char="•"/>
            </a:pPr>
            <a:r>
              <a:rPr lang="es-ES" sz="1600" dirty="0" smtClean="0"/>
              <a:t> </a:t>
            </a:r>
            <a:r>
              <a:rPr lang="es-ES" sz="1600" dirty="0"/>
              <a:t>Conoce en qué consisten las actividades productivas de su familia y su aporte a la localidad</a:t>
            </a:r>
            <a:r>
              <a:rPr lang="es-ES" sz="1600" dirty="0" smtClean="0"/>
              <a:t>.</a:t>
            </a:r>
          </a:p>
          <a:p>
            <a:r>
              <a:rPr lang="es-ES" sz="1600" dirty="0" smtClean="0"/>
              <a:t>Mi intervención consistió en guiar el aprendizaje, responder a sus dudas, encaminarlos a lograr los objetivos de las actividades y más que nada lograr poco a poco que comprendieran en qué consistía cada una de ellas organizando la actividad, involucrando a aquellos que tienen menor participación y llevándolos a involucrar cosas de su entorno en lo que realizan.</a:t>
            </a:r>
          </a:p>
        </p:txBody>
      </p:sp>
      <p:pic>
        <p:nvPicPr>
          <p:cNvPr id="5" name="Imagen 4"/>
          <p:cNvPicPr>
            <a:picLocks noChangeAspect="1"/>
          </p:cNvPicPr>
          <p:nvPr/>
        </p:nvPicPr>
        <p:blipFill rotWithShape="1">
          <a:blip r:embed="rId2"/>
          <a:srcRect l="24355" t="37887" r="30972" b="56011"/>
          <a:stretch/>
        </p:blipFill>
        <p:spPr>
          <a:xfrm>
            <a:off x="0" y="3044284"/>
            <a:ext cx="8086922" cy="902730"/>
          </a:xfrm>
          <a:prstGeom prst="rect">
            <a:avLst/>
          </a:prstGeom>
        </p:spPr>
      </p:pic>
    </p:spTree>
    <p:extLst>
      <p:ext uri="{BB962C8B-B14F-4D97-AF65-F5344CB8AC3E}">
        <p14:creationId xmlns:p14="http://schemas.microsoft.com/office/powerpoint/2010/main" val="619538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27777" t="35638" r="29532" b="32720"/>
          <a:stretch/>
        </p:blipFill>
        <p:spPr>
          <a:xfrm>
            <a:off x="914045" y="61532"/>
            <a:ext cx="11053366" cy="5906131"/>
          </a:xfrm>
          <a:prstGeom prst="rect">
            <a:avLst/>
          </a:prstGeom>
        </p:spPr>
      </p:pic>
      <p:sp>
        <p:nvSpPr>
          <p:cNvPr id="2" name="CuadroTexto 1"/>
          <p:cNvSpPr txBox="1"/>
          <p:nvPr/>
        </p:nvSpPr>
        <p:spPr>
          <a:xfrm>
            <a:off x="4438185" y="4226313"/>
            <a:ext cx="7529226" cy="2031325"/>
          </a:xfrm>
          <a:prstGeom prst="rect">
            <a:avLst/>
          </a:prstGeom>
          <a:noFill/>
        </p:spPr>
        <p:txBody>
          <a:bodyPr wrap="square" rtlCol="0">
            <a:spAutoFit/>
          </a:bodyPr>
          <a:lstStyle/>
          <a:p>
            <a:r>
              <a:rPr lang="es-MX" dirty="0" smtClean="0"/>
              <a:t>1- </a:t>
            </a:r>
            <a:r>
              <a:rPr lang="es-ES" dirty="0"/>
              <a:t>Los Aprendizajes esperados se centran en aspectos relacionados fundamentalmente con el desarrollo de actitudes y capacidades necesarias para conocer y explicarse el mundo</a:t>
            </a:r>
            <a:r>
              <a:rPr lang="es-ES" dirty="0" smtClean="0"/>
              <a:t>.</a:t>
            </a:r>
          </a:p>
          <a:p>
            <a:r>
              <a:rPr lang="es-ES" dirty="0" smtClean="0"/>
              <a:t>2-Nuevos términos y replanteamientos. Agregar acerca del cuidado a la salud y la organización curricular en tres componentes.</a:t>
            </a:r>
          </a:p>
          <a:p>
            <a:r>
              <a:rPr lang="es-ES" dirty="0" smtClean="0"/>
              <a:t>3-Aspectos.</a:t>
            </a:r>
          </a:p>
          <a:p>
            <a:r>
              <a:rPr lang="es-ES" dirty="0" smtClean="0"/>
              <a:t>4- El alumno está al centro de los aprendizajes.</a:t>
            </a:r>
            <a:endParaRPr lang="en-US" dirty="0"/>
          </a:p>
        </p:txBody>
      </p:sp>
    </p:spTree>
    <p:extLst>
      <p:ext uri="{BB962C8B-B14F-4D97-AF65-F5344CB8AC3E}">
        <p14:creationId xmlns:p14="http://schemas.microsoft.com/office/powerpoint/2010/main" val="2019018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28480" t="18608" r="28830" b="34983"/>
          <a:stretch/>
        </p:blipFill>
        <p:spPr>
          <a:xfrm>
            <a:off x="593558" y="105745"/>
            <a:ext cx="11421979" cy="6134633"/>
          </a:xfrm>
          <a:prstGeom prst="rect">
            <a:avLst/>
          </a:prstGeom>
        </p:spPr>
      </p:pic>
    </p:spTree>
    <p:extLst>
      <p:ext uri="{BB962C8B-B14F-4D97-AF65-F5344CB8AC3E}">
        <p14:creationId xmlns:p14="http://schemas.microsoft.com/office/powerpoint/2010/main" val="35584140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2573459047"/>
              </p:ext>
            </p:extLst>
          </p:nvPr>
        </p:nvGraphicFramePr>
        <p:xfrm>
          <a:off x="966951" y="304798"/>
          <a:ext cx="10163503" cy="6303197"/>
        </p:xfrm>
        <a:graphic>
          <a:graphicData uri="http://schemas.openxmlformats.org/drawingml/2006/table">
            <a:tbl>
              <a:tblPr firstRow="1" bandRow="1">
                <a:tableStyleId>{5C22544A-7EE6-4342-B048-85BDC9FD1C3A}</a:tableStyleId>
              </a:tblPr>
              <a:tblGrid>
                <a:gridCol w="3386375">
                  <a:extLst>
                    <a:ext uri="{9D8B030D-6E8A-4147-A177-3AD203B41FA5}">
                      <a16:colId xmlns:a16="http://schemas.microsoft.com/office/drawing/2014/main" val="2931676487"/>
                    </a:ext>
                  </a:extLst>
                </a:gridCol>
                <a:gridCol w="1695377">
                  <a:extLst>
                    <a:ext uri="{9D8B030D-6E8A-4147-A177-3AD203B41FA5}">
                      <a16:colId xmlns:a16="http://schemas.microsoft.com/office/drawing/2014/main" val="1510007634"/>
                    </a:ext>
                  </a:extLst>
                </a:gridCol>
                <a:gridCol w="2549637">
                  <a:extLst>
                    <a:ext uri="{9D8B030D-6E8A-4147-A177-3AD203B41FA5}">
                      <a16:colId xmlns:a16="http://schemas.microsoft.com/office/drawing/2014/main" val="1783026831"/>
                    </a:ext>
                  </a:extLst>
                </a:gridCol>
                <a:gridCol w="2532114">
                  <a:extLst>
                    <a:ext uri="{9D8B030D-6E8A-4147-A177-3AD203B41FA5}">
                      <a16:colId xmlns:a16="http://schemas.microsoft.com/office/drawing/2014/main" val="2203505969"/>
                    </a:ext>
                  </a:extLst>
                </a:gridCol>
              </a:tblGrid>
              <a:tr h="511732">
                <a:tc gridSpan="4">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s-MX" dirty="0" smtClean="0"/>
                        <a:t>NOMBRE:</a:t>
                      </a:r>
                      <a:r>
                        <a:rPr lang="es-MX" sz="1800" b="1" i="1" kern="1200" dirty="0" smtClean="0">
                          <a:solidFill>
                            <a:schemeClr val="lt1"/>
                          </a:solidFill>
                          <a:effectLst/>
                          <a:latin typeface="+mn-lt"/>
                          <a:ea typeface="+mn-ea"/>
                          <a:cs typeface="+mn-cs"/>
                        </a:rPr>
                        <a:t>A través del tiempo</a:t>
                      </a:r>
                      <a:endParaRPr lang="en-US" sz="1800" b="1" kern="1200" dirty="0" smtClean="0">
                        <a:solidFill>
                          <a:schemeClr val="lt1"/>
                        </a:solidFill>
                        <a:effectLst/>
                        <a:latin typeface="+mn-lt"/>
                        <a:ea typeface="+mn-ea"/>
                        <a:cs typeface="+mn-cs"/>
                      </a:endParaRPr>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193735430"/>
                  </a:ext>
                </a:extLst>
              </a:tr>
              <a:tr h="511732">
                <a:tc gridSpan="4">
                  <a:txBody>
                    <a:bodyPr/>
                    <a:lstStyle/>
                    <a:p>
                      <a:r>
                        <a:rPr lang="es-MX" dirty="0" smtClean="0"/>
                        <a:t>Campo de formación académica: Exploración y comprensión del mundo natural y social.</a:t>
                      </a:r>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979950137"/>
                  </a:ext>
                </a:extLst>
              </a:tr>
              <a:tr h="656655">
                <a:tc gridSpan="2">
                  <a:txBody>
                    <a:bodyPr/>
                    <a:lstStyle/>
                    <a:p>
                      <a:r>
                        <a:rPr lang="es-MX" dirty="0" smtClean="0"/>
                        <a:t>Organizador curricular 1: Mundo natural.</a:t>
                      </a:r>
                      <a:endParaRPr lang="es-MX" dirty="0"/>
                    </a:p>
                  </a:txBody>
                  <a:tcPr>
                    <a:lnR w="12700" cap="flat" cmpd="sng" algn="ctr">
                      <a:solidFill>
                        <a:schemeClr val="tx1"/>
                      </a:solidFill>
                      <a:prstDash val="solid"/>
                      <a:round/>
                      <a:headEnd type="none" w="med" len="med"/>
                      <a:tailEnd type="none" w="med" len="med"/>
                    </a:lnR>
                  </a:tcPr>
                </a:tc>
                <a:tc hMerge="1">
                  <a:txBody>
                    <a:bodyPr/>
                    <a:lstStyle/>
                    <a:p>
                      <a:endParaRPr lang="es-MX"/>
                    </a:p>
                  </a:txBody>
                  <a:tcPr/>
                </a:tc>
                <a:tc gridSpan="2">
                  <a:txBody>
                    <a:bodyPr/>
                    <a:lstStyle/>
                    <a:p>
                      <a:r>
                        <a:rPr lang="es-MX" dirty="0" smtClean="0"/>
                        <a:t>Organizador curricular 2: Exploración de la naturaleza.</a:t>
                      </a:r>
                      <a:endParaRPr lang="es-MX" dirty="0"/>
                    </a:p>
                  </a:txBody>
                  <a:tcPr>
                    <a:lnL w="12700" cap="flat" cmpd="sng" algn="ctr">
                      <a:solidFill>
                        <a:schemeClr val="tx1"/>
                      </a:solidFill>
                      <a:prstDash val="solid"/>
                      <a:round/>
                      <a:headEnd type="none" w="med" len="med"/>
                      <a:tailEnd type="none" w="med" len="med"/>
                    </a:lnL>
                  </a:tcPr>
                </a:tc>
                <a:tc hMerge="1">
                  <a:txBody>
                    <a:bodyPr/>
                    <a:lstStyle/>
                    <a:p>
                      <a:endParaRPr lang="es-MX"/>
                    </a:p>
                  </a:txBody>
                  <a:tcPr/>
                </a:tc>
                <a:extLst>
                  <a:ext uri="{0D108BD9-81ED-4DB2-BD59-A6C34878D82A}">
                    <a16:rowId xmlns:a16="http://schemas.microsoft.com/office/drawing/2014/main" val="2147636994"/>
                  </a:ext>
                </a:extLst>
              </a:tr>
              <a:tr h="947854">
                <a:tc gridSpan="4">
                  <a:txBody>
                    <a:bodyPr/>
                    <a:lstStyle/>
                    <a:p>
                      <a:pPr>
                        <a:lnSpc>
                          <a:spcPct val="150000"/>
                        </a:lnSpc>
                      </a:pPr>
                      <a:r>
                        <a:rPr lang="es-MX" dirty="0" smtClean="0"/>
                        <a:t>Aprendizaje</a:t>
                      </a:r>
                      <a:r>
                        <a:rPr lang="es-MX" baseline="0" dirty="0" smtClean="0"/>
                        <a:t> esperado: Obtiene, registra, representa y describe información para responder dudas y ampliar su conocimiento en relación con plantas, animales y otros elementos naturales.</a:t>
                      </a:r>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4087569474"/>
                  </a:ext>
                </a:extLst>
              </a:tr>
              <a:tr h="1261803">
                <a:tc gridSpan="4">
                  <a:txBody>
                    <a:bodyPr/>
                    <a:lstStyle/>
                    <a:p>
                      <a:r>
                        <a:rPr lang="es-MX" sz="1800" b="1" i="1" kern="1200" dirty="0" smtClean="0">
                          <a:solidFill>
                            <a:schemeClr val="dk1"/>
                          </a:solidFill>
                          <a:effectLst/>
                          <a:latin typeface="+mn-lt"/>
                          <a:ea typeface="+mn-ea"/>
                          <a:cs typeface="+mn-cs"/>
                        </a:rPr>
                        <a:t>Inicio: </a:t>
                      </a:r>
                      <a:r>
                        <a:rPr lang="es-MX" sz="1800" kern="1200" dirty="0" smtClean="0">
                          <a:solidFill>
                            <a:schemeClr val="dk1"/>
                          </a:solidFill>
                          <a:effectLst/>
                          <a:latin typeface="+mn-lt"/>
                          <a:ea typeface="+mn-ea"/>
                          <a:cs typeface="+mn-cs"/>
                        </a:rPr>
                        <a:t>A manera de lluvia de ideas menciona lo que existe actualmente en el mundo.</a:t>
                      </a:r>
                      <a:endParaRPr lang="en-US" sz="1800" kern="1200" dirty="0" smtClean="0">
                        <a:solidFill>
                          <a:schemeClr val="dk1"/>
                        </a:solidFill>
                        <a:effectLst/>
                        <a:latin typeface="+mn-lt"/>
                        <a:ea typeface="+mn-ea"/>
                        <a:cs typeface="+mn-cs"/>
                      </a:endParaRPr>
                    </a:p>
                    <a:p>
                      <a:r>
                        <a:rPr lang="es-MX" sz="1800" b="1" i="1" kern="1200" dirty="0" smtClean="0">
                          <a:solidFill>
                            <a:schemeClr val="dk1"/>
                          </a:solidFill>
                          <a:effectLst/>
                          <a:latin typeface="+mn-lt"/>
                          <a:ea typeface="+mn-ea"/>
                          <a:cs typeface="+mn-cs"/>
                        </a:rPr>
                        <a:t>Desarrollo: </a:t>
                      </a:r>
                      <a:r>
                        <a:rPr lang="es-MX" sz="1800" kern="1200" dirty="0" smtClean="0">
                          <a:solidFill>
                            <a:schemeClr val="dk1"/>
                          </a:solidFill>
                          <a:effectLst/>
                          <a:latin typeface="+mn-lt"/>
                          <a:ea typeface="+mn-ea"/>
                          <a:cs typeface="+mn-cs"/>
                        </a:rPr>
                        <a:t>Observa dos imágenes y describe lo que observa en cada una de ellas, hace comparaciones de las mismas. Infiere que hace muchos años existieron dinosaurios y actualmente no, hay más población. Describe características de ambos,</a:t>
                      </a:r>
                      <a:r>
                        <a:rPr lang="es-MX" sz="1800" kern="1200" baseline="0" dirty="0" smtClean="0">
                          <a:solidFill>
                            <a:schemeClr val="dk1"/>
                          </a:solidFill>
                          <a:effectLst/>
                          <a:latin typeface="+mn-lt"/>
                          <a:ea typeface="+mn-ea"/>
                          <a:cs typeface="+mn-cs"/>
                        </a:rPr>
                        <a:t> obtiene y representa información que dan a conocer sus compañeros.</a:t>
                      </a:r>
                      <a:endParaRPr lang="en-US" sz="1800" kern="1200" dirty="0" smtClean="0">
                        <a:solidFill>
                          <a:schemeClr val="dk1"/>
                        </a:solidFill>
                        <a:effectLst/>
                        <a:latin typeface="+mn-lt"/>
                        <a:ea typeface="+mn-ea"/>
                        <a:cs typeface="+mn-cs"/>
                      </a:endParaRPr>
                    </a:p>
                    <a:p>
                      <a:r>
                        <a:rPr lang="es-MX" sz="1800" b="1" i="1" kern="1200" dirty="0" smtClean="0">
                          <a:solidFill>
                            <a:schemeClr val="dk1"/>
                          </a:solidFill>
                          <a:effectLst/>
                          <a:latin typeface="+mn-lt"/>
                          <a:ea typeface="+mn-ea"/>
                          <a:cs typeface="+mn-cs"/>
                        </a:rPr>
                        <a:t>Cierre: </a:t>
                      </a:r>
                      <a:r>
                        <a:rPr lang="es-MX" sz="1800" kern="1200" dirty="0" smtClean="0">
                          <a:solidFill>
                            <a:schemeClr val="dk1"/>
                          </a:solidFill>
                          <a:effectLst/>
                          <a:latin typeface="+mn-lt"/>
                          <a:ea typeface="+mn-ea"/>
                          <a:cs typeface="+mn-cs"/>
                        </a:rPr>
                        <a:t>Explica por qué cree que mencionadas características surgieron,</a:t>
                      </a:r>
                      <a:r>
                        <a:rPr lang="es-MX" sz="1800" kern="1200" baseline="0" dirty="0" smtClean="0">
                          <a:solidFill>
                            <a:schemeClr val="dk1"/>
                          </a:solidFill>
                          <a:effectLst/>
                          <a:latin typeface="+mn-lt"/>
                          <a:ea typeface="+mn-ea"/>
                          <a:cs typeface="+mn-cs"/>
                        </a:rPr>
                        <a:t> amplia su conocimiento con base a ello.</a:t>
                      </a:r>
                      <a:endParaRPr lang="en-US" sz="1800" kern="1200" dirty="0" smtClean="0">
                        <a:solidFill>
                          <a:schemeClr val="dk1"/>
                        </a:solidFill>
                        <a:effectLst/>
                        <a:latin typeface="+mn-lt"/>
                        <a:ea typeface="+mn-ea"/>
                        <a:cs typeface="+mn-cs"/>
                      </a:endParaRPr>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038046855"/>
                  </a:ext>
                </a:extLst>
              </a:tr>
              <a:tr h="511732">
                <a:tc gridSpan="4">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s-MX" dirty="0" smtClean="0"/>
                        <a:t>Recursos</a:t>
                      </a:r>
                      <a:r>
                        <a:rPr lang="es-MX" dirty="0" smtClean="0"/>
                        <a:t>: </a:t>
                      </a:r>
                      <a:r>
                        <a:rPr lang="es-MX" sz="1800" kern="1200" dirty="0" smtClean="0">
                          <a:solidFill>
                            <a:schemeClr val="dk1"/>
                          </a:solidFill>
                          <a:effectLst/>
                          <a:latin typeface="+mn-lt"/>
                          <a:ea typeface="+mn-ea"/>
                          <a:cs typeface="+mn-cs"/>
                        </a:rPr>
                        <a:t>Imágenes de paisajes,</a:t>
                      </a:r>
                      <a:r>
                        <a:rPr lang="es-MX" sz="1800" kern="1200" baseline="0" dirty="0" smtClean="0">
                          <a:solidFill>
                            <a:schemeClr val="dk1"/>
                          </a:solidFill>
                          <a:effectLst/>
                          <a:latin typeface="+mn-lt"/>
                          <a:ea typeface="+mn-ea"/>
                          <a:cs typeface="+mn-cs"/>
                        </a:rPr>
                        <a:t> marcadores, carteles, cuaderno, lápiz.</a:t>
                      </a:r>
                      <a:endParaRPr lang="en-US" sz="1800" kern="1200" dirty="0" smtClean="0">
                        <a:solidFill>
                          <a:schemeClr val="dk1"/>
                        </a:solidFill>
                        <a:effectLst/>
                        <a:latin typeface="+mn-lt"/>
                        <a:ea typeface="+mn-ea"/>
                        <a:cs typeface="+mn-cs"/>
                      </a:endParaRPr>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4283007546"/>
                  </a:ext>
                </a:extLst>
              </a:tr>
              <a:tr h="511732">
                <a:tc>
                  <a:txBody>
                    <a:bodyPr/>
                    <a:lstStyle/>
                    <a:p>
                      <a:r>
                        <a:rPr lang="es-MX" dirty="0" smtClean="0"/>
                        <a:t>Organización</a:t>
                      </a:r>
                      <a:r>
                        <a:rPr lang="es-MX" dirty="0" smtClean="0"/>
                        <a:t>: Individual</a:t>
                      </a:r>
                      <a:r>
                        <a:rPr lang="es-MX" baseline="0" dirty="0" smtClean="0"/>
                        <a:t> y grupal.</a:t>
                      </a:r>
                      <a:endParaRPr lang="es-MX" dirty="0"/>
                    </a:p>
                  </a:txBody>
                  <a:tcPr>
                    <a:lnR w="12700" cap="flat" cmpd="sng" algn="ctr">
                      <a:solidFill>
                        <a:schemeClr val="tx1"/>
                      </a:solidFill>
                      <a:prstDash val="solid"/>
                      <a:round/>
                      <a:headEnd type="none" w="med" len="med"/>
                      <a:tailEnd type="none" w="med" len="med"/>
                    </a:lnR>
                  </a:tcPr>
                </a:tc>
                <a:tc gridSpan="2">
                  <a:txBody>
                    <a:bodyPr/>
                    <a:lstStyle/>
                    <a:p>
                      <a:r>
                        <a:rPr lang="es-MX" dirty="0" smtClean="0"/>
                        <a:t>Tiempo</a:t>
                      </a:r>
                      <a:r>
                        <a:rPr lang="es-MX" dirty="0" smtClean="0"/>
                        <a:t>:</a:t>
                      </a:r>
                      <a:r>
                        <a:rPr lang="es-MX" baseline="0" dirty="0" smtClean="0"/>
                        <a:t> 20 minutos.</a:t>
                      </a:r>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s-MX"/>
                    </a:p>
                  </a:txBody>
                  <a:tcPr/>
                </a:tc>
                <a:tc>
                  <a:txBody>
                    <a:bodyPr/>
                    <a:lstStyle/>
                    <a:p>
                      <a:r>
                        <a:rPr lang="es-MX" dirty="0" smtClean="0"/>
                        <a:t>Espacio</a:t>
                      </a:r>
                      <a:r>
                        <a:rPr lang="es-MX" dirty="0" smtClean="0"/>
                        <a:t>: Aula.</a:t>
                      </a:r>
                      <a:endParaRPr lang="es-MX"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312211"/>
                  </a:ext>
                </a:extLst>
              </a:tr>
              <a:tr h="511732">
                <a:tc gridSpan="4">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s-MX" dirty="0" smtClean="0"/>
                        <a:t>Evaluación</a:t>
                      </a:r>
                      <a:r>
                        <a:rPr lang="es-MX" dirty="0" smtClean="0"/>
                        <a:t>: </a:t>
                      </a:r>
                      <a:r>
                        <a:rPr lang="es-MX" sz="1800" kern="1200" dirty="0" smtClean="0">
                          <a:solidFill>
                            <a:schemeClr val="dk1"/>
                          </a:solidFill>
                          <a:effectLst/>
                          <a:latin typeface="+mn-lt"/>
                          <a:ea typeface="+mn-ea"/>
                          <a:cs typeface="+mn-cs"/>
                        </a:rPr>
                        <a:t>Describe,</a:t>
                      </a:r>
                      <a:r>
                        <a:rPr lang="es-MX" sz="1800" kern="1200" baseline="0" dirty="0" smtClean="0">
                          <a:solidFill>
                            <a:schemeClr val="dk1"/>
                          </a:solidFill>
                          <a:effectLst/>
                          <a:latin typeface="+mn-lt"/>
                          <a:ea typeface="+mn-ea"/>
                          <a:cs typeface="+mn-cs"/>
                        </a:rPr>
                        <a:t> explica y representa con marcas propias información con relación a hábitats y los dinosaurios.</a:t>
                      </a:r>
                      <a:endParaRPr lang="en-US" sz="1800" kern="1200" dirty="0" smtClean="0">
                        <a:solidFill>
                          <a:schemeClr val="dk1"/>
                        </a:solidFill>
                        <a:effectLst/>
                        <a:latin typeface="+mn-lt"/>
                        <a:ea typeface="+mn-ea"/>
                        <a:cs typeface="+mn-cs"/>
                      </a:endParaRPr>
                    </a:p>
                    <a:p>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872873947"/>
                  </a:ext>
                </a:extLst>
              </a:tr>
            </a:tbl>
          </a:graphicData>
        </a:graphic>
      </p:graphicFrame>
    </p:spTree>
    <p:extLst>
      <p:ext uri="{BB962C8B-B14F-4D97-AF65-F5344CB8AC3E}">
        <p14:creationId xmlns:p14="http://schemas.microsoft.com/office/powerpoint/2010/main" val="153231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31052" t="42322" r="35763" b="43058"/>
          <a:stretch/>
        </p:blipFill>
        <p:spPr>
          <a:xfrm>
            <a:off x="1572323" y="280454"/>
            <a:ext cx="9326879" cy="1604102"/>
          </a:xfrm>
          <a:prstGeom prst="rect">
            <a:avLst/>
          </a:prstGeom>
        </p:spPr>
      </p:pic>
      <p:sp>
        <p:nvSpPr>
          <p:cNvPr id="2" name="CuadroTexto 1"/>
          <p:cNvSpPr txBox="1"/>
          <p:nvPr/>
        </p:nvSpPr>
        <p:spPr>
          <a:xfrm>
            <a:off x="412595" y="1918025"/>
            <a:ext cx="11452303" cy="4619854"/>
          </a:xfrm>
          <a:prstGeom prst="rect">
            <a:avLst/>
          </a:prstGeom>
          <a:noFill/>
        </p:spPr>
        <p:txBody>
          <a:bodyPr wrap="square" rtlCol="0">
            <a:spAutoFit/>
          </a:bodyPr>
          <a:lstStyle/>
          <a:p>
            <a:pPr>
              <a:lnSpc>
                <a:spcPct val="150000"/>
              </a:lnSpc>
            </a:pPr>
            <a:r>
              <a:rPr lang="es-MX" dirty="0" smtClean="0"/>
              <a:t>La situación les demandó a los niños observar y analizar las imágenes para obtener información que les permitiera construir nueva y acrecentar su conocimiento y el de sus compañeros, también registrar la información con trazos propios e interpretarlos.</a:t>
            </a:r>
            <a:r>
              <a:rPr lang="en-US" dirty="0" smtClean="0"/>
              <a:t> La forma </a:t>
            </a:r>
            <a:r>
              <a:rPr lang="en-US" dirty="0" err="1" smtClean="0"/>
              <a:t>en</a:t>
            </a:r>
            <a:r>
              <a:rPr lang="en-US" dirty="0" smtClean="0"/>
              <a:t> que </a:t>
            </a:r>
            <a:r>
              <a:rPr lang="en-US" dirty="0" err="1" smtClean="0"/>
              <a:t>intervine</a:t>
            </a:r>
            <a:r>
              <a:rPr lang="en-US" dirty="0" smtClean="0"/>
              <a:t> para </a:t>
            </a:r>
            <a:r>
              <a:rPr lang="en-US" dirty="0" err="1" smtClean="0"/>
              <a:t>favorecer</a:t>
            </a:r>
            <a:r>
              <a:rPr lang="en-US" dirty="0" smtClean="0"/>
              <a:t> </a:t>
            </a:r>
            <a:r>
              <a:rPr lang="en-US" dirty="0" err="1" smtClean="0"/>
              <a:t>este</a:t>
            </a:r>
            <a:r>
              <a:rPr lang="en-US" dirty="0" smtClean="0"/>
              <a:t> </a:t>
            </a:r>
            <a:r>
              <a:rPr lang="en-US" dirty="0" err="1" smtClean="0"/>
              <a:t>aprendizaje</a:t>
            </a:r>
            <a:r>
              <a:rPr lang="en-US" dirty="0" smtClean="0"/>
              <a:t> </a:t>
            </a:r>
            <a:r>
              <a:rPr lang="en-US" dirty="0" err="1" smtClean="0"/>
              <a:t>fue</a:t>
            </a:r>
            <a:r>
              <a:rPr lang="en-US" dirty="0" smtClean="0"/>
              <a:t> </a:t>
            </a:r>
            <a:r>
              <a:rPr lang="en-US" dirty="0" err="1" smtClean="0"/>
              <a:t>orientando</a:t>
            </a:r>
            <a:r>
              <a:rPr lang="en-US" dirty="0" smtClean="0"/>
              <a:t> a que </a:t>
            </a:r>
            <a:r>
              <a:rPr lang="en-US" dirty="0" err="1" smtClean="0"/>
              <a:t>los</a:t>
            </a:r>
            <a:r>
              <a:rPr lang="en-US" dirty="0" smtClean="0"/>
              <a:t> </a:t>
            </a:r>
            <a:r>
              <a:rPr lang="en-US" dirty="0" err="1" smtClean="0"/>
              <a:t>alumnos</a:t>
            </a:r>
            <a:r>
              <a:rPr lang="en-US" dirty="0" smtClean="0"/>
              <a:t> </a:t>
            </a:r>
            <a:r>
              <a:rPr lang="en-US" dirty="0" err="1" smtClean="0"/>
              <a:t>descubrieran</a:t>
            </a:r>
            <a:r>
              <a:rPr lang="en-US" dirty="0" smtClean="0"/>
              <a:t> </a:t>
            </a:r>
            <a:r>
              <a:rPr lang="en-US" dirty="0" err="1" smtClean="0"/>
              <a:t>más</a:t>
            </a:r>
            <a:r>
              <a:rPr lang="en-US" dirty="0" smtClean="0"/>
              <a:t> </a:t>
            </a:r>
            <a:r>
              <a:rPr lang="en-US" dirty="0" err="1" smtClean="0"/>
              <a:t>cosas</a:t>
            </a:r>
            <a:r>
              <a:rPr lang="en-US" dirty="0" smtClean="0"/>
              <a:t> del </a:t>
            </a:r>
            <a:r>
              <a:rPr lang="en-US" dirty="0" err="1" smtClean="0"/>
              <a:t>hábitat</a:t>
            </a:r>
            <a:r>
              <a:rPr lang="en-US" dirty="0" smtClean="0"/>
              <a:t> y </a:t>
            </a:r>
            <a:r>
              <a:rPr lang="en-US" dirty="0" err="1" smtClean="0"/>
              <a:t>los</a:t>
            </a:r>
            <a:r>
              <a:rPr lang="en-US" dirty="0" smtClean="0"/>
              <a:t> </a:t>
            </a:r>
            <a:r>
              <a:rPr lang="en-US" dirty="0" err="1" smtClean="0"/>
              <a:t>dinosaurios</a:t>
            </a:r>
            <a:r>
              <a:rPr lang="en-US" dirty="0" smtClean="0"/>
              <a:t> </a:t>
            </a:r>
            <a:r>
              <a:rPr lang="en-US" dirty="0" err="1" smtClean="0"/>
              <a:t>planteando</a:t>
            </a:r>
            <a:r>
              <a:rPr lang="en-US" dirty="0" smtClean="0"/>
              <a:t> </a:t>
            </a:r>
            <a:r>
              <a:rPr lang="en-US" dirty="0" err="1" smtClean="0"/>
              <a:t>nuevas</a:t>
            </a:r>
            <a:r>
              <a:rPr lang="en-US" dirty="0" smtClean="0"/>
              <a:t> ideas, hacienda </a:t>
            </a:r>
            <a:r>
              <a:rPr lang="en-US" dirty="0" err="1" smtClean="0"/>
              <a:t>notar</a:t>
            </a:r>
            <a:r>
              <a:rPr lang="en-US" dirty="0" smtClean="0"/>
              <a:t> lo que </a:t>
            </a:r>
            <a:r>
              <a:rPr lang="en-US" dirty="0" err="1" smtClean="0"/>
              <a:t>ya</a:t>
            </a:r>
            <a:r>
              <a:rPr lang="en-US" dirty="0" smtClean="0"/>
              <a:t> se </a:t>
            </a:r>
            <a:r>
              <a:rPr lang="en-US" dirty="0" err="1" smtClean="0"/>
              <a:t>había</a:t>
            </a:r>
            <a:r>
              <a:rPr lang="en-US" dirty="0" smtClean="0"/>
              <a:t> </a:t>
            </a:r>
            <a:r>
              <a:rPr lang="en-US" dirty="0" err="1" smtClean="0"/>
              <a:t>mencionado</a:t>
            </a:r>
            <a:r>
              <a:rPr lang="en-US" dirty="0" smtClean="0"/>
              <a:t> y </a:t>
            </a:r>
            <a:r>
              <a:rPr lang="es-MX" dirty="0" smtClean="0"/>
              <a:t>haciendo</a:t>
            </a:r>
            <a:r>
              <a:rPr lang="en-US" dirty="0" smtClean="0"/>
              <a:t> </a:t>
            </a:r>
            <a:r>
              <a:rPr lang="en-US" dirty="0" err="1" smtClean="0"/>
              <a:t>comparaciones</a:t>
            </a:r>
            <a:r>
              <a:rPr lang="en-US" dirty="0" smtClean="0"/>
              <a:t> con lo que </a:t>
            </a:r>
            <a:r>
              <a:rPr lang="en-US" dirty="0" err="1" smtClean="0"/>
              <a:t>vivimos</a:t>
            </a:r>
            <a:r>
              <a:rPr lang="en-US" dirty="0" smtClean="0"/>
              <a:t> </a:t>
            </a:r>
            <a:r>
              <a:rPr lang="en-US" dirty="0" err="1" smtClean="0"/>
              <a:t>actualmente</a:t>
            </a:r>
            <a:r>
              <a:rPr lang="en-US" dirty="0" smtClean="0"/>
              <a:t>, </a:t>
            </a:r>
            <a:r>
              <a:rPr lang="en-US" dirty="0" err="1" smtClean="0"/>
              <a:t>siempre</a:t>
            </a:r>
            <a:r>
              <a:rPr lang="en-US" dirty="0" smtClean="0"/>
              <a:t> </a:t>
            </a:r>
            <a:r>
              <a:rPr lang="en-US" dirty="0" err="1" smtClean="0"/>
              <a:t>regulando</a:t>
            </a:r>
            <a:r>
              <a:rPr lang="en-US" dirty="0" smtClean="0"/>
              <a:t> la </a:t>
            </a:r>
            <a:r>
              <a:rPr lang="en-US" dirty="0" err="1" smtClean="0"/>
              <a:t>participación</a:t>
            </a:r>
            <a:r>
              <a:rPr lang="en-US" dirty="0" smtClean="0"/>
              <a:t> y </a:t>
            </a:r>
            <a:r>
              <a:rPr lang="en-US" dirty="0" err="1" smtClean="0"/>
              <a:t>turnos</a:t>
            </a:r>
            <a:r>
              <a:rPr lang="en-US" dirty="0" smtClean="0"/>
              <a:t> del </a:t>
            </a:r>
            <a:r>
              <a:rPr lang="en-US" dirty="0" err="1" smtClean="0"/>
              <a:t>habla</a:t>
            </a:r>
            <a:r>
              <a:rPr lang="en-US" dirty="0" smtClean="0"/>
              <a:t>, que </a:t>
            </a:r>
            <a:r>
              <a:rPr lang="en-US" dirty="0" err="1" smtClean="0"/>
              <a:t>fue</a:t>
            </a:r>
            <a:r>
              <a:rPr lang="en-US" dirty="0" smtClean="0"/>
              <a:t> lo que </a:t>
            </a:r>
            <a:r>
              <a:rPr lang="en-US" dirty="0" err="1" smtClean="0"/>
              <a:t>funcionó</a:t>
            </a:r>
            <a:r>
              <a:rPr lang="en-US" dirty="0" smtClean="0"/>
              <a:t> para que la </a:t>
            </a:r>
            <a:r>
              <a:rPr lang="en-US" dirty="0" err="1" smtClean="0"/>
              <a:t>organización</a:t>
            </a:r>
            <a:r>
              <a:rPr lang="en-US" dirty="0" smtClean="0"/>
              <a:t> de la </a:t>
            </a:r>
            <a:r>
              <a:rPr lang="en-US" dirty="0" err="1" smtClean="0"/>
              <a:t>actividad</a:t>
            </a:r>
            <a:r>
              <a:rPr lang="en-US" dirty="0" smtClean="0"/>
              <a:t> </a:t>
            </a:r>
            <a:r>
              <a:rPr lang="en-US" dirty="0" err="1" smtClean="0"/>
              <a:t>complementara</a:t>
            </a:r>
            <a:r>
              <a:rPr lang="en-US" dirty="0" smtClean="0"/>
              <a:t> al </a:t>
            </a:r>
            <a:r>
              <a:rPr lang="en-US" dirty="0" err="1" smtClean="0"/>
              <a:t>logro</a:t>
            </a:r>
            <a:r>
              <a:rPr lang="en-US" dirty="0" smtClean="0"/>
              <a:t> de </a:t>
            </a:r>
            <a:r>
              <a:rPr lang="en-US" dirty="0" err="1" smtClean="0"/>
              <a:t>dicho</a:t>
            </a:r>
            <a:r>
              <a:rPr lang="en-US" dirty="0" smtClean="0"/>
              <a:t> </a:t>
            </a:r>
            <a:r>
              <a:rPr lang="en-US" dirty="0" err="1" smtClean="0"/>
              <a:t>aprendizaje</a:t>
            </a:r>
            <a:r>
              <a:rPr lang="en-US" dirty="0" smtClean="0"/>
              <a:t>, </a:t>
            </a:r>
            <a:r>
              <a:rPr lang="en-US" dirty="0" err="1" smtClean="0"/>
              <a:t>así</a:t>
            </a:r>
            <a:r>
              <a:rPr lang="en-US" dirty="0" smtClean="0"/>
              <a:t> </a:t>
            </a:r>
            <a:r>
              <a:rPr lang="en-US" dirty="0" err="1" smtClean="0"/>
              <a:t>los</a:t>
            </a:r>
            <a:r>
              <a:rPr lang="en-US" dirty="0" smtClean="0"/>
              <a:t> </a:t>
            </a:r>
            <a:r>
              <a:rPr lang="en-US" dirty="0" err="1" smtClean="0"/>
              <a:t>niños</a:t>
            </a:r>
            <a:r>
              <a:rPr lang="en-US" dirty="0"/>
              <a:t> </a:t>
            </a:r>
            <a:r>
              <a:rPr lang="en-US" dirty="0" err="1" smtClean="0"/>
              <a:t>pudieron</a:t>
            </a:r>
            <a:r>
              <a:rPr lang="en-US" dirty="0" smtClean="0"/>
              <a:t> </a:t>
            </a:r>
            <a:r>
              <a:rPr lang="en-US" dirty="0" err="1" smtClean="0"/>
              <a:t>dterminar</a:t>
            </a:r>
            <a:r>
              <a:rPr lang="en-US" dirty="0" smtClean="0"/>
              <a:t> </a:t>
            </a:r>
            <a:r>
              <a:rPr lang="en-US" dirty="0" err="1" smtClean="0"/>
              <a:t>aquellas</a:t>
            </a:r>
            <a:r>
              <a:rPr lang="en-US" dirty="0" smtClean="0"/>
              <a:t> </a:t>
            </a:r>
            <a:r>
              <a:rPr lang="en-US" dirty="0" err="1" smtClean="0"/>
              <a:t>semejanzas</a:t>
            </a:r>
            <a:r>
              <a:rPr lang="en-US" dirty="0" smtClean="0"/>
              <a:t> y </a:t>
            </a:r>
            <a:r>
              <a:rPr lang="en-US" dirty="0" err="1" smtClean="0"/>
              <a:t>diferencias</a:t>
            </a:r>
            <a:r>
              <a:rPr lang="en-US" dirty="0" smtClean="0"/>
              <a:t> del </a:t>
            </a:r>
            <a:r>
              <a:rPr lang="en-US" dirty="0" err="1" smtClean="0"/>
              <a:t>pasado</a:t>
            </a:r>
            <a:r>
              <a:rPr lang="en-US" dirty="0" smtClean="0"/>
              <a:t> y </a:t>
            </a:r>
            <a:r>
              <a:rPr lang="en-US" dirty="0" err="1" smtClean="0"/>
              <a:t>presente</a:t>
            </a:r>
            <a:r>
              <a:rPr lang="en-US" dirty="0" smtClean="0"/>
              <a:t> </a:t>
            </a:r>
            <a:r>
              <a:rPr lang="en-US" dirty="0" err="1" smtClean="0"/>
              <a:t>en</a:t>
            </a:r>
            <a:r>
              <a:rPr lang="en-US" dirty="0" smtClean="0"/>
              <a:t> </a:t>
            </a:r>
            <a:r>
              <a:rPr lang="en-US" dirty="0" err="1" smtClean="0"/>
              <a:t>su</a:t>
            </a:r>
            <a:r>
              <a:rPr lang="en-US" dirty="0" smtClean="0"/>
              <a:t> </a:t>
            </a:r>
            <a:r>
              <a:rPr lang="en-US" dirty="0" err="1" smtClean="0"/>
              <a:t>vida</a:t>
            </a:r>
            <a:r>
              <a:rPr lang="en-US" dirty="0" smtClean="0"/>
              <a:t> </a:t>
            </a:r>
            <a:r>
              <a:rPr lang="en-US" dirty="0" err="1" smtClean="0"/>
              <a:t>propia</a:t>
            </a:r>
            <a:r>
              <a:rPr lang="en-US" dirty="0" smtClean="0"/>
              <a:t>, al </a:t>
            </a:r>
            <a:r>
              <a:rPr lang="en-US" dirty="0" err="1" smtClean="0"/>
              <a:t>igual</a:t>
            </a:r>
            <a:r>
              <a:rPr lang="en-US" dirty="0" smtClean="0"/>
              <a:t> que </a:t>
            </a:r>
            <a:r>
              <a:rPr lang="en-US" dirty="0" err="1" smtClean="0"/>
              <a:t>en</a:t>
            </a:r>
            <a:r>
              <a:rPr lang="en-US" dirty="0" smtClean="0"/>
              <a:t> la de </a:t>
            </a:r>
            <a:r>
              <a:rPr lang="en-US" dirty="0" err="1" smtClean="0"/>
              <a:t>los</a:t>
            </a:r>
            <a:r>
              <a:rPr lang="en-US" dirty="0" smtClean="0"/>
              <a:t> </a:t>
            </a:r>
            <a:r>
              <a:rPr lang="en-US" dirty="0" err="1" smtClean="0"/>
              <a:t>dinosaurios</a:t>
            </a:r>
            <a:r>
              <a:rPr lang="en-US" dirty="0" smtClean="0"/>
              <a:t>. Lo que me </a:t>
            </a:r>
            <a:r>
              <a:rPr lang="en-US" dirty="0" err="1" smtClean="0"/>
              <a:t>gustaría</a:t>
            </a:r>
            <a:r>
              <a:rPr lang="en-US" dirty="0" smtClean="0"/>
              <a:t> </a:t>
            </a:r>
            <a:r>
              <a:rPr lang="en-US" dirty="0" err="1" smtClean="0"/>
              <a:t>replantear</a:t>
            </a:r>
            <a:r>
              <a:rPr lang="en-US" dirty="0" smtClean="0"/>
              <a:t> </a:t>
            </a:r>
            <a:r>
              <a:rPr lang="en-US" dirty="0" err="1" smtClean="0"/>
              <a:t>es</a:t>
            </a:r>
            <a:r>
              <a:rPr lang="en-US" dirty="0" smtClean="0"/>
              <a:t> el </a:t>
            </a:r>
            <a:r>
              <a:rPr lang="en-US" dirty="0" err="1" smtClean="0"/>
              <a:t>tamaño</a:t>
            </a:r>
            <a:r>
              <a:rPr lang="en-US" dirty="0" smtClean="0"/>
              <a:t> de las imagines que </a:t>
            </a:r>
            <a:r>
              <a:rPr lang="en-US" dirty="0" err="1" smtClean="0"/>
              <a:t>utilicé</a:t>
            </a:r>
            <a:r>
              <a:rPr lang="en-US" dirty="0" smtClean="0"/>
              <a:t>, al </a:t>
            </a:r>
            <a:r>
              <a:rPr lang="en-US" dirty="0" err="1" smtClean="0"/>
              <a:t>menos</a:t>
            </a:r>
            <a:r>
              <a:rPr lang="en-US" dirty="0" smtClean="0"/>
              <a:t> </a:t>
            </a:r>
            <a:r>
              <a:rPr lang="en-US" dirty="0" err="1" smtClean="0"/>
              <a:t>en</a:t>
            </a:r>
            <a:r>
              <a:rPr lang="en-US" dirty="0" smtClean="0"/>
              <a:t> la que </a:t>
            </a:r>
            <a:r>
              <a:rPr lang="es-MX" dirty="0" smtClean="0"/>
              <a:t>representaba</a:t>
            </a:r>
            <a:r>
              <a:rPr lang="en-US" dirty="0" smtClean="0"/>
              <a:t> el </a:t>
            </a:r>
            <a:r>
              <a:rPr lang="en-US" dirty="0" err="1" smtClean="0"/>
              <a:t>pasado</a:t>
            </a:r>
            <a:r>
              <a:rPr lang="en-US" dirty="0" smtClean="0"/>
              <a:t>, </a:t>
            </a:r>
            <a:r>
              <a:rPr lang="en-US" dirty="0" err="1" smtClean="0"/>
              <a:t>pues</a:t>
            </a:r>
            <a:r>
              <a:rPr lang="en-US" dirty="0" smtClean="0"/>
              <a:t> al </a:t>
            </a:r>
            <a:r>
              <a:rPr lang="en-US" dirty="0" err="1" smtClean="0"/>
              <a:t>hablar</a:t>
            </a:r>
            <a:r>
              <a:rPr lang="en-US" dirty="0" smtClean="0"/>
              <a:t> de </a:t>
            </a:r>
            <a:r>
              <a:rPr lang="en-US" dirty="0" err="1" smtClean="0"/>
              <a:t>los</a:t>
            </a:r>
            <a:r>
              <a:rPr lang="en-US" dirty="0" smtClean="0"/>
              <a:t> </a:t>
            </a:r>
            <a:r>
              <a:rPr lang="en-US" dirty="0" err="1" smtClean="0"/>
              <a:t>dinosaurios</a:t>
            </a:r>
            <a:r>
              <a:rPr lang="en-US" dirty="0" smtClean="0"/>
              <a:t> llama mucho la </a:t>
            </a:r>
            <a:r>
              <a:rPr lang="en-US" dirty="0" err="1" smtClean="0"/>
              <a:t>atención</a:t>
            </a:r>
            <a:r>
              <a:rPr lang="en-US" dirty="0" smtClean="0"/>
              <a:t> de </a:t>
            </a:r>
            <a:r>
              <a:rPr lang="en-US" dirty="0" err="1" smtClean="0"/>
              <a:t>los</a:t>
            </a:r>
            <a:r>
              <a:rPr lang="en-US" dirty="0" smtClean="0"/>
              <a:t> </a:t>
            </a:r>
            <a:r>
              <a:rPr lang="en-US" dirty="0" err="1" smtClean="0"/>
              <a:t>niños</a:t>
            </a:r>
            <a:r>
              <a:rPr lang="en-US" dirty="0" smtClean="0"/>
              <a:t>, </a:t>
            </a:r>
            <a:r>
              <a:rPr lang="en-US" dirty="0" err="1" smtClean="0"/>
              <a:t>por</a:t>
            </a:r>
            <a:r>
              <a:rPr lang="en-US" dirty="0" smtClean="0"/>
              <a:t> </a:t>
            </a:r>
            <a:r>
              <a:rPr lang="en-US" dirty="0" err="1" smtClean="0"/>
              <a:t>ello</a:t>
            </a:r>
            <a:r>
              <a:rPr lang="en-US" dirty="0" smtClean="0"/>
              <a:t> </a:t>
            </a:r>
            <a:r>
              <a:rPr lang="en-US" dirty="0" err="1" smtClean="0"/>
              <a:t>unos</a:t>
            </a:r>
            <a:r>
              <a:rPr lang="en-US" dirty="0" smtClean="0"/>
              <a:t> se </a:t>
            </a:r>
            <a:r>
              <a:rPr lang="en-US" dirty="0" err="1" smtClean="0"/>
              <a:t>levantaban</a:t>
            </a:r>
            <a:r>
              <a:rPr lang="en-US" dirty="0" smtClean="0"/>
              <a:t> de </a:t>
            </a:r>
            <a:r>
              <a:rPr lang="en-US" dirty="0" err="1" smtClean="0"/>
              <a:t>sus</a:t>
            </a:r>
            <a:r>
              <a:rPr lang="en-US" dirty="0" smtClean="0"/>
              <a:t> </a:t>
            </a:r>
            <a:r>
              <a:rPr lang="en-US" dirty="0" err="1" smtClean="0"/>
              <a:t>lugares</a:t>
            </a:r>
            <a:r>
              <a:rPr lang="en-US" dirty="0" smtClean="0"/>
              <a:t> y no </a:t>
            </a:r>
            <a:r>
              <a:rPr lang="en-US" dirty="0" err="1" smtClean="0"/>
              <a:t>permitían</a:t>
            </a:r>
            <a:r>
              <a:rPr lang="en-US" dirty="0" smtClean="0"/>
              <a:t> </a:t>
            </a:r>
            <a:r>
              <a:rPr lang="en-US" dirty="0" err="1" smtClean="0"/>
              <a:t>ver</a:t>
            </a:r>
            <a:r>
              <a:rPr lang="en-US" dirty="0" smtClean="0"/>
              <a:t> a </a:t>
            </a:r>
            <a:r>
              <a:rPr lang="en-US" dirty="0" err="1" smtClean="0"/>
              <a:t>los</a:t>
            </a:r>
            <a:r>
              <a:rPr lang="en-US" dirty="0" smtClean="0"/>
              <a:t> </a:t>
            </a:r>
            <a:r>
              <a:rPr lang="en-US" dirty="0" err="1" smtClean="0"/>
              <a:t>otros</a:t>
            </a:r>
            <a:r>
              <a:rPr lang="en-US" dirty="0" smtClean="0"/>
              <a:t>, </a:t>
            </a:r>
            <a:r>
              <a:rPr lang="en-US" dirty="0" err="1" smtClean="0"/>
              <a:t>pero</a:t>
            </a:r>
            <a:r>
              <a:rPr lang="en-US" dirty="0" smtClean="0"/>
              <a:t> para </a:t>
            </a:r>
            <a:r>
              <a:rPr lang="en-US" dirty="0" err="1" smtClean="0"/>
              <a:t>tener</a:t>
            </a:r>
            <a:r>
              <a:rPr lang="en-US" dirty="0" smtClean="0"/>
              <a:t> un </a:t>
            </a:r>
            <a:r>
              <a:rPr lang="en-US" dirty="0" err="1" smtClean="0"/>
              <a:t>equilibrio</a:t>
            </a:r>
            <a:r>
              <a:rPr lang="en-US" dirty="0" smtClean="0"/>
              <a:t> </a:t>
            </a:r>
            <a:r>
              <a:rPr lang="en-US" dirty="0" err="1" smtClean="0"/>
              <a:t>en</a:t>
            </a:r>
            <a:r>
              <a:rPr lang="en-US" dirty="0" smtClean="0"/>
              <a:t> </a:t>
            </a:r>
            <a:r>
              <a:rPr lang="en-US" dirty="0" err="1" smtClean="0"/>
              <a:t>este</a:t>
            </a:r>
            <a:r>
              <a:rPr lang="en-US" dirty="0" smtClean="0"/>
              <a:t> material </a:t>
            </a:r>
            <a:r>
              <a:rPr lang="en-US" dirty="0" err="1" smtClean="0"/>
              <a:t>resultaría</a:t>
            </a:r>
            <a:r>
              <a:rPr lang="en-US" dirty="0" smtClean="0"/>
              <a:t> </a:t>
            </a:r>
            <a:r>
              <a:rPr lang="en-US" dirty="0" err="1" smtClean="0"/>
              <a:t>más</a:t>
            </a:r>
            <a:r>
              <a:rPr lang="en-US" dirty="0" smtClean="0"/>
              <a:t> </a:t>
            </a:r>
            <a:r>
              <a:rPr lang="en-US" dirty="0" err="1" smtClean="0"/>
              <a:t>fructifero</a:t>
            </a:r>
            <a:r>
              <a:rPr lang="en-US" dirty="0" smtClean="0"/>
              <a:t> </a:t>
            </a:r>
            <a:r>
              <a:rPr lang="en-US" dirty="0" err="1" smtClean="0"/>
              <a:t>tomar</a:t>
            </a:r>
            <a:r>
              <a:rPr lang="en-US" dirty="0" smtClean="0"/>
              <a:t> </a:t>
            </a:r>
            <a:r>
              <a:rPr lang="en-US" dirty="0" err="1" smtClean="0"/>
              <a:t>en</a:t>
            </a:r>
            <a:r>
              <a:rPr lang="en-US" dirty="0" smtClean="0"/>
              <a:t> </a:t>
            </a:r>
            <a:r>
              <a:rPr lang="en-US" dirty="0" err="1" smtClean="0"/>
              <a:t>cuenta</a:t>
            </a:r>
            <a:r>
              <a:rPr lang="en-US" dirty="0" smtClean="0"/>
              <a:t> </a:t>
            </a:r>
            <a:r>
              <a:rPr lang="en-US" dirty="0" err="1" smtClean="0"/>
              <a:t>ambas</a:t>
            </a:r>
            <a:r>
              <a:rPr lang="en-US" dirty="0" smtClean="0"/>
              <a:t>.</a:t>
            </a:r>
            <a:endParaRPr lang="es-MX" dirty="0" smtClean="0"/>
          </a:p>
        </p:txBody>
      </p:sp>
    </p:spTree>
    <p:extLst>
      <p:ext uri="{BB962C8B-B14F-4D97-AF65-F5344CB8AC3E}">
        <p14:creationId xmlns:p14="http://schemas.microsoft.com/office/powerpoint/2010/main" val="37262249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8713" t="14304" r="31755" b="5603"/>
          <a:stretch/>
        </p:blipFill>
        <p:spPr>
          <a:xfrm>
            <a:off x="2149642" y="23509"/>
            <a:ext cx="6914147" cy="6866021"/>
          </a:xfrm>
          <a:prstGeom prst="rect">
            <a:avLst/>
          </a:prstGeom>
        </p:spPr>
      </p:pic>
    </p:spTree>
    <p:extLst>
      <p:ext uri="{BB962C8B-B14F-4D97-AF65-F5344CB8AC3E}">
        <p14:creationId xmlns:p14="http://schemas.microsoft.com/office/powerpoint/2010/main" val="391898731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4174</TotalTime>
  <Words>733</Words>
  <Application>Microsoft Office PowerPoint</Application>
  <PresentationFormat>Panorámica</PresentationFormat>
  <Paragraphs>33</Paragraphs>
  <Slides>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7</vt:i4>
      </vt:variant>
    </vt:vector>
  </HeadingPairs>
  <TitlesOfParts>
    <vt:vector size="11" baseType="lpstr">
      <vt:lpstr>Arial</vt:lpstr>
      <vt:lpstr>Calibri</vt:lpstr>
      <vt:lpstr>Calibri Light</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Hp</cp:lastModifiedBy>
  <cp:revision>36</cp:revision>
  <dcterms:created xsi:type="dcterms:W3CDTF">2019-03-07T18:27:38Z</dcterms:created>
  <dcterms:modified xsi:type="dcterms:W3CDTF">2019-06-19T02:43:30Z</dcterms:modified>
</cp:coreProperties>
</file>