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3" r:id="rId3"/>
    <p:sldId id="267" r:id="rId4"/>
    <p:sldId id="269" r:id="rId5"/>
    <p:sldId id="259" r:id="rId6"/>
    <p:sldId id="268" r:id="rId7"/>
    <p:sldId id="260" r:id="rId8"/>
    <p:sldId id="266" r:id="rId9"/>
    <p:sldId id="261" r:id="rId10"/>
    <p:sldId id="264" r:id="rId11"/>
    <p:sldId id="265" r:id="rId12"/>
    <p:sldId id="262"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4660"/>
  </p:normalViewPr>
  <p:slideViewPr>
    <p:cSldViewPr snapToGrid="0">
      <p:cViewPr varScale="1">
        <p:scale>
          <a:sx n="72" d="100"/>
          <a:sy n="72" d="100"/>
        </p:scale>
        <p:origin x="66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4"/>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8"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85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02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3" y="365127"/>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3" y="365127"/>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00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49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3" y="1709742"/>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3"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16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1"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1"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81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91" y="365129"/>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9" y="1681164"/>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5" y="1681164"/>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5"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02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45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7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92"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73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92" y="987429"/>
            <a:ext cx="6172201"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8" indent="0">
              <a:buNone/>
              <a:defRPr sz="2000"/>
            </a:lvl9pPr>
          </a:lstStyle>
          <a:p>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15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1"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648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8"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crayola anim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6506" y="3445776"/>
            <a:ext cx="829163" cy="7644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081932" y="6105378"/>
            <a:ext cx="292608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es-MX" dirty="0">
                <a:solidFill>
                  <a:prstClr val="black"/>
                </a:solidFill>
              </a:rPr>
              <a:t>EVIDENCIAS DE TRABAJO</a:t>
            </a:r>
            <a:endParaRPr lang="es-ES" dirty="0">
              <a:solidFill>
                <a:prstClr val="black"/>
              </a:solidFill>
            </a:endParaRPr>
          </a:p>
        </p:txBody>
      </p:sp>
      <p:pic>
        <p:nvPicPr>
          <p:cNvPr id="6" name="Imagen 5"/>
          <p:cNvPicPr>
            <a:picLocks noChangeAspect="1"/>
          </p:cNvPicPr>
          <p:nvPr/>
        </p:nvPicPr>
        <p:blipFill rotWithShape="1">
          <a:blip r:embed="rId3"/>
          <a:srcRect l="27925" t="24723" r="28807" b="19063"/>
          <a:stretch/>
        </p:blipFill>
        <p:spPr>
          <a:xfrm>
            <a:off x="830317" y="136635"/>
            <a:ext cx="8565931" cy="5717627"/>
          </a:xfrm>
          <a:prstGeom prst="rect">
            <a:avLst/>
          </a:prstGeom>
        </p:spPr>
      </p:pic>
    </p:spTree>
    <p:extLst>
      <p:ext uri="{BB962C8B-B14F-4D97-AF65-F5344CB8AC3E}">
        <p14:creationId xmlns:p14="http://schemas.microsoft.com/office/powerpoint/2010/main" val="1170935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i="1" dirty="0">
                <a:effectLst>
                  <a:glow rad="228600">
                    <a:schemeClr val="accent4">
                      <a:satMod val="175000"/>
                      <a:alpha val="40000"/>
                    </a:schemeClr>
                  </a:glow>
                </a:effectLst>
              </a:rPr>
              <a:t>REFLEXION SOBRE LA PRÁCTICA:</a:t>
            </a:r>
          </a:p>
        </p:txBody>
      </p:sp>
      <p:sp>
        <p:nvSpPr>
          <p:cNvPr id="3" name="Marcador de contenido 2"/>
          <p:cNvSpPr>
            <a:spLocks noGrp="1"/>
          </p:cNvSpPr>
          <p:nvPr>
            <p:ph idx="1"/>
          </p:nvPr>
        </p:nvSpPr>
        <p:spPr>
          <a:xfrm>
            <a:off x="838201" y="1576552"/>
            <a:ext cx="10515600" cy="4876800"/>
          </a:xfrm>
        </p:spPr>
        <p:txBody>
          <a:bodyPr>
            <a:normAutofit/>
          </a:bodyPr>
          <a:lstStyle/>
          <a:p>
            <a:r>
              <a:rPr lang="es-MX" b="1" dirty="0">
                <a:ln w="22225">
                  <a:solidFill>
                    <a:schemeClr val="accent2"/>
                  </a:solidFill>
                  <a:prstDash val="solid"/>
                </a:ln>
                <a:solidFill>
                  <a:schemeClr val="accent2">
                    <a:lumMod val="40000"/>
                    <a:lumOff val="60000"/>
                  </a:schemeClr>
                </a:solidFill>
              </a:rPr>
              <a:t>La situación les demando hacer a los niños:  </a:t>
            </a:r>
            <a:r>
              <a:rPr lang="es-MX" dirty="0"/>
              <a:t>observar los cambios que tuvieron los árboles, después investigar en casa en diferentes fuentes de información; así como la de regístrala y presentarla al grupo en forma de presentación. </a:t>
            </a:r>
          </a:p>
          <a:p>
            <a:r>
              <a:rPr lang="es-MX" b="1" dirty="0">
                <a:ln w="22225">
                  <a:solidFill>
                    <a:schemeClr val="accent2"/>
                  </a:solidFill>
                  <a:prstDash val="solid"/>
                </a:ln>
                <a:solidFill>
                  <a:schemeClr val="accent2">
                    <a:lumMod val="40000"/>
                    <a:lumOff val="60000"/>
                  </a:schemeClr>
                </a:solidFill>
              </a:rPr>
              <a:t>La forma en que intervine para favorecer el aprendizaje esperado consistió en: </a:t>
            </a:r>
            <a:r>
              <a:rPr lang="es-MX" dirty="0"/>
              <a:t>Favorecer que los niños miren su entorno con atención guiada e identifiquen algunos componentes naturales. Fomentando la motivación para la  investigación. </a:t>
            </a:r>
          </a:p>
        </p:txBody>
      </p:sp>
    </p:spTree>
    <p:extLst>
      <p:ext uri="{BB962C8B-B14F-4D97-AF65-F5344CB8AC3E}">
        <p14:creationId xmlns:p14="http://schemas.microsoft.com/office/powerpoint/2010/main" val="1427737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06670" y="2375338"/>
            <a:ext cx="10515600" cy="2680137"/>
          </a:xfrm>
        </p:spPr>
        <p:txBody>
          <a:bodyPr/>
          <a:lstStyle/>
          <a:p>
            <a:r>
              <a:rPr lang="es-MX" b="1" dirty="0">
                <a:ln w="22225">
                  <a:solidFill>
                    <a:schemeClr val="accent2"/>
                  </a:solidFill>
                  <a:prstDash val="solid"/>
                </a:ln>
                <a:solidFill>
                  <a:schemeClr val="accent2">
                    <a:lumMod val="40000"/>
                    <a:lumOff val="60000"/>
                  </a:schemeClr>
                </a:solidFill>
              </a:rPr>
              <a:t>Lo que funciono bien en la situación fue: </a:t>
            </a:r>
            <a:r>
              <a:rPr lang="es-MX" dirty="0"/>
              <a:t>salir al patio a observar los cambios y la tarea de investigación de los niños. </a:t>
            </a:r>
          </a:p>
          <a:p>
            <a:r>
              <a:rPr lang="es-MX" b="1" dirty="0">
                <a:ln w="22225">
                  <a:solidFill>
                    <a:schemeClr val="accent2"/>
                  </a:solidFill>
                  <a:prstDash val="solid"/>
                </a:ln>
                <a:solidFill>
                  <a:schemeClr val="accent2">
                    <a:lumMod val="40000"/>
                    <a:lumOff val="60000"/>
                  </a:schemeClr>
                </a:solidFill>
              </a:rPr>
              <a:t>Lo que hay que replantear es: </a:t>
            </a:r>
            <a:r>
              <a:rPr lang="es-MX" dirty="0"/>
              <a:t>considero que fue importante decirles que del otoño necesitábamos saber, porque algunos llevaron a exposición canciones. </a:t>
            </a:r>
            <a:br>
              <a:rPr lang="es-MX" dirty="0"/>
            </a:br>
            <a:endParaRPr lang="es-MX" dirty="0"/>
          </a:p>
          <a:p>
            <a:endParaRPr lang="es-MX" dirty="0"/>
          </a:p>
        </p:txBody>
      </p:sp>
    </p:spTree>
    <p:extLst>
      <p:ext uri="{BB962C8B-B14F-4D97-AF65-F5344CB8AC3E}">
        <p14:creationId xmlns:p14="http://schemas.microsoft.com/office/powerpoint/2010/main" val="2045245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8713" t="14304" r="31755" b="5603"/>
          <a:stretch/>
        </p:blipFill>
        <p:spPr>
          <a:xfrm>
            <a:off x="2149642" y="-8021"/>
            <a:ext cx="6914147" cy="6866021"/>
          </a:xfrm>
          <a:prstGeom prst="rect">
            <a:avLst/>
          </a:prstGeom>
        </p:spPr>
      </p:pic>
    </p:spTree>
    <p:extLst>
      <p:ext uri="{BB962C8B-B14F-4D97-AF65-F5344CB8AC3E}">
        <p14:creationId xmlns:p14="http://schemas.microsoft.com/office/powerpoint/2010/main" val="3918987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crayola anim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6506" y="3445776"/>
            <a:ext cx="829163" cy="7644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081932" y="6105378"/>
            <a:ext cx="292608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es-MX" dirty="0">
                <a:solidFill>
                  <a:prstClr val="black"/>
                </a:solidFill>
              </a:rPr>
              <a:t>EVIDENCIAS DE TRABAJO</a:t>
            </a:r>
            <a:endParaRPr lang="es-ES" dirty="0">
              <a:solidFill>
                <a:prstClr val="black"/>
              </a:solidFill>
            </a:endParaRPr>
          </a:p>
        </p:txBody>
      </p:sp>
      <p:pic>
        <p:nvPicPr>
          <p:cNvPr id="4" name="Imagen 3"/>
          <p:cNvPicPr>
            <a:picLocks noChangeAspect="1"/>
          </p:cNvPicPr>
          <p:nvPr/>
        </p:nvPicPr>
        <p:blipFill rotWithShape="1">
          <a:blip r:embed="rId3"/>
          <a:srcRect l="25175" t="26024" r="29074" b="50140"/>
          <a:stretch/>
        </p:blipFill>
        <p:spPr>
          <a:xfrm>
            <a:off x="1765738" y="714703"/>
            <a:ext cx="8282152" cy="5496911"/>
          </a:xfrm>
          <a:prstGeom prst="rect">
            <a:avLst/>
          </a:prstGeom>
        </p:spPr>
      </p:pic>
    </p:spTree>
    <p:extLst>
      <p:ext uri="{BB962C8B-B14F-4D97-AF65-F5344CB8AC3E}">
        <p14:creationId xmlns:p14="http://schemas.microsoft.com/office/powerpoint/2010/main" val="619538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BF9953-7856-4F5A-9701-E0442EF08C9F}"/>
              </a:ext>
            </a:extLst>
          </p:cNvPr>
          <p:cNvSpPr>
            <a:spLocks noGrp="1"/>
          </p:cNvSpPr>
          <p:nvPr>
            <p:ph type="title"/>
          </p:nvPr>
        </p:nvSpPr>
        <p:spPr>
          <a:xfrm>
            <a:off x="265042" y="365129"/>
            <a:ext cx="11767931" cy="1635949"/>
          </a:xfrm>
        </p:spPr>
        <p:txBody>
          <a:bodyPr>
            <a:normAutofit fontScale="90000"/>
          </a:bodyPr>
          <a:lstStyle/>
          <a:p>
            <a:r>
              <a:rPr lang="es-ES" b="1" dirty="0">
                <a:ln w="22225">
                  <a:solidFill>
                    <a:schemeClr val="accent2"/>
                  </a:solidFill>
                  <a:prstDash val="solid"/>
                </a:ln>
                <a:solidFill>
                  <a:schemeClr val="accent2">
                    <a:lumMod val="40000"/>
                    <a:lumOff val="60000"/>
                  </a:schemeClr>
                </a:solidFill>
              </a:rPr>
              <a:t>Actividad 1: </a:t>
            </a:r>
            <a:r>
              <a:rPr lang="es-ES" b="1" dirty="0">
                <a:ln w="9525">
                  <a:solidFill>
                    <a:schemeClr val="bg1"/>
                  </a:solidFill>
                  <a:prstDash val="solid"/>
                </a:ln>
                <a:effectLst>
                  <a:outerShdw blurRad="12700" dist="38100" dir="2700000" algn="tl" rotWithShape="0">
                    <a:schemeClr val="bg1">
                      <a:lumMod val="50000"/>
                    </a:schemeClr>
                  </a:outerShdw>
                </a:effectLst>
              </a:rPr>
              <a:t>¿Qué consideras importante que aprendan  tus alumnos en relación con la comprensión del mundo natural y social? ¿Cómo lo favoreces? </a:t>
            </a:r>
            <a:endParaRPr lang="es-MX" b="1" dirty="0">
              <a:ln w="22225">
                <a:solidFill>
                  <a:schemeClr val="accent2"/>
                </a:solidFill>
                <a:prstDash val="solid"/>
              </a:ln>
              <a:solidFill>
                <a:schemeClr val="accent2">
                  <a:lumMod val="40000"/>
                  <a:lumOff val="60000"/>
                </a:schemeClr>
              </a:solidFill>
            </a:endParaRPr>
          </a:p>
        </p:txBody>
      </p:sp>
      <p:sp>
        <p:nvSpPr>
          <p:cNvPr id="3" name="Marcador de contenido 2">
            <a:extLst>
              <a:ext uri="{FF2B5EF4-FFF2-40B4-BE49-F238E27FC236}">
                <a16:creationId xmlns:a16="http://schemas.microsoft.com/office/drawing/2014/main" id="{A4668C3D-7D9E-4410-AEFE-522CE83EB174}"/>
              </a:ext>
            </a:extLst>
          </p:cNvPr>
          <p:cNvSpPr>
            <a:spLocks noGrp="1"/>
          </p:cNvSpPr>
          <p:nvPr>
            <p:ph idx="1"/>
          </p:nvPr>
        </p:nvSpPr>
        <p:spPr>
          <a:xfrm>
            <a:off x="838201" y="2288469"/>
            <a:ext cx="10515600" cy="4351338"/>
          </a:xfrm>
        </p:spPr>
        <p:txBody>
          <a:bodyPr/>
          <a:lstStyle/>
          <a:p>
            <a:pPr algn="just"/>
            <a:r>
              <a:rPr lang="es-ES" dirty="0"/>
              <a:t>Es de suma importancia que como docente les demos la oportunidad a nuestros alumnos de que conozcan, aprendan y comprendan el mundo natural y social que lo rodea ya que como esta inmerso en el, es primordial que exploren, manipulen su contexto y es por medio de esto que se favorece que ellos puedan comprenderlo por medio de sus sentidos, desarrollando en ellos habilidades, competencias y capacidades ya que se estimula la curiosidad.</a:t>
            </a:r>
          </a:p>
          <a:p>
            <a:pPr algn="just"/>
            <a:endParaRPr lang="es-ES" dirty="0"/>
          </a:p>
          <a:p>
            <a:pPr algn="just"/>
            <a:r>
              <a:rPr lang="es-ES" dirty="0"/>
              <a:t>Considero que esto si es algo que siempre trato de fomentar en mis jornadas de práctica. </a:t>
            </a:r>
            <a:endParaRPr lang="es-MX" dirty="0"/>
          </a:p>
        </p:txBody>
      </p:sp>
    </p:spTree>
    <p:extLst>
      <p:ext uri="{BB962C8B-B14F-4D97-AF65-F5344CB8AC3E}">
        <p14:creationId xmlns:p14="http://schemas.microsoft.com/office/powerpoint/2010/main" val="111272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F88448A-6EC9-4FEF-85CA-9B78BED0F359}"/>
              </a:ext>
            </a:extLst>
          </p:cNvPr>
          <p:cNvPicPr>
            <a:picLocks noChangeAspect="1"/>
          </p:cNvPicPr>
          <p:nvPr/>
        </p:nvPicPr>
        <p:blipFill rotWithShape="1">
          <a:blip r:embed="rId2"/>
          <a:srcRect l="26305" t="18730" r="35978" b="49999"/>
          <a:stretch/>
        </p:blipFill>
        <p:spPr>
          <a:xfrm>
            <a:off x="961604" y="689112"/>
            <a:ext cx="10268791" cy="4786679"/>
          </a:xfrm>
          <a:prstGeom prst="rect">
            <a:avLst/>
          </a:prstGeom>
        </p:spPr>
      </p:pic>
    </p:spTree>
    <p:extLst>
      <p:ext uri="{BB962C8B-B14F-4D97-AF65-F5344CB8AC3E}">
        <p14:creationId xmlns:p14="http://schemas.microsoft.com/office/powerpoint/2010/main" val="61957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7777" t="35638" r="29532" b="32720"/>
          <a:stretch/>
        </p:blipFill>
        <p:spPr>
          <a:xfrm>
            <a:off x="914045" y="61532"/>
            <a:ext cx="11053366" cy="5906131"/>
          </a:xfrm>
          <a:prstGeom prst="rect">
            <a:avLst/>
          </a:prstGeom>
        </p:spPr>
      </p:pic>
    </p:spTree>
    <p:extLst>
      <p:ext uri="{BB962C8B-B14F-4D97-AF65-F5344CB8AC3E}">
        <p14:creationId xmlns:p14="http://schemas.microsoft.com/office/powerpoint/2010/main" val="2019018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DD5E06-32CB-4F04-8A92-9311AD974CA6}"/>
              </a:ext>
            </a:extLst>
          </p:cNvPr>
          <p:cNvSpPr>
            <a:spLocks noGrp="1"/>
          </p:cNvSpPr>
          <p:nvPr>
            <p:ph type="title"/>
          </p:nvPr>
        </p:nvSpPr>
        <p:spPr>
          <a:xfrm>
            <a:off x="238538" y="365129"/>
            <a:ext cx="11807687" cy="1325563"/>
          </a:xfrm>
        </p:spPr>
        <p:txBody>
          <a:bodyPr>
            <a:normAutofit fontScale="90000"/>
          </a:bodyPr>
          <a:lstStyle/>
          <a:p>
            <a:r>
              <a:rPr lang="es-ES" b="1" dirty="0">
                <a:ln w="22225">
                  <a:solidFill>
                    <a:schemeClr val="accent2"/>
                  </a:solidFill>
                  <a:prstDash val="solid"/>
                </a:ln>
                <a:solidFill>
                  <a:schemeClr val="accent2">
                    <a:lumMod val="40000"/>
                    <a:lumOff val="60000"/>
                  </a:schemeClr>
                </a:solidFill>
              </a:rPr>
              <a:t>Actividad 2: </a:t>
            </a:r>
            <a:r>
              <a:rPr lang="es-ES" b="1" dirty="0">
                <a:ln w="9525">
                  <a:solidFill>
                    <a:schemeClr val="bg1"/>
                  </a:solidFill>
                  <a:prstDash val="solid"/>
                </a:ln>
                <a:effectLst>
                  <a:outerShdw blurRad="12700" dist="38100" dir="2700000" algn="tl" rotWithShape="0">
                    <a:schemeClr val="bg1">
                      <a:lumMod val="50000"/>
                    </a:schemeClr>
                  </a:outerShdw>
                </a:effectLst>
              </a:rPr>
              <a:t>Identifica los cambios en los aprendizajes planeados para los niños  en los programas 2011 y 2017. </a:t>
            </a:r>
            <a:endParaRPr lang="es-MX" dirty="0"/>
          </a:p>
        </p:txBody>
      </p:sp>
      <p:sp>
        <p:nvSpPr>
          <p:cNvPr id="3" name="Marcador de contenido 2">
            <a:extLst>
              <a:ext uri="{FF2B5EF4-FFF2-40B4-BE49-F238E27FC236}">
                <a16:creationId xmlns:a16="http://schemas.microsoft.com/office/drawing/2014/main" id="{5446318F-31CA-44EE-B5D4-978003947072}"/>
              </a:ext>
            </a:extLst>
          </p:cNvPr>
          <p:cNvSpPr>
            <a:spLocks noGrp="1"/>
          </p:cNvSpPr>
          <p:nvPr>
            <p:ph idx="1"/>
          </p:nvPr>
        </p:nvSpPr>
        <p:spPr/>
        <p:txBody>
          <a:bodyPr>
            <a:normAutofit fontScale="85000" lnSpcReduction="20000"/>
          </a:bodyPr>
          <a:lstStyle/>
          <a:p>
            <a:r>
              <a:rPr lang="es-ES" b="1" dirty="0"/>
              <a:t>¿Qué cambia?</a:t>
            </a:r>
          </a:p>
          <a:p>
            <a:r>
              <a:rPr lang="es-ES" b="1" dirty="0"/>
              <a:t>¿Qué se agrega?</a:t>
            </a:r>
          </a:p>
          <a:p>
            <a:r>
              <a:rPr lang="es-ES" b="1" dirty="0"/>
              <a:t>¿Qué se elimina?</a:t>
            </a:r>
          </a:p>
          <a:p>
            <a:r>
              <a:rPr lang="es-ES" b="1" dirty="0"/>
              <a:t>¿Qué se precisa? </a:t>
            </a:r>
          </a:p>
          <a:p>
            <a:endParaRPr lang="es-ES" b="1" dirty="0"/>
          </a:p>
          <a:p>
            <a:r>
              <a:rPr lang="es-ES" i="1" dirty="0"/>
              <a:t>Considero que la diferencia que hay del anterior programa a este es que va mas dirigido a lo que hay que hacer por ejemplo nos menciona el papel de la educadora, lo que debemos pensar al momento de hacer una situación en la escuela, además de ofrecer una descripción detallada de los datos.</a:t>
            </a:r>
          </a:p>
          <a:p>
            <a:r>
              <a:rPr lang="es-ES" i="1" dirty="0"/>
              <a:t>En lo particular considero que el nuevo programa me ayuda mas al momento de planear las situaciones didácticas ya que el programa 2017 es como una guía y el anterior solo marcaba el aprendizaje mas no el papel que debemos tomar las docentes. </a:t>
            </a:r>
          </a:p>
          <a:p>
            <a:endParaRPr lang="es-MX" b="1" dirty="0"/>
          </a:p>
        </p:txBody>
      </p:sp>
    </p:spTree>
    <p:extLst>
      <p:ext uri="{BB962C8B-B14F-4D97-AF65-F5344CB8AC3E}">
        <p14:creationId xmlns:p14="http://schemas.microsoft.com/office/powerpoint/2010/main" val="2462770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8480" t="18608" r="28830" b="34983"/>
          <a:stretch/>
        </p:blipFill>
        <p:spPr>
          <a:xfrm>
            <a:off x="593558" y="105745"/>
            <a:ext cx="11421979" cy="6134633"/>
          </a:xfrm>
          <a:prstGeom prst="rect">
            <a:avLst/>
          </a:prstGeom>
        </p:spPr>
      </p:pic>
    </p:spTree>
    <p:extLst>
      <p:ext uri="{BB962C8B-B14F-4D97-AF65-F5344CB8AC3E}">
        <p14:creationId xmlns:p14="http://schemas.microsoft.com/office/powerpoint/2010/main" val="3558414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505624370"/>
              </p:ext>
            </p:extLst>
          </p:nvPr>
        </p:nvGraphicFramePr>
        <p:xfrm>
          <a:off x="2322786" y="257210"/>
          <a:ext cx="9438290" cy="5867400"/>
        </p:xfrm>
        <a:graphic>
          <a:graphicData uri="http://schemas.openxmlformats.org/drawingml/2006/table">
            <a:tbl>
              <a:tblPr firstRow="1" bandRow="1">
                <a:tableStyleId>{00A15C55-8517-42AA-B614-E9B94910E393}</a:tableStyleId>
              </a:tblPr>
              <a:tblGrid>
                <a:gridCol w="3146097">
                  <a:extLst>
                    <a:ext uri="{9D8B030D-6E8A-4147-A177-3AD203B41FA5}">
                      <a16:colId xmlns:a16="http://schemas.microsoft.com/office/drawing/2014/main" val="2674708621"/>
                    </a:ext>
                  </a:extLst>
                </a:gridCol>
                <a:gridCol w="1573048">
                  <a:extLst>
                    <a:ext uri="{9D8B030D-6E8A-4147-A177-3AD203B41FA5}">
                      <a16:colId xmlns:a16="http://schemas.microsoft.com/office/drawing/2014/main" val="4093842539"/>
                    </a:ext>
                  </a:extLst>
                </a:gridCol>
                <a:gridCol w="1573048">
                  <a:extLst>
                    <a:ext uri="{9D8B030D-6E8A-4147-A177-3AD203B41FA5}">
                      <a16:colId xmlns:a16="http://schemas.microsoft.com/office/drawing/2014/main" val="2353422912"/>
                    </a:ext>
                  </a:extLst>
                </a:gridCol>
                <a:gridCol w="3146097">
                  <a:extLst>
                    <a:ext uri="{9D8B030D-6E8A-4147-A177-3AD203B41FA5}">
                      <a16:colId xmlns:a16="http://schemas.microsoft.com/office/drawing/2014/main" val="2684275637"/>
                    </a:ext>
                  </a:extLst>
                </a:gridCol>
              </a:tblGrid>
              <a:tr h="370840">
                <a:tc gridSpan="4">
                  <a:txBody>
                    <a:bodyPr/>
                    <a:lstStyle/>
                    <a:p>
                      <a:r>
                        <a:rPr lang="es-MX" dirty="0"/>
                        <a:t>Nombre de la actividad:  ¿Qué</a:t>
                      </a:r>
                      <a:r>
                        <a:rPr lang="es-MX" baseline="0" dirty="0"/>
                        <a:t> veo?</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val="2844930384"/>
                  </a:ext>
                </a:extLst>
              </a:tr>
              <a:tr h="370840">
                <a:tc gridSpan="4">
                  <a:txBody>
                    <a:bodyPr/>
                    <a:lstStyle/>
                    <a:p>
                      <a:r>
                        <a:rPr lang="es-MX" dirty="0"/>
                        <a:t>Campo</a:t>
                      </a:r>
                      <a:r>
                        <a:rPr lang="es-MX" baseline="0" dirty="0"/>
                        <a:t>  de formación académica: Exploración y compresión del mundo natural y social. </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val="2174873130"/>
                  </a:ext>
                </a:extLst>
              </a:tr>
              <a:tr h="370840">
                <a:tc gridSpan="2">
                  <a:txBody>
                    <a:bodyPr/>
                    <a:lstStyle/>
                    <a:p>
                      <a:r>
                        <a:rPr lang="es-MX" dirty="0"/>
                        <a:t>Organizador curricular 1:</a:t>
                      </a:r>
                      <a:r>
                        <a:rPr lang="es-MX" baseline="0" dirty="0"/>
                        <a:t> Mundo natural. </a:t>
                      </a:r>
                      <a:endParaRPr lang="es-MX" dirty="0"/>
                    </a:p>
                  </a:txBody>
                  <a:tcPr/>
                </a:tc>
                <a:tc hMerge="1">
                  <a:txBody>
                    <a:bodyPr/>
                    <a:lstStyle/>
                    <a:p>
                      <a:endParaRPr lang="es-MX" dirty="0"/>
                    </a:p>
                  </a:txBody>
                  <a:tcPr/>
                </a:tc>
                <a:tc gridSpan="2">
                  <a:txBody>
                    <a:bodyPr/>
                    <a:lstStyle/>
                    <a:p>
                      <a:r>
                        <a:rPr lang="es-MX" dirty="0"/>
                        <a:t>Organizador curricular 2: Exploración de la naturaleza.</a:t>
                      </a:r>
                    </a:p>
                  </a:txBody>
                  <a:tcPr/>
                </a:tc>
                <a:tc hMerge="1">
                  <a:txBody>
                    <a:bodyPr/>
                    <a:lstStyle/>
                    <a:p>
                      <a:endParaRPr lang="es-MX" dirty="0"/>
                    </a:p>
                  </a:txBody>
                  <a:tcPr/>
                </a:tc>
                <a:extLst>
                  <a:ext uri="{0D108BD9-81ED-4DB2-BD59-A6C34878D82A}">
                    <a16:rowId xmlns:a16="http://schemas.microsoft.com/office/drawing/2014/main" val="3096924729"/>
                  </a:ext>
                </a:extLst>
              </a:tr>
              <a:tr h="370840">
                <a:tc gridSpan="4">
                  <a:txBody>
                    <a:bodyPr/>
                    <a:lstStyle/>
                    <a:p>
                      <a:r>
                        <a:rPr lang="es-MX" dirty="0"/>
                        <a:t>Aprendizaje esperado: Obtiene, registra,</a:t>
                      </a:r>
                      <a:r>
                        <a:rPr lang="es-MX" baseline="0" dirty="0"/>
                        <a:t> representa y describe información para responder dudas y ampliar su conocimiento en relación con plantas, animales y otros elementos naturales. </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val="3701133634"/>
                  </a:ext>
                </a:extLst>
              </a:tr>
              <a:tr h="370840">
                <a:tc gridSpan="4">
                  <a:txBody>
                    <a:bodyPr/>
                    <a:lstStyle/>
                    <a:p>
                      <a:r>
                        <a:rPr lang="es-MX" dirty="0"/>
                        <a:t>Inicio: Platicar sobre lo que hemos notado en el clima e estos últimos días, que hemos visto y que está ocurriendo con los árboles.</a:t>
                      </a:r>
                    </a:p>
                  </a:txBody>
                  <a:tcPr/>
                </a:tc>
                <a:tc hMerge="1">
                  <a:txBody>
                    <a:bodyPr/>
                    <a:lstStyle/>
                    <a:p>
                      <a:endParaRPr lang="es-MX" dirty="0"/>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val="2533845626"/>
                  </a:ext>
                </a:extLst>
              </a:tr>
              <a:tr h="370840">
                <a:tc gridSpan="4">
                  <a:txBody>
                    <a:bodyPr/>
                    <a:lstStyle/>
                    <a:p>
                      <a:r>
                        <a:rPr lang="es-MX" dirty="0"/>
                        <a:t>Desarrollo: Salir al patio para observar si los arboles que hay  en el jardín les están cayendo las hojas y recolectar algunas de las hojas que estén en el suelo.</a:t>
                      </a:r>
                    </a:p>
                  </a:txBody>
                  <a:tcPr/>
                </a:tc>
                <a:tc hMerge="1">
                  <a:txBody>
                    <a:bodyPr/>
                    <a:lstStyle/>
                    <a:p>
                      <a:endParaRPr lang="es-MX" dirty="0"/>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val="59381238"/>
                  </a:ext>
                </a:extLst>
              </a:tr>
              <a:tr h="370840">
                <a:tc gridSpan="4">
                  <a:txBody>
                    <a:bodyPr/>
                    <a:lstStyle/>
                    <a:p>
                      <a:r>
                        <a:rPr lang="es-MX" dirty="0"/>
                        <a:t>Cierre: Platicar acerca  de las siguientes preguntas ¿De qué color son las hojas que juntamos? ¿Suenan al pisarlas? ¿Se rompen al apretarlas? ¿Son lisas o rugosas?; después  para finalizar clasificarlas por colores.</a:t>
                      </a:r>
                    </a:p>
                  </a:txBody>
                  <a:tcPr/>
                </a:tc>
                <a:tc hMerge="1">
                  <a:txBody>
                    <a:bodyPr/>
                    <a:lstStyle/>
                    <a:p>
                      <a:endParaRPr lang="es-MX" dirty="0"/>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val="1449617911"/>
                  </a:ext>
                </a:extLst>
              </a:tr>
              <a:tr h="370840">
                <a:tc gridSpan="4">
                  <a:txBody>
                    <a:bodyPr/>
                    <a:lstStyle/>
                    <a:p>
                      <a:r>
                        <a:rPr lang="es-MX" dirty="0"/>
                        <a:t>Material: lapicera</a:t>
                      </a:r>
                      <a:r>
                        <a:rPr lang="es-MX" baseline="0" dirty="0"/>
                        <a:t> y cuaderno de notas. </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val="2277211189"/>
                  </a:ext>
                </a:extLst>
              </a:tr>
              <a:tr h="370840">
                <a:tc>
                  <a:txBody>
                    <a:bodyPr/>
                    <a:lstStyle/>
                    <a:p>
                      <a:r>
                        <a:rPr lang="es-MX" dirty="0"/>
                        <a:t>Organización: grupal e individual.</a:t>
                      </a:r>
                    </a:p>
                  </a:txBody>
                  <a:tcPr/>
                </a:tc>
                <a:tc gridSpan="2">
                  <a:txBody>
                    <a:bodyPr/>
                    <a:lstStyle/>
                    <a:p>
                      <a:r>
                        <a:rPr lang="es-MX" dirty="0"/>
                        <a:t>Tiempo: 20 minutos. </a:t>
                      </a:r>
                    </a:p>
                  </a:txBody>
                  <a:tcPr/>
                </a:tc>
                <a:tc hMerge="1">
                  <a:txBody>
                    <a:bodyPr/>
                    <a:lstStyle/>
                    <a:p>
                      <a:endParaRPr lang="es-MX"/>
                    </a:p>
                  </a:txBody>
                  <a:tcPr/>
                </a:tc>
                <a:tc>
                  <a:txBody>
                    <a:bodyPr/>
                    <a:lstStyle/>
                    <a:p>
                      <a:r>
                        <a:rPr lang="es-MX" dirty="0"/>
                        <a:t>Espacio: Patio y aula.</a:t>
                      </a:r>
                    </a:p>
                  </a:txBody>
                  <a:tcPr/>
                </a:tc>
                <a:extLst>
                  <a:ext uri="{0D108BD9-81ED-4DB2-BD59-A6C34878D82A}">
                    <a16:rowId xmlns:a16="http://schemas.microsoft.com/office/drawing/2014/main" val="687151661"/>
                  </a:ext>
                </a:extLst>
              </a:tr>
              <a:tr h="370840">
                <a:tc gridSpan="4">
                  <a:txBody>
                    <a:bodyPr/>
                    <a:lstStyle/>
                    <a:p>
                      <a:r>
                        <a:rPr lang="es-MX" dirty="0"/>
                        <a:t>Evaluación:</a:t>
                      </a:r>
                      <a:r>
                        <a:rPr lang="es-MX" baseline="0" dirty="0"/>
                        <a:t> Obtiene y describe información para ampliar su conocimiento en relación con la naturaleza.</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val="1795603793"/>
                  </a:ext>
                </a:extLst>
              </a:tr>
            </a:tbl>
          </a:graphicData>
        </a:graphic>
      </p:graphicFrame>
      <p:sp>
        <p:nvSpPr>
          <p:cNvPr id="5" name="CuadroTexto 4"/>
          <p:cNvSpPr txBox="1"/>
          <p:nvPr/>
        </p:nvSpPr>
        <p:spPr>
          <a:xfrm>
            <a:off x="126125" y="788276"/>
            <a:ext cx="2031325" cy="3962400"/>
          </a:xfrm>
          <a:prstGeom prst="rect">
            <a:avLst/>
          </a:prstGeom>
          <a:noFill/>
        </p:spPr>
        <p:txBody>
          <a:bodyPr vert="vert270" wrap="square" rtlCol="0">
            <a:spAutoFit/>
          </a:bodyPr>
          <a:lstStyle/>
          <a:p>
            <a:pPr algn="ctr"/>
            <a:r>
              <a:rPr lang="es-MX" sz="6000" b="1" dirty="0">
                <a:ln w="22225">
                  <a:solidFill>
                    <a:schemeClr val="accent2"/>
                  </a:solidFill>
                  <a:prstDash val="solid"/>
                </a:ln>
                <a:solidFill>
                  <a:schemeClr val="accent2">
                    <a:lumMod val="40000"/>
                    <a:lumOff val="60000"/>
                  </a:schemeClr>
                </a:solidFill>
              </a:rPr>
              <a:t>Situación Didáctica. </a:t>
            </a:r>
            <a:endParaRPr lang="es-MX" sz="6000" dirty="0"/>
          </a:p>
        </p:txBody>
      </p:sp>
    </p:spTree>
    <p:extLst>
      <p:ext uri="{BB962C8B-B14F-4D97-AF65-F5344CB8AC3E}">
        <p14:creationId xmlns:p14="http://schemas.microsoft.com/office/powerpoint/2010/main" val="1857689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31052" t="39755" r="31755" b="40596"/>
          <a:stretch/>
        </p:blipFill>
        <p:spPr>
          <a:xfrm>
            <a:off x="914401" y="320842"/>
            <a:ext cx="10453492" cy="5069305"/>
          </a:xfrm>
          <a:prstGeom prst="rect">
            <a:avLst/>
          </a:prstGeom>
        </p:spPr>
      </p:pic>
    </p:spTree>
    <p:extLst>
      <p:ext uri="{BB962C8B-B14F-4D97-AF65-F5344CB8AC3E}">
        <p14:creationId xmlns:p14="http://schemas.microsoft.com/office/powerpoint/2010/main" val="3726224940"/>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613</Words>
  <Application>Microsoft Office PowerPoint</Application>
  <PresentationFormat>Panorámica</PresentationFormat>
  <Paragraphs>33</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Calibri Light</vt:lpstr>
      <vt:lpstr>1_Tema de Office</vt:lpstr>
      <vt:lpstr>Presentación de PowerPoint</vt:lpstr>
      <vt:lpstr>Presentación de PowerPoint</vt:lpstr>
      <vt:lpstr>Actividad 1: ¿Qué consideras importante que aprendan  tus alumnos en relación con la comprensión del mundo natural y social? ¿Cómo lo favoreces? </vt:lpstr>
      <vt:lpstr>Presentación de PowerPoint</vt:lpstr>
      <vt:lpstr>Presentación de PowerPoint</vt:lpstr>
      <vt:lpstr>Actividad 2: Identifica los cambios en los aprendizajes planeados para los niños  en los programas 2011 y 2017. </vt:lpstr>
      <vt:lpstr>Presentación de PowerPoint</vt:lpstr>
      <vt:lpstr>Presentación de PowerPoint</vt:lpstr>
      <vt:lpstr>Presentación de PowerPoint</vt:lpstr>
      <vt:lpstr>REFLEXION SOBRE LA PRÁCTICA:</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gjaneth98@gmail.com</cp:lastModifiedBy>
  <cp:revision>34</cp:revision>
  <dcterms:created xsi:type="dcterms:W3CDTF">2019-03-07T18:27:38Z</dcterms:created>
  <dcterms:modified xsi:type="dcterms:W3CDTF">2019-06-20T04:18:27Z</dcterms:modified>
</cp:coreProperties>
</file>