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6DDB34EB-0541-46EB-8556-CB74C6EF2454}" type="datetimeFigureOut">
              <a:rPr lang="fr-FR" smtClean="0"/>
              <a:t>14/06/2019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235380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DDB34EB-0541-46EB-8556-CB74C6EF2454}" type="datetimeFigureOut">
              <a:rPr lang="fr-FR" smtClean="0"/>
              <a:t>14/06/2019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193328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DDB34EB-0541-46EB-8556-CB74C6EF2454}" type="datetimeFigureOut">
              <a:rPr lang="fr-FR" smtClean="0"/>
              <a:t>14/06/2019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292247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DDB34EB-0541-46EB-8556-CB74C6EF2454}" type="datetimeFigureOut">
              <a:rPr lang="fr-FR" smtClean="0"/>
              <a:t>14/06/2019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3877811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DDB34EB-0541-46EB-8556-CB74C6EF2454}" type="datetimeFigureOut">
              <a:rPr lang="fr-FR" smtClean="0"/>
              <a:t>14/06/2019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4047214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Date Placeholder 7"/>
          <p:cNvSpPr>
            <a:spLocks noGrp="1"/>
          </p:cNvSpPr>
          <p:nvPr>
            <p:ph type="dt" sz="half" idx="10"/>
          </p:nvPr>
        </p:nvSpPr>
        <p:spPr/>
        <p:txBody>
          <a:bodyPr/>
          <a:lstStyle/>
          <a:p>
            <a:fld id="{6DDB34EB-0541-46EB-8556-CB74C6EF2454}" type="datetimeFigureOut">
              <a:rPr lang="fr-FR" smtClean="0"/>
              <a:t>14/06/2019</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903611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Date Placeholder 1"/>
          <p:cNvSpPr>
            <a:spLocks noGrp="1"/>
          </p:cNvSpPr>
          <p:nvPr>
            <p:ph type="dt" sz="half" idx="10"/>
          </p:nvPr>
        </p:nvSpPr>
        <p:spPr/>
        <p:txBody>
          <a:bodyPr/>
          <a:lstStyle/>
          <a:p>
            <a:fld id="{6DDB34EB-0541-46EB-8556-CB74C6EF2454}" type="datetimeFigureOut">
              <a:rPr lang="fr-FR" smtClean="0"/>
              <a:t>14/06/2019</a:t>
            </a:fld>
            <a:endParaRPr lang="fr-FR"/>
          </a:p>
        </p:txBody>
      </p:sp>
      <p:sp>
        <p:nvSpPr>
          <p:cNvPr id="11" name="Footer Placeholder 10"/>
          <p:cNvSpPr>
            <a:spLocks noGrp="1"/>
          </p:cNvSpPr>
          <p:nvPr>
            <p:ph type="ftr" sz="quarter" idx="11"/>
          </p:nvPr>
        </p:nvSpPr>
        <p:spPr/>
        <p:txBody>
          <a:bodyPr/>
          <a:lstStyle/>
          <a:p>
            <a:endParaRPr lang="fr-FR"/>
          </a:p>
        </p:txBody>
      </p:sp>
      <p:sp>
        <p:nvSpPr>
          <p:cNvPr id="12" name="Slide Number Placeholder 11"/>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31684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2" name="Date Placeholder 1"/>
          <p:cNvSpPr>
            <a:spLocks noGrp="1"/>
          </p:cNvSpPr>
          <p:nvPr>
            <p:ph type="dt" sz="half" idx="10"/>
          </p:nvPr>
        </p:nvSpPr>
        <p:spPr/>
        <p:txBody>
          <a:bodyPr/>
          <a:lstStyle/>
          <a:p>
            <a:fld id="{6DDB34EB-0541-46EB-8556-CB74C6EF2454}" type="datetimeFigureOut">
              <a:rPr lang="fr-FR" smtClean="0"/>
              <a:t>14/06/2019</a:t>
            </a:fld>
            <a:endParaRPr lang="fr-FR"/>
          </a:p>
        </p:txBody>
      </p:sp>
      <p:sp>
        <p:nvSpPr>
          <p:cNvPr id="7" name="Footer Placeholder 6"/>
          <p:cNvSpPr>
            <a:spLocks noGrp="1"/>
          </p:cNvSpPr>
          <p:nvPr>
            <p:ph type="ftr" sz="quarter" idx="11"/>
          </p:nvPr>
        </p:nvSpPr>
        <p:spPr/>
        <p:txBody>
          <a:bodyPr/>
          <a:lstStyle/>
          <a:p>
            <a:endParaRPr lang="fr-FR"/>
          </a:p>
        </p:txBody>
      </p:sp>
      <p:sp>
        <p:nvSpPr>
          <p:cNvPr id="8" name="Slide Number Placeholder 7"/>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1349414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DDB34EB-0541-46EB-8556-CB74C6EF2454}" type="datetimeFigureOut">
              <a:rPr lang="fr-FR" smtClean="0"/>
              <a:t>14/06/2019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1071255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6DDB34EB-0541-46EB-8556-CB74C6EF2454}" type="datetimeFigureOut">
              <a:rPr lang="fr-FR" smtClean="0"/>
              <a:t>14/06/2019</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1732884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6DDB34EB-0541-46EB-8556-CB74C6EF2454}" type="datetimeFigureOut">
              <a:rPr lang="fr-FR" smtClean="0"/>
              <a:t>14/06/2019</a:t>
            </a:fld>
            <a:endParaRPr lang="fr-FR"/>
          </a:p>
        </p:txBody>
      </p:sp>
      <p:sp>
        <p:nvSpPr>
          <p:cNvPr id="9" name="Footer Placeholder 8"/>
          <p:cNvSpPr>
            <a:spLocks noGrp="1"/>
          </p:cNvSpPr>
          <p:nvPr>
            <p:ph type="ftr" sz="quarter" idx="11"/>
          </p:nvPr>
        </p:nvSpPr>
        <p:spPr>
          <a:xfrm>
            <a:off x="3499101" y="6356350"/>
            <a:ext cx="5911517" cy="365125"/>
          </a:xfrm>
        </p:spPr>
        <p:txBody>
          <a:bodyPr/>
          <a:lstStyle/>
          <a:p>
            <a:endParaRPr lang="fr-FR"/>
          </a:p>
        </p:txBody>
      </p:sp>
      <p:sp>
        <p:nvSpPr>
          <p:cNvPr id="10" name="Slide Number Placeholder 9"/>
          <p:cNvSpPr>
            <a:spLocks noGrp="1"/>
          </p:cNvSpPr>
          <p:nvPr>
            <p:ph type="sldNum" sz="quarter" idx="12"/>
          </p:nvPr>
        </p:nvSpPr>
        <p:spPr/>
        <p:txBody>
          <a:bodyPr/>
          <a:lstStyle/>
          <a:p>
            <a:fld id="{8CA46B90-45EF-40C9-9DF9-AAC6BD3B61CD}" type="slidenum">
              <a:rPr lang="fr-FR" smtClean="0"/>
              <a:t>‹Nº›</a:t>
            </a:fld>
            <a:endParaRPr lang="fr-FR"/>
          </a:p>
        </p:txBody>
      </p:sp>
    </p:spTree>
    <p:extLst>
      <p:ext uri="{BB962C8B-B14F-4D97-AF65-F5344CB8AC3E}">
        <p14:creationId xmlns:p14="http://schemas.microsoft.com/office/powerpoint/2010/main" val="3318596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6DDB34EB-0541-46EB-8556-CB74C6EF2454}" type="datetimeFigureOut">
              <a:rPr lang="fr-FR" smtClean="0"/>
              <a:t>14/06/2019</a:t>
            </a:fld>
            <a:endParaRPr lang="fr-F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CA46B90-45EF-40C9-9DF9-AAC6BD3B61CD}" type="slidenum">
              <a:rPr lang="fr-FR" smtClean="0"/>
              <a:t>‹Nº›</a:t>
            </a:fld>
            <a:endParaRPr lang="fr-FR"/>
          </a:p>
        </p:txBody>
      </p:sp>
    </p:spTree>
    <p:extLst>
      <p:ext uri="{BB962C8B-B14F-4D97-AF65-F5344CB8AC3E}">
        <p14:creationId xmlns:p14="http://schemas.microsoft.com/office/powerpoint/2010/main" val="2644034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pPr algn="ctr"/>
            <a:r>
              <a:rPr lang="es-MX" sz="4400" dirty="0" smtClean="0"/>
              <a:t>Actividad Introductoria </a:t>
            </a:r>
            <a:br>
              <a:rPr lang="es-MX" sz="4400" dirty="0" smtClean="0"/>
            </a:br>
            <a:r>
              <a:rPr lang="es-MX" sz="4400" dirty="0" smtClean="0"/>
              <a:t>Lección 6</a:t>
            </a:r>
            <a:br>
              <a:rPr lang="es-MX" sz="4400" dirty="0" smtClean="0"/>
            </a:br>
            <a:r>
              <a:rPr lang="es-MX" sz="4400" dirty="0" smtClean="0"/>
              <a:t>“Exploración y Comprensión del Mundo Natural y Social”</a:t>
            </a:r>
            <a:br>
              <a:rPr lang="es-MX" sz="4400" dirty="0" smtClean="0"/>
            </a:br>
            <a:r>
              <a:rPr lang="es-MX" sz="4400" dirty="0" smtClean="0"/>
              <a:t>Curso de Actualización Aprendizajes Clave.</a:t>
            </a:r>
            <a:endParaRPr lang="fr-FR" sz="4400" dirty="0"/>
          </a:p>
        </p:txBody>
      </p:sp>
      <p:sp>
        <p:nvSpPr>
          <p:cNvPr id="3" name="Subtítulo 2"/>
          <p:cNvSpPr>
            <a:spLocks noGrp="1"/>
          </p:cNvSpPr>
          <p:nvPr>
            <p:ph type="subTitle" idx="1"/>
          </p:nvPr>
        </p:nvSpPr>
        <p:spPr/>
        <p:txBody>
          <a:bodyPr/>
          <a:lstStyle/>
          <a:p>
            <a:r>
              <a:rPr lang="es-MX" dirty="0" smtClean="0"/>
              <a:t>Aracely Morales Cuéllar</a:t>
            </a:r>
            <a:endParaRPr lang="fr-FR" dirty="0"/>
          </a:p>
        </p:txBody>
      </p:sp>
    </p:spTree>
    <p:extLst>
      <p:ext uri="{BB962C8B-B14F-4D97-AF65-F5344CB8AC3E}">
        <p14:creationId xmlns:p14="http://schemas.microsoft.com/office/powerpoint/2010/main" val="21775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¿Qué consideras importante que aprendan tus alumnos en relación con la comprensión del mundo natural y social? </a:t>
            </a:r>
            <a:br>
              <a:rPr lang="es-MX" dirty="0" smtClean="0"/>
            </a:br>
            <a:r>
              <a:rPr lang="es-MX" dirty="0"/>
              <a:t/>
            </a:r>
            <a:br>
              <a:rPr lang="es-MX" dirty="0"/>
            </a:br>
            <a:r>
              <a:rPr lang="es-MX" dirty="0" smtClean="0"/>
              <a:t>¿cómo lo favoreces?</a:t>
            </a:r>
            <a:endParaRPr lang="fr-FR" dirty="0"/>
          </a:p>
        </p:txBody>
      </p:sp>
      <p:sp>
        <p:nvSpPr>
          <p:cNvPr id="3" name="Marcador de contenido 2"/>
          <p:cNvSpPr>
            <a:spLocks noGrp="1"/>
          </p:cNvSpPr>
          <p:nvPr>
            <p:ph idx="1"/>
          </p:nvPr>
        </p:nvSpPr>
        <p:spPr/>
        <p:txBody>
          <a:bodyPr>
            <a:normAutofit fontScale="92500"/>
          </a:bodyPr>
          <a:lstStyle/>
          <a:p>
            <a:r>
              <a:rPr lang="es-MX" dirty="0" smtClean="0"/>
              <a:t>Lo más importante que los alumnos deben saber es que el mundo en que vivimos necesita de cuidados y protección por parte de los seres humanos, que comprendan que toda acción ya sea positiva o negativa afecta directamente al ambiente donde nos desarrollamos en el cotidiano, es primordial que comiencen a entender la importancia de relacionarnos los unos con otros y poco a poco construir procesos de socialización y participación como parte de una sociedad activa.</a:t>
            </a:r>
          </a:p>
          <a:p>
            <a:r>
              <a:rPr lang="es-MX" dirty="0" smtClean="0"/>
              <a:t>Definir la personalidad también es un punto focal en lo que al mundo social respecta, lo cual se logra al paso del tiempo y comienza en el nivel preescolar.</a:t>
            </a:r>
          </a:p>
          <a:p>
            <a:endParaRPr lang="es-MX" dirty="0"/>
          </a:p>
          <a:p>
            <a:r>
              <a:rPr lang="es-MX" dirty="0" smtClean="0"/>
              <a:t>En lo personal se favorece implementando situaciones de aprendizaje significativas, tomando en cuenta las necesidades así como la diversidad de estilos de aprendizaje existentes; se requiere de  material concreto, de fácil manipulación, con recursos tecnológicos en donde los alumnos puedan observar y reflexionar sobre el impacto que causamos en el medio ambiente y en nuestros círculo social.</a:t>
            </a:r>
          </a:p>
          <a:p>
            <a:endParaRPr lang="es-MX" dirty="0"/>
          </a:p>
          <a:p>
            <a:endParaRPr lang="fr-FR" dirty="0"/>
          </a:p>
        </p:txBody>
      </p:sp>
    </p:spTree>
    <p:extLst>
      <p:ext uri="{BB962C8B-B14F-4D97-AF65-F5344CB8AC3E}">
        <p14:creationId xmlns:p14="http://schemas.microsoft.com/office/powerpoint/2010/main" val="3064030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3078110" cy="4601183"/>
          </a:xfrm>
        </p:spPr>
        <p:txBody>
          <a:bodyPr/>
          <a:lstStyle/>
          <a:p>
            <a:pPr algn="ctr"/>
            <a:r>
              <a:rPr lang="es-MX" dirty="0" smtClean="0"/>
              <a:t>Respecto a las situaciones de aprendizaje implementadas</a:t>
            </a:r>
            <a:endParaRPr lang="fr-FR" dirty="0"/>
          </a:p>
        </p:txBody>
      </p:sp>
      <p:sp>
        <p:nvSpPr>
          <p:cNvPr id="3" name="Marcador de contenido 2"/>
          <p:cNvSpPr>
            <a:spLocks noGrp="1"/>
          </p:cNvSpPr>
          <p:nvPr>
            <p:ph idx="1"/>
          </p:nvPr>
        </p:nvSpPr>
        <p:spPr/>
        <p:txBody>
          <a:bodyPr/>
          <a:lstStyle/>
          <a:p>
            <a:r>
              <a:rPr lang="es-MX" dirty="0" smtClean="0"/>
              <a:t>Durante el período de práctica se ejecutaron situaciones de aprendizaje para favorecer el campo de exploración y conocimiento del medio natural y social, en donde la reacción de los alumnos fue muy significativa, su papel en todos los momentos de la intervención fue activo participativo, provocando la consolidación de aprendizajes esperados, mi actuar docente se enfocó principalmente en guiar y mediar las actividades.</a:t>
            </a:r>
          </a:p>
          <a:p>
            <a:r>
              <a:rPr lang="es-MX" dirty="0" smtClean="0"/>
              <a:t>Las actividades del campo formativo de exploración trataron aprendizajes que pretendían la preservación del medio ambiente y el reconocimiento de acciones favorables o perjudiciales que impactaran en el entorno donde habitamos, los cuales a través de vídeos y acciones cotidianas se lograron alcanzar y poco a poco contribuimos con el planeta realizando especial énfasis que pequeñas acciones producen grandes cambios.</a:t>
            </a:r>
          </a:p>
          <a:p>
            <a:endParaRPr lang="fr-FR" dirty="0"/>
          </a:p>
        </p:txBody>
      </p:sp>
    </p:spTree>
    <p:extLst>
      <p:ext uri="{BB962C8B-B14F-4D97-AF65-F5344CB8AC3E}">
        <p14:creationId xmlns:p14="http://schemas.microsoft.com/office/powerpoint/2010/main" val="195184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8" y="1123837"/>
            <a:ext cx="3156487" cy="4601183"/>
          </a:xfrm>
        </p:spPr>
        <p:txBody>
          <a:bodyPr/>
          <a:lstStyle/>
          <a:p>
            <a:pPr algn="ctr"/>
            <a:r>
              <a:rPr lang="es-MX" dirty="0"/>
              <a:t>Respecto a las situaciones de aprendizaje implementadas</a:t>
            </a:r>
            <a:endParaRPr lang="fr-FR" dirty="0"/>
          </a:p>
        </p:txBody>
      </p:sp>
      <p:sp>
        <p:nvSpPr>
          <p:cNvPr id="3" name="Marcador de contenido 2"/>
          <p:cNvSpPr>
            <a:spLocks noGrp="1"/>
          </p:cNvSpPr>
          <p:nvPr>
            <p:ph idx="1"/>
          </p:nvPr>
        </p:nvSpPr>
        <p:spPr/>
        <p:txBody>
          <a:bodyPr/>
          <a:lstStyle/>
          <a:p>
            <a:r>
              <a:rPr lang="es-MX" dirty="0" smtClean="0"/>
              <a:t>Las actividades del área socioemocional se enfocaron a identificar y describir características que poseemos como personas y lo especial que estas nos vuelve, reconocer que todos somos importante y necesitamos a los demás para colaborar y sobretodo lo primordial que es aceptarnos tal y como somos.</a:t>
            </a:r>
          </a:p>
          <a:p>
            <a:r>
              <a:rPr lang="es-MX" dirty="0" smtClean="0"/>
              <a:t>Las situaciones se abordaron a través de dinámicas donde la principal metodología implementada fue el juego, posteriormente el diálogo con los demás así como la libre expresión, resultó muy impactante que cada alumno reconociera lo importante que es y cual es su función en la vida y en su vida cotidiana en todos los círculos sociales donde se encuentra inmerso.</a:t>
            </a:r>
            <a:endParaRPr lang="fr-FR" dirty="0"/>
          </a:p>
        </p:txBody>
      </p:sp>
    </p:spTree>
    <p:extLst>
      <p:ext uri="{BB962C8B-B14F-4D97-AF65-F5344CB8AC3E}">
        <p14:creationId xmlns:p14="http://schemas.microsoft.com/office/powerpoint/2010/main" val="237020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MX" sz="3200" dirty="0" smtClean="0"/>
              <a:t>Actividad 2</a:t>
            </a:r>
            <a:br>
              <a:rPr lang="es-MX" sz="3200" dirty="0" smtClean="0"/>
            </a:br>
            <a:r>
              <a:rPr lang="es-MX" sz="3200" dirty="0"/>
              <a:t/>
            </a:r>
            <a:br>
              <a:rPr lang="es-MX" sz="3200" dirty="0"/>
            </a:br>
            <a:r>
              <a:rPr lang="es-MX" sz="3200" dirty="0" smtClean="0"/>
              <a:t>¿Qué es necesario transformar en tu práctica docente respecto al trabajo con el campo?</a:t>
            </a:r>
            <a:endParaRPr lang="fr-FR" sz="3200" dirty="0"/>
          </a:p>
        </p:txBody>
      </p:sp>
      <p:sp>
        <p:nvSpPr>
          <p:cNvPr id="3" name="Marcador de contenido 2"/>
          <p:cNvSpPr>
            <a:spLocks noGrp="1"/>
          </p:cNvSpPr>
          <p:nvPr>
            <p:ph idx="1"/>
          </p:nvPr>
        </p:nvSpPr>
        <p:spPr/>
        <p:txBody>
          <a:bodyPr/>
          <a:lstStyle/>
          <a:p>
            <a:r>
              <a:rPr lang="es-MX" dirty="0" smtClean="0"/>
              <a:t>La manera en que se abordan los contenidos debe ser más dinámica y experiencial, donde los alumnos obtengan sus propias respuestas a interrogantes, que a su vez sean protagonistas de su propio conocimiento.</a:t>
            </a:r>
          </a:p>
          <a:p>
            <a:r>
              <a:rPr lang="es-MX" dirty="0" smtClean="0"/>
              <a:t>Incluir actividades experimentales ligadas con la vida real, para que el alumno reflexione y desarrolle su pensamiento crítico, analítico, al mismo tiempo se favorece la autonomía.</a:t>
            </a:r>
          </a:p>
          <a:p>
            <a:r>
              <a:rPr lang="es-MX" dirty="0" smtClean="0"/>
              <a:t>Fomentar actividades innovadoras donde se tenga contacto directo con el medio natural, lo cual permita la consolidación y logro de los aprendizajes y objetivos propuestos al inicio de la secuencia didáctica.</a:t>
            </a:r>
            <a:endParaRPr lang="fr-FR" dirty="0"/>
          </a:p>
        </p:txBody>
      </p:sp>
    </p:spTree>
    <p:extLst>
      <p:ext uri="{BB962C8B-B14F-4D97-AF65-F5344CB8AC3E}">
        <p14:creationId xmlns:p14="http://schemas.microsoft.com/office/powerpoint/2010/main" val="116483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Identifica los cambios en los aprendizajes planteados para los niños en los programas 2011 y 2017</a:t>
            </a:r>
            <a:endParaRPr lang="fr-FR" dirty="0"/>
          </a:p>
        </p:txBody>
      </p:sp>
      <p:sp>
        <p:nvSpPr>
          <p:cNvPr id="3" name="Marcador de contenido 2"/>
          <p:cNvSpPr>
            <a:spLocks noGrp="1"/>
          </p:cNvSpPr>
          <p:nvPr>
            <p:ph idx="1"/>
          </p:nvPr>
        </p:nvSpPr>
        <p:spPr/>
        <p:txBody>
          <a:bodyPr>
            <a:normAutofit/>
          </a:bodyPr>
          <a:lstStyle/>
          <a:p>
            <a:r>
              <a:rPr lang="es-MX" dirty="0" smtClean="0"/>
              <a:t>¿Qué cambia</a:t>
            </a:r>
            <a:r>
              <a:rPr lang="es-MX" dirty="0" smtClean="0"/>
              <a:t>?</a:t>
            </a:r>
          </a:p>
          <a:p>
            <a:pPr marL="0" indent="0">
              <a:buNone/>
            </a:pPr>
            <a:r>
              <a:rPr lang="es-MX" dirty="0" smtClean="0"/>
              <a:t>Las experiencias que se brindan a los alumnos son más significativas por el contacto y la propuesta innovadora que se tiene de involucrar actividades didácticas en un escenario real.</a:t>
            </a:r>
          </a:p>
          <a:p>
            <a:pPr marL="0" indent="0">
              <a:buNone/>
            </a:pPr>
            <a:r>
              <a:rPr lang="es-MX" dirty="0" smtClean="0"/>
              <a:t>El alumno se involucra total y directamente con el aprendizaje que necesita adquirir.</a:t>
            </a:r>
          </a:p>
          <a:p>
            <a:pPr marL="0" indent="0">
              <a:buNone/>
            </a:pPr>
            <a:r>
              <a:rPr lang="es-MX" dirty="0" smtClean="0"/>
              <a:t>Explora directamente y reconoce sus necesidades como parte del medio natural y social.</a:t>
            </a:r>
          </a:p>
          <a:p>
            <a:pPr marL="0" indent="0">
              <a:buNone/>
            </a:pPr>
            <a:r>
              <a:rPr lang="es-MX" dirty="0" smtClean="0"/>
              <a:t>El alumno da testimonio y narra sus experiencias y acercamientos relacionados con el campo.</a:t>
            </a:r>
          </a:p>
          <a:p>
            <a:pPr marL="0" indent="0">
              <a:buNone/>
            </a:pPr>
            <a:r>
              <a:rPr lang="es-MX" dirty="0" smtClean="0"/>
              <a:t>Además reconocen que conocimientos previos poseían y los que poseen, su experiencia es verdaderamente significativa.</a:t>
            </a:r>
          </a:p>
          <a:p>
            <a:pPr marL="0" indent="0">
              <a:buNone/>
            </a:pPr>
            <a:endParaRPr lang="es-MX" dirty="0" smtClean="0"/>
          </a:p>
        </p:txBody>
      </p:sp>
    </p:spTree>
    <p:extLst>
      <p:ext uri="{BB962C8B-B14F-4D97-AF65-F5344CB8AC3E}">
        <p14:creationId xmlns:p14="http://schemas.microsoft.com/office/powerpoint/2010/main" val="2502431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Identifica los cambios en los aprendizajes planteados para los niños en los programas 2011 y 2017</a:t>
            </a:r>
            <a:endParaRPr lang="fr-FR" dirty="0"/>
          </a:p>
        </p:txBody>
      </p:sp>
      <p:sp>
        <p:nvSpPr>
          <p:cNvPr id="3" name="Marcador de contenido 2"/>
          <p:cNvSpPr>
            <a:spLocks noGrp="1"/>
          </p:cNvSpPr>
          <p:nvPr>
            <p:ph idx="1"/>
          </p:nvPr>
        </p:nvSpPr>
        <p:spPr/>
        <p:txBody>
          <a:bodyPr/>
          <a:lstStyle/>
          <a:p>
            <a:r>
              <a:rPr lang="es-MX" dirty="0"/>
              <a:t>¿Qué se agrega</a:t>
            </a:r>
            <a:r>
              <a:rPr lang="es-MX" dirty="0" smtClean="0"/>
              <a:t>?</a:t>
            </a:r>
          </a:p>
          <a:p>
            <a:pPr marL="0" indent="0">
              <a:buNone/>
            </a:pPr>
            <a:r>
              <a:rPr lang="es-MX" dirty="0" smtClean="0"/>
              <a:t>Un estímulo de reflexión y autonomía hacia el alumno</a:t>
            </a:r>
          </a:p>
          <a:p>
            <a:pPr marL="0" indent="0">
              <a:buNone/>
            </a:pPr>
            <a:r>
              <a:rPr lang="es-MX" dirty="0" smtClean="0"/>
              <a:t>Los alumnos tienen que lograr expresarse con fluidez y seguridad acerca de los eventos que ocurren cotidianamente </a:t>
            </a:r>
          </a:p>
          <a:p>
            <a:pPr marL="0" indent="0">
              <a:buNone/>
            </a:pPr>
            <a:r>
              <a:rPr lang="es-MX" dirty="0" smtClean="0"/>
              <a:t>El niño posee capacidad para construir oraciones gramaticales más complejas, vocabulario amplio y específico</a:t>
            </a:r>
          </a:p>
          <a:p>
            <a:pPr marL="0" indent="0">
              <a:buNone/>
            </a:pPr>
            <a:r>
              <a:rPr lang="es-MX" dirty="0" smtClean="0"/>
              <a:t>La construcción progresiva de nociones relevantes para explicarse y comprender como es y la función que tiene el mundo en su vida.</a:t>
            </a:r>
          </a:p>
          <a:p>
            <a:pPr marL="0" indent="0">
              <a:buNone/>
            </a:pPr>
            <a:r>
              <a:rPr lang="es-MX" dirty="0" smtClean="0"/>
              <a:t>Toma en cuenta la intuición de la educación preescolar.</a:t>
            </a:r>
            <a:endParaRPr lang="es-MX" dirty="0"/>
          </a:p>
          <a:p>
            <a:endParaRPr lang="fr-FR" dirty="0"/>
          </a:p>
        </p:txBody>
      </p:sp>
    </p:spTree>
    <p:extLst>
      <p:ext uri="{BB962C8B-B14F-4D97-AF65-F5344CB8AC3E}">
        <p14:creationId xmlns:p14="http://schemas.microsoft.com/office/powerpoint/2010/main" val="371836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Identifica los cambios en los aprendizajes planteados para los niños en los programas 2011 y 2017</a:t>
            </a:r>
            <a:endParaRPr lang="fr-FR" dirty="0"/>
          </a:p>
        </p:txBody>
      </p:sp>
      <p:sp>
        <p:nvSpPr>
          <p:cNvPr id="3" name="Marcador de contenido 2"/>
          <p:cNvSpPr>
            <a:spLocks noGrp="1"/>
          </p:cNvSpPr>
          <p:nvPr>
            <p:ph idx="1"/>
          </p:nvPr>
        </p:nvSpPr>
        <p:spPr/>
        <p:txBody>
          <a:bodyPr/>
          <a:lstStyle/>
          <a:p>
            <a:r>
              <a:rPr lang="es-MX" dirty="0"/>
              <a:t>¿Qué se elimina</a:t>
            </a:r>
            <a:r>
              <a:rPr lang="es-MX" dirty="0" smtClean="0"/>
              <a:t>?</a:t>
            </a:r>
          </a:p>
          <a:p>
            <a:pPr marL="0" indent="0">
              <a:buNone/>
            </a:pPr>
            <a:r>
              <a:rPr lang="es-MX" dirty="0" smtClean="0"/>
              <a:t>Los contenidos determinados como conceptos o conocimientos que los niños obligatoriamente tengan que aprender.</a:t>
            </a:r>
          </a:p>
          <a:p>
            <a:pPr marL="0" indent="0">
              <a:buNone/>
            </a:pPr>
            <a:r>
              <a:rPr lang="es-MX" dirty="0" smtClean="0"/>
              <a:t>El papel del alumno como receptor de información</a:t>
            </a:r>
          </a:p>
          <a:p>
            <a:pPr marL="0" indent="0">
              <a:buNone/>
            </a:pPr>
            <a:r>
              <a:rPr lang="es-MX" dirty="0" smtClean="0"/>
              <a:t>El papel del docente como transmisor de conocimiento</a:t>
            </a:r>
          </a:p>
          <a:p>
            <a:pPr marL="0" indent="0">
              <a:buNone/>
            </a:pPr>
            <a:r>
              <a:rPr lang="es-MX" dirty="0" smtClean="0"/>
              <a:t>Competencias del campo </a:t>
            </a:r>
          </a:p>
          <a:p>
            <a:pPr marL="0" indent="0">
              <a:buNone/>
            </a:pPr>
            <a:r>
              <a:rPr lang="es-MX" dirty="0" smtClean="0"/>
              <a:t>Aspecto</a:t>
            </a:r>
          </a:p>
          <a:p>
            <a:pPr marL="0" indent="0">
              <a:buNone/>
            </a:pPr>
            <a:r>
              <a:rPr lang="es-MX" dirty="0" smtClean="0"/>
              <a:t>Actitudes o actividades donde se promueva el conductismo</a:t>
            </a:r>
          </a:p>
          <a:p>
            <a:pPr marL="0" indent="0">
              <a:buNone/>
            </a:pPr>
            <a:endParaRPr lang="es-MX" dirty="0"/>
          </a:p>
          <a:p>
            <a:endParaRPr lang="fr-FR" dirty="0"/>
          </a:p>
        </p:txBody>
      </p:sp>
    </p:spTree>
    <p:extLst>
      <p:ext uri="{BB962C8B-B14F-4D97-AF65-F5344CB8AC3E}">
        <p14:creationId xmlns:p14="http://schemas.microsoft.com/office/powerpoint/2010/main" val="2673195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Identifica los cambios en los aprendizajes planteados para los niños en los programas 2011 y 2017</a:t>
            </a:r>
            <a:endParaRPr lang="fr-FR" dirty="0"/>
          </a:p>
        </p:txBody>
      </p:sp>
      <p:sp>
        <p:nvSpPr>
          <p:cNvPr id="3" name="Marcador de contenido 2"/>
          <p:cNvSpPr>
            <a:spLocks noGrp="1"/>
          </p:cNvSpPr>
          <p:nvPr>
            <p:ph idx="1"/>
          </p:nvPr>
        </p:nvSpPr>
        <p:spPr/>
        <p:txBody>
          <a:bodyPr/>
          <a:lstStyle/>
          <a:p>
            <a:r>
              <a:rPr lang="es-MX" dirty="0" smtClean="0"/>
              <a:t>¿Qué precisa?</a:t>
            </a:r>
          </a:p>
          <a:p>
            <a:pPr marL="0" indent="0">
              <a:buNone/>
            </a:pPr>
            <a:r>
              <a:rPr lang="es-MX" dirty="0" smtClean="0"/>
              <a:t>Educación constructivista y el enfoque socioemocional</a:t>
            </a:r>
          </a:p>
          <a:p>
            <a:pPr marL="0" indent="0">
              <a:buNone/>
            </a:pPr>
            <a:r>
              <a:rPr lang="es-MX" dirty="0" smtClean="0"/>
              <a:t>La propuesta de innovar en educación, primero las emociones después el aprendizaje para que la consolidación de los mismos sea efectiva y permita el desarrollo intelectual y personal del niño en cuestión</a:t>
            </a:r>
          </a:p>
          <a:p>
            <a:pPr marL="0" indent="0">
              <a:buNone/>
            </a:pPr>
            <a:r>
              <a:rPr lang="es-MX" dirty="0" smtClean="0"/>
              <a:t>La autonomía que debe adquirir el alumno y el papel específico del docente</a:t>
            </a:r>
          </a:p>
          <a:p>
            <a:pPr marL="0" indent="0">
              <a:buNone/>
            </a:pPr>
            <a:r>
              <a:rPr lang="es-MX" dirty="0" smtClean="0"/>
              <a:t>Las causas y efectos que se producirán al momento de centrarse en lo relevante que ayude a los alumnos en su proceso.</a:t>
            </a:r>
          </a:p>
          <a:p>
            <a:pPr marL="0" indent="0">
              <a:buNone/>
            </a:pPr>
            <a:endParaRPr lang="fr-FR" dirty="0"/>
          </a:p>
        </p:txBody>
      </p:sp>
    </p:spTree>
    <p:extLst>
      <p:ext uri="{BB962C8B-B14F-4D97-AF65-F5344CB8AC3E}">
        <p14:creationId xmlns:p14="http://schemas.microsoft.com/office/powerpoint/2010/main" val="1357350912"/>
      </p:ext>
    </p:extLst>
  </p:cSld>
  <p:clrMapOvr>
    <a:masterClrMapping/>
  </p:clrMapOvr>
</p:sld>
</file>

<file path=ppt/theme/theme1.xml><?xml version="1.0" encoding="utf-8"?>
<a:theme xmlns:a="http://schemas.openxmlformats.org/drawingml/2006/main" name="Marco">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51</TotalTime>
  <Words>916</Words>
  <Application>Microsoft Office PowerPoint</Application>
  <PresentationFormat>Panorámica</PresentationFormat>
  <Paragraphs>45</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Corbel</vt:lpstr>
      <vt:lpstr>Wingdings 2</vt:lpstr>
      <vt:lpstr>Marco</vt:lpstr>
      <vt:lpstr>Actividad Introductoria  Lección 6 “Exploración y Comprensión del Mundo Natural y Social” Curso de Actualización Aprendizajes Clave.</vt:lpstr>
      <vt:lpstr>¿Qué consideras importante que aprendan tus alumnos en relación con la comprensión del mundo natural y social?   ¿cómo lo favoreces?</vt:lpstr>
      <vt:lpstr>Respecto a las situaciones de aprendizaje implementadas</vt:lpstr>
      <vt:lpstr>Respecto a las situaciones de aprendizaje implementadas</vt:lpstr>
      <vt:lpstr>Actividad 2  ¿Qué es necesario transformar en tu práctica docente respecto al trabajo con el campo?</vt:lpstr>
      <vt:lpstr>Identifica los cambios en los aprendizajes planteados para los niños en los programas 2011 y 2017</vt:lpstr>
      <vt:lpstr>Identifica los cambios en los aprendizajes planteados para los niños en los programas 2011 y 2017</vt:lpstr>
      <vt:lpstr>Identifica los cambios en los aprendizajes planteados para los niños en los programas 2011 y 2017</vt:lpstr>
      <vt:lpstr>Identifica los cambios en los aprendizajes planteados para los niños en los programas 2011 y 2017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Actividad Introductoria  Lección 6 “Exploración y Comprensión del Mundo Natural y Social” Curso de Actualización Aprendizajes Clave.</dc:title>
  <dc:creator>Windows User</dc:creator>
  <cp:lastModifiedBy>Windows User</cp:lastModifiedBy>
  <cp:revision>8</cp:revision>
  <dcterms:created xsi:type="dcterms:W3CDTF">2019-06-14T22:55:20Z</dcterms:created>
  <dcterms:modified xsi:type="dcterms:W3CDTF">2019-06-15T02:02:27Z</dcterms:modified>
</cp:coreProperties>
</file>